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sldIdLst>
    <p:sldId id="595" r:id="rId2"/>
    <p:sldId id="643" r:id="rId3"/>
    <p:sldId id="647" r:id="rId4"/>
    <p:sldId id="649" r:id="rId5"/>
    <p:sldId id="617" r:id="rId6"/>
  </p:sldIdLst>
  <p:sldSz cx="12192000" cy="6858000"/>
  <p:notesSz cx="6858000" cy="9945688"/>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Luc Champel" initials="MC" lastIdx="1" clrIdx="0">
    <p:extLst>
      <p:ext uri="{19B8F6BF-5375-455C-9EA6-DF929625EA0E}">
        <p15:presenceInfo xmlns:p15="http://schemas.microsoft.com/office/powerpoint/2012/main" userId="58b50b414dcfee8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E690C"/>
    <a:srgbClr val="0000FF"/>
    <a:srgbClr val="70AC2E"/>
    <a:srgbClr val="FF6700"/>
    <a:srgbClr val="E88134"/>
    <a:srgbClr val="5380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320" autoAdjust="0"/>
  </p:normalViewPr>
  <p:slideViewPr>
    <p:cSldViewPr snapToGrid="0">
      <p:cViewPr varScale="1">
        <p:scale>
          <a:sx n="114" d="100"/>
          <a:sy n="114" d="100"/>
        </p:scale>
        <p:origin x="4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6FD3DE37-79BB-4896-9BB5-53AB977D136D}" type="datetimeFigureOut">
              <a:rPr lang="en-US" smtClean="0"/>
              <a:t>9/6/2021</a:t>
            </a:fld>
            <a:endParaRPr lang="en-US"/>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66CCCA36-1B41-459C-B9D9-F4E1156B1456}" type="slidenum">
              <a:rPr lang="en-US" smtClean="0"/>
              <a:t>‹#›</a:t>
            </a:fld>
            <a:endParaRPr lang="en-US"/>
          </a:p>
        </p:txBody>
      </p:sp>
    </p:spTree>
    <p:extLst>
      <p:ext uri="{BB962C8B-B14F-4D97-AF65-F5344CB8AC3E}">
        <p14:creationId xmlns:p14="http://schemas.microsoft.com/office/powerpoint/2010/main" val="348399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2021/9/6</a:t>
            </a:fld>
            <a:endParaRPr lang="zh-CN" altLang="en-US"/>
          </a:p>
        </p:txBody>
      </p:sp>
      <p:pic>
        <p:nvPicPr>
          <p:cNvPr id="11" name="图片 10">
            <a:extLst>
              <a:ext uri="{FF2B5EF4-FFF2-40B4-BE49-F238E27FC236}">
                <a16:creationId xmlns:a16="http://schemas.microsoft.com/office/drawing/2014/main" id="{668B479B-CEB8-4C8F-AEC5-BBD6D37388CF}"/>
              </a:ext>
            </a:extLst>
          </p:cNvPr>
          <p:cNvPicPr>
            <a:picLocks noChangeAspect="1"/>
          </p:cNvPicPr>
          <p:nvPr userDrawn="1"/>
        </p:nvPicPr>
        <p:blipFill>
          <a:blip r:embed="rId2"/>
          <a:stretch>
            <a:fillRect/>
          </a:stretch>
        </p:blipFill>
        <p:spPr>
          <a:xfrm>
            <a:off x="11282957" y="108027"/>
            <a:ext cx="743833" cy="754551"/>
          </a:xfrm>
          <a:prstGeom prst="rect">
            <a:avLst/>
          </a:prstGeom>
        </p:spPr>
      </p:pic>
    </p:spTree>
    <p:extLst>
      <p:ext uri="{BB962C8B-B14F-4D97-AF65-F5344CB8AC3E}">
        <p14:creationId xmlns:p14="http://schemas.microsoft.com/office/powerpoint/2010/main" val="2379138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2021/9/6</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685537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标题+正文">
    <p:spTree>
      <p:nvGrpSpPr>
        <p:cNvPr id="1" name=""/>
        <p:cNvGrpSpPr/>
        <p:nvPr/>
      </p:nvGrpSpPr>
      <p:grpSpPr>
        <a:xfrm>
          <a:off x="0" y="0"/>
          <a:ext cx="0" cy="0"/>
          <a:chOff x="0" y="0"/>
          <a:chExt cx="0" cy="0"/>
        </a:xfrm>
      </p:grpSpPr>
      <p:sp>
        <p:nvSpPr>
          <p:cNvPr id="22" name="标题文本"/>
          <p:cNvSpPr txBox="1">
            <a:spLocks noGrp="1"/>
          </p:cNvSpPr>
          <p:nvPr>
            <p:ph type="title"/>
          </p:nvPr>
        </p:nvSpPr>
        <p:spPr>
          <a:xfrm>
            <a:off x="3321050" y="570862"/>
            <a:ext cx="5549900" cy="733511"/>
          </a:xfrm>
          <a:prstGeom prst="rect">
            <a:avLst/>
          </a:prstGeom>
        </p:spPr>
        <p:txBody>
          <a:bodyPr/>
          <a:lstStyle>
            <a:lvl1pPr>
              <a:defRPr sz="2560"/>
            </a:lvl1pPr>
          </a:lstStyle>
          <a:p>
            <a:r>
              <a:t>标题文本</a:t>
            </a:r>
          </a:p>
        </p:txBody>
      </p:sp>
      <p:sp>
        <p:nvSpPr>
          <p:cNvPr id="23" name="正文级别 1…"/>
          <p:cNvSpPr txBox="1">
            <a:spLocks noGrp="1"/>
          </p:cNvSpPr>
          <p:nvPr>
            <p:ph type="body" sz="quarter" idx="1"/>
          </p:nvPr>
        </p:nvSpPr>
        <p:spPr>
          <a:xfrm>
            <a:off x="3321050" y="2601129"/>
            <a:ext cx="5549900" cy="2593360"/>
          </a:xfrm>
          <a:prstGeom prst="rect">
            <a:avLst/>
          </a:prstGeom>
        </p:spPr>
        <p:txBody>
          <a:bodyPr anchor="t"/>
          <a:lstStyle>
            <a:lvl1pPr>
              <a:spcBef>
                <a:spcPts val="640"/>
              </a:spcBef>
              <a:buClrTx/>
            </a:lvl1pPr>
            <a:lvl2pPr>
              <a:spcBef>
                <a:spcPts val="640"/>
              </a:spcBef>
              <a:buClrTx/>
            </a:lvl2pPr>
            <a:lvl3pPr>
              <a:spcBef>
                <a:spcPts val="640"/>
              </a:spcBef>
              <a:buClrTx/>
            </a:lvl3pPr>
            <a:lvl4pPr>
              <a:spcBef>
                <a:spcPts val="640"/>
              </a:spcBef>
              <a:buClrTx/>
            </a:lvl4pPr>
            <a:lvl5pPr>
              <a:spcBef>
                <a:spcPts val="640"/>
              </a:spcBef>
              <a:buClrTx/>
            </a:lvl5pPr>
          </a:lstStyle>
          <a:p>
            <a:r>
              <a:t>正文级别 1</a:t>
            </a:r>
          </a:p>
          <a:p>
            <a:pPr lvl="1"/>
            <a:r>
              <a:t>正文级别 2</a:t>
            </a:r>
          </a:p>
          <a:p>
            <a:pPr lvl="2"/>
            <a:r>
              <a:t>正文级别 3</a:t>
            </a:r>
          </a:p>
          <a:p>
            <a:pPr lvl="3"/>
            <a:r>
              <a:t>正文级别 4</a:t>
            </a:r>
          </a:p>
          <a:p>
            <a:pPr lvl="4"/>
            <a:r>
              <a:t>正文级别 5</a:t>
            </a:r>
          </a:p>
        </p:txBody>
      </p:sp>
      <p:sp>
        <p:nvSpPr>
          <p:cNvPr id="2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3408575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2021/9/6</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9"/>
          <p:cNvCxnSpPr/>
          <p:nvPr userDrawn="1"/>
        </p:nvCxnSpPr>
        <p:spPr>
          <a:xfrm>
            <a:off x="0" y="922946"/>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Slide Number Placeholder 6">
            <a:extLst>
              <a:ext uri="{FF2B5EF4-FFF2-40B4-BE49-F238E27FC236}">
                <a16:creationId xmlns:a16="http://schemas.microsoft.com/office/drawing/2014/main" id="{C60C31C4-2604-440C-909F-497026ED8C96}"/>
              </a:ext>
            </a:extLst>
          </p:cNvPr>
          <p:cNvSpPr txBox="1">
            <a:spLocks/>
          </p:cNvSpPr>
          <p:nvPr userDrawn="1"/>
        </p:nvSpPr>
        <p:spPr>
          <a:xfrm>
            <a:off x="9900457" y="6464882"/>
            <a:ext cx="1312025" cy="365125"/>
          </a:xfrm>
          <a:prstGeom prst="rect">
            <a:avLst/>
          </a:prstGeom>
        </p:spPr>
        <p:txBody>
          <a:bodyPr vert="horz" lIns="91440" tIns="45720" rIns="91440" bIns="45720" rtlCol="0" anchor="ctr"/>
          <a:lstStyle>
            <a:defPPr>
              <a:defRPr lang="zh-CN"/>
            </a:defPPr>
            <a:lvl1pPr marL="0" algn="r" defTabSz="914400" rtl="0" eaLnBrk="1" latinLnBrk="0" hangingPunct="1">
              <a:defRPr sz="105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11C5545-0BFC-4754-929C-A08561083B5E}" type="slidenum">
              <a:rPr lang="zh-CN" altLang="en-US" smtClean="0"/>
              <a:pPr/>
              <a:t>‹#›</a:t>
            </a:fld>
            <a:endParaRPr lang="zh-CN" altLang="en-US" dirty="0"/>
          </a:p>
        </p:txBody>
      </p:sp>
    </p:spTree>
    <p:extLst>
      <p:ext uri="{BB962C8B-B14F-4D97-AF65-F5344CB8AC3E}">
        <p14:creationId xmlns:p14="http://schemas.microsoft.com/office/powerpoint/2010/main" val="13466150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DE8E9BB-3773-4906-A3E7-88733CC8E239}" type="datetimeFigureOut">
              <a:rPr lang="zh-CN" altLang="en-US" smtClean="0"/>
              <a:t>2021/9/6</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lide Number Placeholder 6">
            <a:extLst>
              <a:ext uri="{FF2B5EF4-FFF2-40B4-BE49-F238E27FC236}">
                <a16:creationId xmlns:a16="http://schemas.microsoft.com/office/drawing/2014/main" id="{6C83D193-4582-48AB-9D3E-143C0429C48B}"/>
              </a:ext>
            </a:extLst>
          </p:cNvPr>
          <p:cNvSpPr txBox="1">
            <a:spLocks/>
          </p:cNvSpPr>
          <p:nvPr userDrawn="1"/>
        </p:nvSpPr>
        <p:spPr>
          <a:xfrm>
            <a:off x="9936191" y="6459785"/>
            <a:ext cx="1312025" cy="365125"/>
          </a:xfrm>
          <a:prstGeom prst="rect">
            <a:avLst/>
          </a:prstGeom>
        </p:spPr>
        <p:txBody>
          <a:bodyPr vert="horz" lIns="91440" tIns="45720" rIns="91440" bIns="45720" rtlCol="0" anchor="ctr"/>
          <a:lstStyle>
            <a:defPPr>
              <a:defRPr lang="zh-CN"/>
            </a:defPPr>
            <a:lvl1pPr marL="0" algn="r" defTabSz="914400" rtl="0" eaLnBrk="1" latinLnBrk="0" hangingPunct="1">
              <a:defRPr sz="105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11C5545-0BFC-4754-929C-A08561083B5E}" type="slidenum">
              <a:rPr lang="zh-CN" altLang="en-US" smtClean="0"/>
              <a:pPr/>
              <a:t>‹#›</a:t>
            </a:fld>
            <a:endParaRPr lang="zh-CN" altLang="en-US"/>
          </a:p>
        </p:txBody>
      </p:sp>
    </p:spTree>
    <p:extLst>
      <p:ext uri="{BB962C8B-B14F-4D97-AF65-F5344CB8AC3E}">
        <p14:creationId xmlns:p14="http://schemas.microsoft.com/office/powerpoint/2010/main" val="2261761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DE8E9BB-3773-4906-A3E7-88733CC8E239}" type="datetimeFigureOut">
              <a:rPr lang="zh-CN" altLang="en-US" smtClean="0"/>
              <a:t>2021/9/6</a:t>
            </a:fld>
            <a:endParaRPr lang="zh-CN" altLang="en-US"/>
          </a:p>
        </p:txBody>
      </p:sp>
      <p:sp>
        <p:nvSpPr>
          <p:cNvPr id="7" name="Slide Number Placeholder 6"/>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Tree>
    <p:extLst>
      <p:ext uri="{BB962C8B-B14F-4D97-AF65-F5344CB8AC3E}">
        <p14:creationId xmlns:p14="http://schemas.microsoft.com/office/powerpoint/2010/main" val="3646782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DE8E9BB-3773-4906-A3E7-88733CC8E239}" type="datetimeFigureOut">
              <a:rPr lang="zh-CN" altLang="en-US" smtClean="0"/>
              <a:t>2021/9/6</a:t>
            </a:fld>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06449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DE8E9BB-3773-4906-A3E7-88733CC8E239}" type="datetimeFigureOut">
              <a:rPr lang="zh-CN" altLang="en-US" smtClean="0"/>
              <a:t>2021/9/6</a:t>
            </a:fld>
            <a:endParaRPr lang="zh-CN" altLang="en-US"/>
          </a:p>
        </p:txBody>
      </p:sp>
      <p:sp>
        <p:nvSpPr>
          <p:cNvPr id="5" name="Slide Number Placeholder 4"/>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865743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E8E9BB-3773-4906-A3E7-88733CC8E239}" type="datetimeFigureOut">
              <a:rPr lang="zh-CN" altLang="en-US" smtClean="0"/>
              <a:t>2021/9/6</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5174647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DE8E9BB-3773-4906-A3E7-88733CC8E239}" type="datetimeFigureOut">
              <a:rPr lang="zh-CN" altLang="en-US" smtClean="0"/>
              <a:t>2021/9/6</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740160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2021/9/6</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dirty="0"/>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96221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DE8E9BB-3773-4906-A3E7-88733CC8E239}" type="datetimeFigureOut">
              <a:rPr lang="zh-CN" altLang="en-US" smtClean="0"/>
              <a:t>2021/9/6</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11C5545-0BFC-4754-929C-A08561083B5E}" type="slidenum">
              <a:rPr lang="zh-CN" altLang="en-US" smtClean="0"/>
              <a:t>‹#›</a:t>
            </a:fld>
            <a:endParaRPr lang="zh-CN" altLang="en-US"/>
          </a:p>
        </p:txBody>
      </p:sp>
      <p:pic>
        <p:nvPicPr>
          <p:cNvPr id="7" name="图片 6">
            <a:extLst>
              <a:ext uri="{FF2B5EF4-FFF2-40B4-BE49-F238E27FC236}">
                <a16:creationId xmlns:a16="http://schemas.microsoft.com/office/drawing/2014/main" id="{FACC168D-EEA7-4D55-9D9D-2F9938A4843C}"/>
              </a:ext>
            </a:extLst>
          </p:cNvPr>
          <p:cNvPicPr>
            <a:picLocks noChangeAspect="1"/>
          </p:cNvPicPr>
          <p:nvPr userDrawn="1"/>
        </p:nvPicPr>
        <p:blipFill>
          <a:blip r:embed="rId13"/>
          <a:stretch>
            <a:fillRect/>
          </a:stretch>
        </p:blipFill>
        <p:spPr>
          <a:xfrm>
            <a:off x="11282957" y="108027"/>
            <a:ext cx="743833" cy="754551"/>
          </a:xfrm>
          <a:prstGeom prst="rect">
            <a:avLst/>
          </a:prstGeom>
        </p:spPr>
      </p:pic>
    </p:spTree>
    <p:extLst>
      <p:ext uri="{BB962C8B-B14F-4D97-AF65-F5344CB8AC3E}">
        <p14:creationId xmlns:p14="http://schemas.microsoft.com/office/powerpoint/2010/main" val="1907546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news-events/2145-rel-17_newtimeline" TargetMode="External"/><Relationship Id="rId2" Type="http://schemas.openxmlformats.org/officeDocument/2006/relationships/hyperlink" Target="https://www.who.int/director-general/speeches/detail/who-director-general-s-opening-remarks-at-member-state-information-session-on-covid-19"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52975" y="1896804"/>
            <a:ext cx="10813306" cy="2387600"/>
          </a:xfrm>
        </p:spPr>
        <p:txBody>
          <a:bodyPr/>
          <a:lstStyle/>
          <a:p>
            <a:r>
              <a:rPr lang="en-US" altLang="zh-CN" sz="4800" dirty="0"/>
              <a:t>Xiaomi's views on RAN Planning 2022</a:t>
            </a:r>
            <a:br>
              <a:rPr lang="en-US" altLang="zh-CN" dirty="0"/>
            </a:br>
            <a:br>
              <a:rPr lang="en-US" altLang="zh-CN" dirty="0"/>
            </a:br>
            <a:r>
              <a:rPr lang="en-US" altLang="zh-CN" sz="4800" dirty="0"/>
              <a:t>Xiaomi Communications</a:t>
            </a:r>
            <a:endParaRPr lang="zh-CN" altLang="en-US" sz="4800" dirty="0"/>
          </a:p>
        </p:txBody>
      </p:sp>
      <p:sp>
        <p:nvSpPr>
          <p:cNvPr id="4" name="文本框 3">
            <a:extLst>
              <a:ext uri="{FF2B5EF4-FFF2-40B4-BE49-F238E27FC236}">
                <a16:creationId xmlns:a16="http://schemas.microsoft.com/office/drawing/2014/main" id="{A788B121-866E-4D1B-915D-42FD5C41608C}"/>
              </a:ext>
            </a:extLst>
          </p:cNvPr>
          <p:cNvSpPr txBox="1"/>
          <p:nvPr/>
        </p:nvSpPr>
        <p:spPr>
          <a:xfrm>
            <a:off x="187568" y="113213"/>
            <a:ext cx="11019693" cy="1200329"/>
          </a:xfrm>
          <a:prstGeom prst="rect">
            <a:avLst/>
          </a:prstGeom>
          <a:noFill/>
        </p:spPr>
        <p:txBody>
          <a:bodyPr wrap="square">
            <a:spAutoFit/>
          </a:bodyPr>
          <a:lstStyle/>
          <a:p>
            <a:pPr hangingPunct="1"/>
            <a:r>
              <a:rPr lang="en-GB" altLang="zh-CN" sz="2400" dirty="0">
                <a:solidFill>
                  <a:schemeClr val="tx1">
                    <a:lumMod val="75000"/>
                    <a:lumOff val="25000"/>
                  </a:schemeClr>
                </a:solidFill>
                <a:ea typeface="Arial Unicode MS" panose="020B0604020202020204" pitchFamily="34" charset="-122"/>
              </a:rPr>
              <a:t>3GPP TSG RAN 93e															</a:t>
            </a:r>
            <a:endParaRPr lang="en-US" altLang="zh-CN" sz="2400" dirty="0">
              <a:solidFill>
                <a:schemeClr val="tx1">
                  <a:lumMod val="75000"/>
                  <a:lumOff val="25000"/>
                </a:schemeClr>
              </a:solidFill>
              <a:ea typeface="Arial Unicode MS" panose="020B0604020202020204" pitchFamily="34" charset="-122"/>
            </a:endParaRPr>
          </a:p>
          <a:p>
            <a:pPr hangingPunct="1"/>
            <a:r>
              <a:rPr lang="en-US" altLang="zh-CN" sz="2400" dirty="0">
                <a:solidFill>
                  <a:schemeClr val="tx1">
                    <a:lumMod val="75000"/>
                    <a:lumOff val="25000"/>
                  </a:schemeClr>
                </a:solidFill>
                <a:ea typeface="Arial Unicode MS" panose="020B0604020202020204" pitchFamily="34" charset="-122"/>
              </a:rPr>
              <a:t>Electronic Meeting, 13-17 Sept 2021</a:t>
            </a:r>
            <a:endParaRPr lang="zh-CN" altLang="en-US" sz="2400" dirty="0">
              <a:solidFill>
                <a:schemeClr val="tx1">
                  <a:lumMod val="75000"/>
                  <a:lumOff val="25000"/>
                </a:schemeClr>
              </a:solidFill>
              <a:ea typeface="Arial Unicode MS" panose="020B0604020202020204" pitchFamily="34" charset="-122"/>
            </a:endParaRPr>
          </a:p>
        </p:txBody>
      </p:sp>
      <p:sp>
        <p:nvSpPr>
          <p:cNvPr id="6" name="文本框 5">
            <a:extLst>
              <a:ext uri="{FF2B5EF4-FFF2-40B4-BE49-F238E27FC236}">
                <a16:creationId xmlns:a16="http://schemas.microsoft.com/office/drawing/2014/main" id="{507F31BB-0D13-44CE-A80F-356286B1FCCB}"/>
              </a:ext>
            </a:extLst>
          </p:cNvPr>
          <p:cNvSpPr txBox="1"/>
          <p:nvPr/>
        </p:nvSpPr>
        <p:spPr>
          <a:xfrm>
            <a:off x="9293290" y="113213"/>
            <a:ext cx="1913971" cy="461665"/>
          </a:xfrm>
          <a:prstGeom prst="rect">
            <a:avLst/>
          </a:prstGeom>
          <a:noFill/>
        </p:spPr>
        <p:txBody>
          <a:bodyPr wrap="square">
            <a:spAutoFit/>
          </a:bodyPr>
          <a:lstStyle/>
          <a:p>
            <a:r>
              <a:rPr lang="en-US" altLang="zh-CN" sz="2400" dirty="0">
                <a:solidFill>
                  <a:schemeClr val="tx1">
                    <a:lumMod val="75000"/>
                    <a:lumOff val="25000"/>
                  </a:schemeClr>
                </a:solidFill>
                <a:ea typeface="Arial Unicode MS" panose="020B0604020202020204" pitchFamily="34" charset="-122"/>
              </a:rPr>
              <a:t>RP-212200</a:t>
            </a:r>
            <a:endParaRPr lang="zh-CN" altLang="en-US" sz="2400" dirty="0">
              <a:solidFill>
                <a:schemeClr val="tx1">
                  <a:lumMod val="75000"/>
                  <a:lumOff val="25000"/>
                </a:schemeClr>
              </a:solidFill>
              <a:ea typeface="Arial Unicode MS" panose="020B0604020202020204" pitchFamily="34" charset="-122"/>
            </a:endParaRPr>
          </a:p>
        </p:txBody>
      </p:sp>
    </p:spTree>
    <p:extLst>
      <p:ext uri="{BB962C8B-B14F-4D97-AF65-F5344CB8AC3E}">
        <p14:creationId xmlns:p14="http://schemas.microsoft.com/office/powerpoint/2010/main" val="1819122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BE05E-4568-40BE-B7E2-3E754C27A891}"/>
              </a:ext>
            </a:extLst>
          </p:cNvPr>
          <p:cNvSpPr>
            <a:spLocks noGrp="1"/>
          </p:cNvSpPr>
          <p:nvPr>
            <p:ph type="title"/>
          </p:nvPr>
        </p:nvSpPr>
        <p:spPr/>
        <p:txBody>
          <a:bodyPr>
            <a:normAutofit/>
          </a:bodyPr>
          <a:lstStyle/>
          <a:p>
            <a:r>
              <a:rPr lang="en-US" dirty="0"/>
              <a:t>3GPP RAN Planning</a:t>
            </a:r>
            <a:endParaRPr lang="en-GB" dirty="0"/>
          </a:p>
        </p:txBody>
      </p:sp>
      <p:sp>
        <p:nvSpPr>
          <p:cNvPr id="3" name="Content Placeholder 2">
            <a:extLst>
              <a:ext uri="{FF2B5EF4-FFF2-40B4-BE49-F238E27FC236}">
                <a16:creationId xmlns:a16="http://schemas.microsoft.com/office/drawing/2014/main" id="{9F3ACECE-F6F8-4081-B42F-07B58ABFECD3}"/>
              </a:ext>
            </a:extLst>
          </p:cNvPr>
          <p:cNvSpPr>
            <a:spLocks noGrp="1"/>
          </p:cNvSpPr>
          <p:nvPr>
            <p:ph idx="1"/>
          </p:nvPr>
        </p:nvSpPr>
        <p:spPr/>
        <p:txBody>
          <a:bodyPr>
            <a:normAutofit fontScale="62500" lnSpcReduction="20000"/>
          </a:bodyPr>
          <a:lstStyle/>
          <a:p>
            <a:r>
              <a:rPr lang="en-US" dirty="0"/>
              <a:t>Forecast on global situation remains relatively cautious. </a:t>
            </a:r>
          </a:p>
          <a:p>
            <a:pPr lvl="1"/>
            <a:r>
              <a:rPr lang="en-US" dirty="0"/>
              <a:t>WHO Director-General 27 August 2021, </a:t>
            </a:r>
            <a:r>
              <a:rPr lang="en-US" dirty="0">
                <a:hlinkClick r:id="rId2"/>
              </a:rPr>
              <a:t>https://www.who.int/director-general/speeches/detail/who-director-general-s-opening-remarks-at-member-state-information-session-on-covid-19</a:t>
            </a:r>
            <a:endParaRPr lang="en-US" dirty="0"/>
          </a:p>
          <a:p>
            <a:pPr lvl="2"/>
            <a:r>
              <a:rPr lang="en-GB" dirty="0"/>
              <a:t>“</a:t>
            </a:r>
            <a:r>
              <a:rPr lang="en-US" dirty="0"/>
              <a:t>Our global targets are to support every country to vaccinate at least 10% of its population by the end of September, at least 40% by the end of this year, and 70% of the world’s population by the middle of next year.</a:t>
            </a:r>
            <a:r>
              <a:rPr lang="en-GB" dirty="0"/>
              <a:t>” -</a:t>
            </a:r>
            <a:endParaRPr lang="en-US" dirty="0"/>
          </a:p>
          <a:p>
            <a:pPr lvl="2"/>
            <a:r>
              <a:rPr lang="en-US" dirty="0"/>
              <a:t>“In recent months, many Member States and some private companies have started issuing documentation to confirm COVID-19 vaccination status. These certificates are issued in several different formats, including digital.”</a:t>
            </a:r>
          </a:p>
          <a:p>
            <a:pPr lvl="2"/>
            <a:r>
              <a:rPr lang="en-US" dirty="0"/>
              <a:t>“This international mishmash of documentation threatens to undermine trust in, and effectiveness of, vaccine certification, and introduces risks to public health.”</a:t>
            </a:r>
          </a:p>
          <a:p>
            <a:pPr marL="0" indent="0">
              <a:buNone/>
            </a:pPr>
            <a:r>
              <a:rPr lang="en-GB" dirty="0"/>
              <a:t>Factors to consider when making decision in RAN for QTR1/2 in 2022, in no particular order. </a:t>
            </a:r>
          </a:p>
          <a:p>
            <a:r>
              <a:rPr lang="en-GB" dirty="0"/>
              <a:t>Progress rate for REL17, noting</a:t>
            </a:r>
          </a:p>
          <a:p>
            <a:pPr lvl="1" fontAlgn="base"/>
            <a:r>
              <a:rPr lang="en-GB" dirty="0"/>
              <a:t>TSG#90 (Dec20), “</a:t>
            </a:r>
            <a:r>
              <a:rPr lang="en-US" dirty="0"/>
              <a:t>the completion of Release 17 work, </a:t>
            </a:r>
            <a:r>
              <a:rPr lang="en-US" i="1" u="sng" dirty="0">
                <a:solidFill>
                  <a:srgbClr val="0000FF"/>
                </a:solidFill>
              </a:rPr>
              <a:t>based on the assumption that 3GPP will return to physical meetings for the second half of 2021</a:t>
            </a:r>
            <a:r>
              <a:rPr lang="en-US" dirty="0"/>
              <a:t>” [Ed. </a:t>
            </a:r>
            <a:r>
              <a:rPr lang="en-GB" dirty="0"/>
              <a:t>emphasis added</a:t>
            </a:r>
            <a:r>
              <a:rPr lang="en-US" dirty="0"/>
              <a:t>]. </a:t>
            </a:r>
            <a:r>
              <a:rPr lang="en-US" b="1" dirty="0"/>
              <a:t>Release 17 timeline agreed, </a:t>
            </a:r>
            <a:r>
              <a:rPr lang="en-US" i="1" dirty="0"/>
              <a:t>December 14, 2020 </a:t>
            </a:r>
            <a:r>
              <a:rPr lang="en-US" dirty="0">
                <a:hlinkClick r:id="rId3"/>
              </a:rPr>
              <a:t>https://www.3gpp.org/news-events/2145-rel-17_newtimeline</a:t>
            </a:r>
            <a:endParaRPr lang="en-GB" dirty="0"/>
          </a:p>
          <a:p>
            <a:r>
              <a:rPr lang="en-GB" dirty="0"/>
              <a:t>Global variations in </a:t>
            </a:r>
            <a:r>
              <a:rPr lang="en-GB" dirty="0" err="1"/>
              <a:t>Covid</a:t>
            </a:r>
            <a:r>
              <a:rPr lang="en-GB" dirty="0"/>
              <a:t> infection rates, individualized Country health restrictions (e.g. travel restrictions, internal </a:t>
            </a:r>
            <a:r>
              <a:rPr lang="en-GB" dirty="0" err="1"/>
              <a:t>covid</a:t>
            </a:r>
            <a:r>
              <a:rPr lang="en-GB" dirty="0"/>
              <a:t> passports to access local services, testing and quarantine requirements) which remain fluid and uncertain within countries with even further uncertainties relating to how countries consider visitors from other countries.</a:t>
            </a:r>
          </a:p>
          <a:p>
            <a:r>
              <a:rPr lang="en-GB" dirty="0"/>
              <a:t>Delegate personal welfare (including quarantine conditions, testing, vaccine status recognitions in destination, increased risk of infection with travel through mass transit hubs to get to meetings). </a:t>
            </a:r>
          </a:p>
          <a:p>
            <a:r>
              <a:rPr lang="en-GB" dirty="0"/>
              <a:t>Vaccine only limits impact from infection not a guarantee for no infection nor transmissibility. Also a consideration for delegate management at host destination.</a:t>
            </a:r>
          </a:p>
          <a:p>
            <a:r>
              <a:rPr lang="en-GB" dirty="0"/>
              <a:t>Venue identification, delegate restrictions, notice period, visa applications including vaccination status, travel planning (multi-hop flights may not be available nor practical), contingency planning even when scheduled.</a:t>
            </a:r>
          </a:p>
          <a:p>
            <a:endParaRPr lang="en-GB" dirty="0"/>
          </a:p>
        </p:txBody>
      </p:sp>
    </p:spTree>
    <p:extLst>
      <p:ext uri="{BB962C8B-B14F-4D97-AF65-F5344CB8AC3E}">
        <p14:creationId xmlns:p14="http://schemas.microsoft.com/office/powerpoint/2010/main" val="18600162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201CF-8C15-4156-8CFC-62DB1E2371C3}"/>
              </a:ext>
            </a:extLst>
          </p:cNvPr>
          <p:cNvSpPr>
            <a:spLocks noGrp="1"/>
          </p:cNvSpPr>
          <p:nvPr>
            <p:ph type="title"/>
          </p:nvPr>
        </p:nvSpPr>
        <p:spPr/>
        <p:txBody>
          <a:bodyPr/>
          <a:lstStyle/>
          <a:p>
            <a:r>
              <a:rPr lang="en-GB" dirty="0"/>
              <a:t>3GPP RAN Planning QTR 1/2 2022</a:t>
            </a:r>
          </a:p>
        </p:txBody>
      </p:sp>
      <p:sp>
        <p:nvSpPr>
          <p:cNvPr id="3" name="Content Placeholder 2">
            <a:extLst>
              <a:ext uri="{FF2B5EF4-FFF2-40B4-BE49-F238E27FC236}">
                <a16:creationId xmlns:a16="http://schemas.microsoft.com/office/drawing/2014/main" id="{44576E83-2716-42A1-B2E6-8625681A9D50}"/>
              </a:ext>
            </a:extLst>
          </p:cNvPr>
          <p:cNvSpPr>
            <a:spLocks noGrp="1"/>
          </p:cNvSpPr>
          <p:nvPr>
            <p:ph idx="1"/>
          </p:nvPr>
        </p:nvSpPr>
        <p:spPr>
          <a:xfrm>
            <a:off x="1097280" y="1222049"/>
            <a:ext cx="10177524" cy="5044280"/>
          </a:xfrm>
        </p:spPr>
        <p:txBody>
          <a:bodyPr>
            <a:normAutofit lnSpcReduction="10000"/>
          </a:bodyPr>
          <a:lstStyle/>
          <a:p>
            <a:r>
              <a:rPr lang="en-US" sz="2000" dirty="0"/>
              <a:t>From RP-211582</a:t>
            </a:r>
          </a:p>
          <a:p>
            <a:pPr lvl="1"/>
            <a:r>
              <a:rPr lang="en-US" sz="1800" dirty="0">
                <a:solidFill>
                  <a:srgbClr val="0000FF"/>
                </a:solidFill>
              </a:rPr>
              <a:t>For Q1/2022 WG meetings and RAN#95 </a:t>
            </a:r>
            <a:r>
              <a:rPr lang="en-US" sz="1800" dirty="0">
                <a:solidFill>
                  <a:srgbClr val="0000FF"/>
                </a:solidFill>
                <a:sym typeface="Wingdings" panose="05000000000000000000" pitchFamily="2" charset="2"/>
              </a:rPr>
              <a:t> To be discussed/confirmed in RAN#93-e (September)</a:t>
            </a:r>
          </a:p>
          <a:p>
            <a:pPr lvl="1"/>
            <a:r>
              <a:rPr lang="en-US" sz="1800" dirty="0">
                <a:solidFill>
                  <a:srgbClr val="0000FF"/>
                </a:solidFill>
                <a:sym typeface="Wingdings" panose="05000000000000000000" pitchFamily="2" charset="2"/>
              </a:rPr>
              <a:t>Additional planning for Q2/2022 and afterwards is to be discussed in RAN#93-e</a:t>
            </a:r>
            <a:endParaRPr lang="en-US" sz="1800" dirty="0">
              <a:solidFill>
                <a:srgbClr val="0000FF"/>
              </a:solidFill>
            </a:endParaRPr>
          </a:p>
          <a:p>
            <a:r>
              <a:rPr lang="en-GB" sz="2000" dirty="0"/>
              <a:t>With the level of uncertainty related to the factors presented above, the possibility of change in any one country or regions in response to uncertain changing infection rates any plans made in the next 3 months will remain with a relative degree of uncertainty.</a:t>
            </a:r>
          </a:p>
          <a:p>
            <a:r>
              <a:rPr lang="en-GB" sz="2000" dirty="0"/>
              <a:t>3GPP RAN must plan to succeed in delivering REL17 in March 2022 and should establish a clear unambiguous plan for QTR1 2022. Plans must be made in good time and waiting until RAN#94 to make a decision is not acceptable, </a:t>
            </a:r>
          </a:p>
          <a:p>
            <a:pPr lvl="1">
              <a:buFont typeface="Wingdings" panose="05000000000000000000" pitchFamily="2" charset="2"/>
              <a:buChar char="Ø"/>
            </a:pPr>
            <a:r>
              <a:rPr lang="en-GB" dirty="0">
                <a:solidFill>
                  <a:srgbClr val="0000FF"/>
                </a:solidFill>
              </a:rPr>
              <a:t>RAN should stick by decision in RP-211582 to decide in RAN#93.</a:t>
            </a:r>
          </a:p>
          <a:p>
            <a:pPr marL="0" indent="0">
              <a:buNone/>
            </a:pPr>
            <a:r>
              <a:rPr lang="en-GB" sz="2000" dirty="0">
                <a:solidFill>
                  <a:srgbClr val="FE690C"/>
                </a:solidFill>
              </a:rPr>
              <a:t>Proposal 1» Due to uncertainties as outlined above, delegate welfare and clear industry planning, RAN#93 should hold all Q1/2022 WG and RAN#95 meetings as e-meetings.</a:t>
            </a:r>
          </a:p>
          <a:p>
            <a:pPr marL="0" indent="0">
              <a:buNone/>
            </a:pPr>
            <a:r>
              <a:rPr lang="en-GB" sz="2000" dirty="0">
                <a:solidFill>
                  <a:srgbClr val="FE690C"/>
                </a:solidFill>
              </a:rPr>
              <a:t>Proposal 2 » Plan to extend e-meeting operation until end Q2/2022 up to and including RAN#96 (June2022). Make the final decision regarding Q2/2022 on whether to resume f2f or remain as e-meetings at RAN#94.</a:t>
            </a:r>
          </a:p>
        </p:txBody>
      </p:sp>
    </p:spTree>
    <p:extLst>
      <p:ext uri="{BB962C8B-B14F-4D97-AF65-F5344CB8AC3E}">
        <p14:creationId xmlns:p14="http://schemas.microsoft.com/office/powerpoint/2010/main" val="28995110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6F274-A543-4049-BC4D-CD9D83AE9F83}"/>
              </a:ext>
            </a:extLst>
          </p:cNvPr>
          <p:cNvSpPr>
            <a:spLocks noGrp="1"/>
          </p:cNvSpPr>
          <p:nvPr>
            <p:ph type="title"/>
          </p:nvPr>
        </p:nvSpPr>
        <p:spPr/>
        <p:txBody>
          <a:bodyPr/>
          <a:lstStyle/>
          <a:p>
            <a:r>
              <a:rPr lang="en-GB" dirty="0"/>
              <a:t>RAN REL17 Considerations</a:t>
            </a:r>
          </a:p>
        </p:txBody>
      </p:sp>
      <p:sp>
        <p:nvSpPr>
          <p:cNvPr id="3" name="Content Placeholder 2">
            <a:extLst>
              <a:ext uri="{FF2B5EF4-FFF2-40B4-BE49-F238E27FC236}">
                <a16:creationId xmlns:a16="http://schemas.microsoft.com/office/drawing/2014/main" id="{9A6EFDDA-A81A-47F9-BFFB-5BF20A17F46B}"/>
              </a:ext>
            </a:extLst>
          </p:cNvPr>
          <p:cNvSpPr>
            <a:spLocks noGrp="1"/>
          </p:cNvSpPr>
          <p:nvPr>
            <p:ph idx="1"/>
          </p:nvPr>
        </p:nvSpPr>
        <p:spPr>
          <a:xfrm>
            <a:off x="791852" y="1222049"/>
            <a:ext cx="10614581" cy="5044280"/>
          </a:xfrm>
        </p:spPr>
        <p:txBody>
          <a:bodyPr>
            <a:normAutofit fontScale="77500" lnSpcReduction="20000"/>
          </a:bodyPr>
          <a:lstStyle/>
          <a:p>
            <a:r>
              <a:rPr lang="en-GB" dirty="0"/>
              <a:t>If proposal 1 on slide 3 (Q1/2022 to be e-meetings) is agreed then there may be concerns regarding completion and stability for REL17 work items by RP#95 (stage 3 freeze).</a:t>
            </a:r>
          </a:p>
          <a:p>
            <a:r>
              <a:rPr lang="en-GB" dirty="0"/>
              <a:t>REL17 Work Items may be down scoped in RAN#93 and again in subsequent RAN meetings. However repeated down scoping may call into question viability of some work items if then completed in REL17. Stability of work items completed by RAN#95 may also be uncertain and considerable time to resolve may be required in subsequent meetings (see RP-211065).</a:t>
            </a:r>
          </a:p>
          <a:p>
            <a:r>
              <a:rPr lang="en-GB" dirty="0"/>
              <a:t>Currently in Q1/2022 only 1 round of WG meetings are shown on the 3GU portal* despite additional meetings endorsed for Jan2022 (RP-210770/RP-211582). Some uncertainty regarding holding of additional meeting in Jan2022 remains. </a:t>
            </a:r>
          </a:p>
          <a:p>
            <a:r>
              <a:rPr lang="en-GB" dirty="0"/>
              <a:t>To manage these uncertainties relating to completion of REL17, the following may be considered.</a:t>
            </a:r>
          </a:p>
          <a:p>
            <a:pPr lvl="1"/>
            <a:r>
              <a:rPr lang="en-GB" dirty="0"/>
              <a:t>Additional meetings as per previous RAN agreements reconfirmed </a:t>
            </a:r>
            <a:r>
              <a:rPr lang="en-GB" u="sng" dirty="0"/>
              <a:t>and added to 3GU portal </a:t>
            </a:r>
            <a:r>
              <a:rPr lang="en-GB" dirty="0"/>
              <a:t>for January 2022 </a:t>
            </a:r>
          </a:p>
          <a:p>
            <a:pPr lvl="1"/>
            <a:r>
              <a:rPr lang="en-GB" dirty="0"/>
              <a:t>At RP#94 and RP#95 further down scope work items, possibly further impacting viability of REL17 feature – how to handle the items down scoped? Move items to REL18 assuming suitable WI approved in RP#94? Discuss merits on case by case basis (REL18 package approval)?</a:t>
            </a:r>
          </a:p>
          <a:p>
            <a:pPr lvl="1"/>
            <a:r>
              <a:rPr lang="en-GB" dirty="0"/>
              <a:t>If Work Item is incomplete by RP#95 possibly not include it in REL17, consider carrying it over to REL18 (with possible expansion if candidate for REL18)</a:t>
            </a:r>
          </a:p>
          <a:p>
            <a:pPr marL="0" indent="0">
              <a:buNone/>
            </a:pPr>
            <a:r>
              <a:rPr lang="en-GB" dirty="0">
                <a:solidFill>
                  <a:srgbClr val="FE690C"/>
                </a:solidFill>
              </a:rPr>
              <a:t>Proposal 3» RAN#93 is encouraged to discuss the above and determine best way to ensure viable and stable REL17 work item completion by RAN#95. Other options should of course be considered by RP#93 in order to have a clear plan for a stable REL17 at RP#95.</a:t>
            </a:r>
          </a:p>
        </p:txBody>
      </p:sp>
      <p:sp>
        <p:nvSpPr>
          <p:cNvPr id="4" name="TextBox 3">
            <a:extLst>
              <a:ext uri="{FF2B5EF4-FFF2-40B4-BE49-F238E27FC236}">
                <a16:creationId xmlns:a16="http://schemas.microsoft.com/office/drawing/2014/main" id="{FE100D2A-073D-4B42-B0E8-8EB9C0A6A77F}"/>
              </a:ext>
            </a:extLst>
          </p:cNvPr>
          <p:cNvSpPr txBox="1"/>
          <p:nvPr/>
        </p:nvSpPr>
        <p:spPr>
          <a:xfrm>
            <a:off x="8823488" y="6081663"/>
            <a:ext cx="2931737" cy="369332"/>
          </a:xfrm>
          <a:prstGeom prst="rect">
            <a:avLst/>
          </a:prstGeom>
          <a:noFill/>
        </p:spPr>
        <p:txBody>
          <a:bodyPr wrap="square" rtlCol="0">
            <a:spAutoFit/>
          </a:bodyPr>
          <a:lstStyle/>
          <a:p>
            <a:r>
              <a:rPr lang="en-GB" dirty="0"/>
              <a:t>* as of 6</a:t>
            </a:r>
            <a:r>
              <a:rPr lang="en-GB" baseline="30000" dirty="0"/>
              <a:t>th</a:t>
            </a:r>
            <a:r>
              <a:rPr lang="en-GB" dirty="0"/>
              <a:t> September 2021</a:t>
            </a:r>
          </a:p>
        </p:txBody>
      </p:sp>
    </p:spTree>
    <p:extLst>
      <p:ext uri="{BB962C8B-B14F-4D97-AF65-F5344CB8AC3E}">
        <p14:creationId xmlns:p14="http://schemas.microsoft.com/office/powerpoint/2010/main" val="40117285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76909" y="1187677"/>
            <a:ext cx="10310191" cy="2387600"/>
          </a:xfrm>
        </p:spPr>
        <p:txBody>
          <a:bodyPr/>
          <a:lstStyle/>
          <a:p>
            <a:r>
              <a:rPr lang="en-US" altLang="zh-CN" dirty="0"/>
              <a:t>Thank you</a:t>
            </a:r>
            <a:endParaRPr lang="en-GB" altLang="zh-CN" dirty="0"/>
          </a:p>
        </p:txBody>
      </p:sp>
    </p:spTree>
    <p:extLst>
      <p:ext uri="{BB962C8B-B14F-4D97-AF65-F5344CB8AC3E}">
        <p14:creationId xmlns:p14="http://schemas.microsoft.com/office/powerpoint/2010/main" val="3377599262"/>
      </p:ext>
    </p:extLst>
  </p:cSld>
  <p:clrMapOvr>
    <a:masterClrMapping/>
  </p:clrMapOvr>
</p:sld>
</file>

<file path=ppt/theme/theme1.xml><?xml version="1.0" encoding="utf-8"?>
<a:theme xmlns:a="http://schemas.openxmlformats.org/drawingml/2006/main" name="回顾">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WUS-general summary</Template>
  <TotalTime>0</TotalTime>
  <Words>951</Words>
  <Application>Microsoft Office PowerPoint</Application>
  <PresentationFormat>Widescreen</PresentationFormat>
  <Paragraphs>37</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宋体</vt:lpstr>
      <vt:lpstr>Arial Unicode MS</vt:lpstr>
      <vt:lpstr>Calibri</vt:lpstr>
      <vt:lpstr>Calibri Light</vt:lpstr>
      <vt:lpstr>Wingdings</vt:lpstr>
      <vt:lpstr>回顾</vt:lpstr>
      <vt:lpstr>Xiaomi's views on RAN Planning 2022  Xiaomi Communications</vt:lpstr>
      <vt:lpstr>3GPP RAN Planning</vt:lpstr>
      <vt:lpstr>3GPP RAN Planning QTR 1/2 2022</vt:lpstr>
      <vt:lpstr>RAN REL17 Considerations</vt:lpstr>
      <vt:lpstr>Thank you</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Rel-16 discussion</dc:title>
  <dc:creator>Microsoft</dc:creator>
  <cp:lastModifiedBy>Xiaomi-Gordon</cp:lastModifiedBy>
  <cp:revision>1207</cp:revision>
  <cp:lastPrinted>2021-09-02T22:43:56Z</cp:lastPrinted>
  <dcterms:created xsi:type="dcterms:W3CDTF">2018-04-28T02:54:17Z</dcterms:created>
  <dcterms:modified xsi:type="dcterms:W3CDTF">2021-09-06T13:45:45Z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0590babbcacb41798a893ea8af3f1e99">
    <vt:lpwstr>CWM1Bu6r+WSazsUfjIoFcIk/FI+pBv/fV+7MfpP1nVb9FFR4HDpvPF6XiNre6wzu+bu3h30ufW/i00yOrDaCJneOg==</vt:lpwstr>
  </property>
  <property fmtid="{D5CDD505-2E9C-101B-9397-08002B2CF9AE}" pid="3" name="CWMe50c1ef6c64b46e7b29bc816992fb9a1">
    <vt:lpwstr>CWMp6/KW5AkdVo1VvNvn5vU6x+5LXFRZP0UcdD5r+vU/vDWhYwmJ4+feX+iyk9uBX6/q2IsPNBx/LHkz90I7sjI6Q==</vt:lpwstr>
  </property>
</Properties>
</file>