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1" r:id="rId5"/>
    <p:sldId id="258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86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20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0154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15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730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044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103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735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3505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9133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525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657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994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3FDEE0-011B-4E97-8B81-58D8072F7537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786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26C87655-05F1-F24B-A043-66EB4115A5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5016" y="2850291"/>
            <a:ext cx="10702054" cy="1295313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Enhancing 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multi-carrier uplink operation 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 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Rel-18</a:t>
            </a:r>
            <a:endParaRPr 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95185" y="523885"/>
            <a:ext cx="9508987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GB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3GPP TSG RAN Meeting #93-e</a:t>
            </a:r>
            <a:endParaRPr lang="zh-CN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None/>
            </a:pPr>
            <a:r>
              <a:rPr lang="en-GB" dirty="0">
                <a:latin typeface="微软雅黑" panose="020B0503020204020204" pitchFamily="34" charset="-122"/>
                <a:ea typeface="微软雅黑" panose="020B0503020204020204" pitchFamily="34" charset="-122"/>
              </a:rPr>
              <a:t>Electronic Meeting, </a:t>
            </a:r>
            <a:r>
              <a:rPr lang="en-GB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Sept 13 – 17, 2021</a:t>
            </a:r>
          </a:p>
          <a:p>
            <a:pPr>
              <a:buNone/>
            </a:pPr>
            <a:r>
              <a:rPr lang="en-GB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>
              <a:buNone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Document for: Approval</a:t>
            </a:r>
          </a:p>
          <a:p>
            <a:pPr>
              <a:buNone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Agenda Item: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9.0.2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>
              <a:buNone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Source: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Huawei, </a:t>
            </a: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HiSilicon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, </a:t>
            </a: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CMCC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, China Telecom, China Unicom, VIVO</a:t>
            </a:r>
            <a:endParaRPr kumimoji="0" lang="zh-CN" altLang="zh-CN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xmlns="" id="{26C87655-05F1-F24B-A043-66EB4115A51F}"/>
              </a:ext>
            </a:extLst>
          </p:cNvPr>
          <p:cNvSpPr txBox="1">
            <a:spLocks/>
          </p:cNvSpPr>
          <p:nvPr/>
        </p:nvSpPr>
        <p:spPr>
          <a:xfrm>
            <a:off x="10472316" y="246885"/>
            <a:ext cx="1467700" cy="446508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RP-212149</a:t>
            </a:r>
            <a:endParaRPr 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58729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1"/>
          <p:cNvSpPr txBox="1">
            <a:spLocks/>
          </p:cNvSpPr>
          <p:nvPr/>
        </p:nvSpPr>
        <p:spPr>
          <a:xfrm>
            <a:off x="343506" y="345649"/>
            <a:ext cx="10740640" cy="505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 defTabSz="1187798" rtl="0" eaLnBrk="1" latinLnBrk="0" hangingPunct="1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kern="1200" baseline="0">
                <a:solidFill>
                  <a:schemeClr val="tx1"/>
                </a:solidFill>
                <a:latin typeface="Century" panose="02040604050505020304" pitchFamily="18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7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1699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55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94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3396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72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51195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Background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27351" y="1237655"/>
            <a:ext cx="10733557" cy="5198252"/>
          </a:xfrm>
          <a:prstGeom prst="rect">
            <a:avLst/>
          </a:prstGeom>
        </p:spPr>
        <p:txBody>
          <a:bodyPr lIns="0" tIns="0" rIns="0" bIns="0"/>
          <a:lstStyle>
            <a:lvl1pPr marL="252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800" kern="1200" baseline="0">
                <a:solidFill>
                  <a:schemeClr val="tx1"/>
                </a:solidFill>
                <a:latin typeface="Century" panose="02040604050505020304" pitchFamily="18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504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800" kern="1200" baseline="0">
                <a:solidFill>
                  <a:schemeClr val="tx1"/>
                </a:solidFill>
                <a:latin typeface="Century" panose="02040604050505020304" pitchFamily="18" charset="0"/>
                <a:ea typeface="微软雅黑" panose="020B0503020204020204" pitchFamily="34" charset="-122"/>
                <a:cs typeface="+mn-cs"/>
              </a:defRPr>
            </a:lvl2pPr>
            <a:lvl3pPr marL="756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Calibri" panose="020F0502020204030204" pitchFamily="34" charset="0"/>
              <a:buChar char="◦"/>
              <a:tabLst>
                <a:tab pos="1208420" algn="ctr"/>
              </a:tabLst>
              <a:defRPr sz="1600" kern="1200" baseline="0">
                <a:solidFill>
                  <a:schemeClr val="tx1"/>
                </a:solidFill>
                <a:latin typeface="Century" panose="02040604050505020304" pitchFamily="18" charset="0"/>
                <a:ea typeface="+mj-ea"/>
                <a:cs typeface="+mn-cs"/>
              </a:defRPr>
            </a:lvl3pPr>
            <a:lvl4pPr marL="1008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Calibri" panose="020F0502020204030204" pitchFamily="34" charset="0"/>
              <a:buChar char="▪"/>
              <a:tabLst>
                <a:tab pos="1208420" algn="ctr"/>
              </a:tabLst>
              <a:defRPr sz="1600" kern="1200" baseline="0">
                <a:solidFill>
                  <a:schemeClr val="tx1"/>
                </a:solidFill>
                <a:latin typeface="Century" panose="02040604050505020304" pitchFamily="18" charset="0"/>
                <a:ea typeface="+mj-ea"/>
                <a:cs typeface="+mn-cs"/>
              </a:defRPr>
            </a:lvl4pPr>
            <a:lvl5pPr marL="1260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Calibri" panose="020F0502020204030204" pitchFamily="34" charset="0"/>
              <a:buChar char="▫"/>
              <a:tabLst>
                <a:tab pos="1208420" algn="ctr"/>
              </a:tabLst>
              <a:defRPr sz="1600" kern="1200" baseline="0">
                <a:solidFill>
                  <a:schemeClr val="tx1"/>
                </a:solidFill>
                <a:latin typeface="Century" panose="02040604050505020304" pitchFamily="18" charset="0"/>
                <a:ea typeface="+mj-ea"/>
                <a:cs typeface="+mn-cs"/>
              </a:defRPr>
            </a:lvl5pPr>
            <a:lvl6pPr marL="3312397" indent="-34290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60346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54245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48144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</a:pPr>
            <a:r>
              <a:rPr lang="en-US" altLang="zh-CN" sz="2000" dirty="0">
                <a:latin typeface="+mn-lt"/>
              </a:rPr>
              <a:t>RWS-210659 </a:t>
            </a:r>
            <a:r>
              <a:rPr lang="en-US" altLang="zh-CN" sz="2000" dirty="0" smtClean="0">
                <a:latin typeface="+mn-lt"/>
              </a:rPr>
              <a:t>(RAN </a:t>
            </a:r>
            <a:r>
              <a:rPr lang="en-US" altLang="zh-CN" sz="2000" dirty="0">
                <a:latin typeface="+mn-lt"/>
              </a:rPr>
              <a:t>Rel-18 workshop </a:t>
            </a:r>
            <a:r>
              <a:rPr lang="en-US" altLang="zh-CN" sz="2000" dirty="0" smtClean="0">
                <a:latin typeface="+mn-lt"/>
              </a:rPr>
              <a:t>summary</a:t>
            </a:r>
            <a:r>
              <a:rPr lang="en-GB" altLang="zh-CN" sz="2000" dirty="0" smtClean="0">
                <a:latin typeface="+mn-lt"/>
              </a:rPr>
              <a:t>) identified Uplink Enhancements as an important topic for release 18, with a list of example areas:</a:t>
            </a:r>
          </a:p>
          <a:p>
            <a:pPr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</a:pPr>
            <a:endParaRPr lang="en-GB" altLang="zh-CN" sz="2000" dirty="0" smtClean="0">
              <a:latin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07846" y="2792628"/>
            <a:ext cx="7626575" cy="169277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sz="2400" b="1" dirty="0"/>
              <a:t>2. Uplink enhancements</a:t>
            </a:r>
            <a:r>
              <a:rPr lang="en-US" altLang="zh-CN" sz="2400" dirty="0"/>
              <a:t>, with the following example areas:</a:t>
            </a:r>
          </a:p>
          <a:p>
            <a:pPr marL="800100" lvl="1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zh-CN" sz="2000" dirty="0"/>
              <a:t>&gt;4 </a:t>
            </a:r>
            <a:r>
              <a:rPr lang="en-US" altLang="zh-CN" sz="2000" dirty="0" err="1"/>
              <a:t>Tx</a:t>
            </a:r>
            <a:r>
              <a:rPr lang="en-US" altLang="zh-CN" sz="2000" dirty="0"/>
              <a:t> operation</a:t>
            </a:r>
          </a:p>
          <a:p>
            <a:pPr marL="800100" lvl="1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zh-CN" sz="2000" dirty="0"/>
              <a:t>Enhanced multi-panel/multi-TRP uplink operation</a:t>
            </a:r>
          </a:p>
          <a:p>
            <a:pPr marL="800100" lvl="1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zh-CN" sz="2000" dirty="0"/>
              <a:t>Frequency-selective precoding</a:t>
            </a:r>
          </a:p>
          <a:p>
            <a:pPr marL="800100" lvl="1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zh-CN" sz="2000" dirty="0"/>
              <a:t>Further coverage </a:t>
            </a:r>
            <a:r>
              <a:rPr lang="en-US" altLang="zh-CN" sz="2000" dirty="0" smtClean="0"/>
              <a:t>enhancements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7020970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1"/>
          <p:cNvSpPr txBox="1">
            <a:spLocks/>
          </p:cNvSpPr>
          <p:nvPr/>
        </p:nvSpPr>
        <p:spPr>
          <a:xfrm>
            <a:off x="343506" y="345649"/>
            <a:ext cx="10740640" cy="505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 defTabSz="1187798" rtl="0" eaLnBrk="1" latinLnBrk="0" hangingPunct="1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kern="1200" baseline="0">
                <a:solidFill>
                  <a:schemeClr val="tx1"/>
                </a:solidFill>
                <a:latin typeface="Century" panose="02040604050505020304" pitchFamily="18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7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1699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55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94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3396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72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51195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Discussion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19113" y="1209692"/>
            <a:ext cx="10733557" cy="5303188"/>
          </a:xfrm>
          <a:prstGeom prst="rect">
            <a:avLst/>
          </a:prstGeom>
        </p:spPr>
        <p:txBody>
          <a:bodyPr lIns="0" tIns="0" rIns="0" bIns="0"/>
          <a:lstStyle>
            <a:lvl1pPr marL="252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800" kern="1200" baseline="0">
                <a:solidFill>
                  <a:schemeClr val="tx1"/>
                </a:solidFill>
                <a:latin typeface="Century" panose="02040604050505020304" pitchFamily="18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504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800" kern="1200" baseline="0">
                <a:solidFill>
                  <a:schemeClr val="tx1"/>
                </a:solidFill>
                <a:latin typeface="Century" panose="02040604050505020304" pitchFamily="18" charset="0"/>
                <a:ea typeface="微软雅黑" panose="020B0503020204020204" pitchFamily="34" charset="-122"/>
                <a:cs typeface="+mn-cs"/>
              </a:defRPr>
            </a:lvl2pPr>
            <a:lvl3pPr marL="756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Calibri" panose="020F0502020204030204" pitchFamily="34" charset="0"/>
              <a:buChar char="◦"/>
              <a:tabLst>
                <a:tab pos="1208420" algn="ctr"/>
              </a:tabLst>
              <a:defRPr sz="1600" kern="1200" baseline="0">
                <a:solidFill>
                  <a:schemeClr val="tx1"/>
                </a:solidFill>
                <a:latin typeface="Century" panose="02040604050505020304" pitchFamily="18" charset="0"/>
                <a:ea typeface="+mj-ea"/>
                <a:cs typeface="+mn-cs"/>
              </a:defRPr>
            </a:lvl3pPr>
            <a:lvl4pPr marL="1008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Calibri" panose="020F0502020204030204" pitchFamily="34" charset="0"/>
              <a:buChar char="▪"/>
              <a:tabLst>
                <a:tab pos="1208420" algn="ctr"/>
              </a:tabLst>
              <a:defRPr sz="1600" kern="1200" baseline="0">
                <a:solidFill>
                  <a:schemeClr val="tx1"/>
                </a:solidFill>
                <a:latin typeface="Century" panose="02040604050505020304" pitchFamily="18" charset="0"/>
                <a:ea typeface="+mj-ea"/>
                <a:cs typeface="+mn-cs"/>
              </a:defRPr>
            </a:lvl4pPr>
            <a:lvl5pPr marL="1260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Calibri" panose="020F0502020204030204" pitchFamily="34" charset="0"/>
              <a:buChar char="▫"/>
              <a:tabLst>
                <a:tab pos="1208420" algn="ctr"/>
              </a:tabLst>
              <a:defRPr sz="1600" kern="1200" baseline="0">
                <a:solidFill>
                  <a:schemeClr val="tx1"/>
                </a:solidFill>
                <a:latin typeface="Century" panose="02040604050505020304" pitchFamily="18" charset="0"/>
                <a:ea typeface="+mj-ea"/>
                <a:cs typeface="+mn-cs"/>
              </a:defRPr>
            </a:lvl5pPr>
            <a:lvl6pPr marL="3312397" indent="-34290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60346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54245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48144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</a:pPr>
            <a:r>
              <a:rPr lang="en-US" altLang="zh-CN" sz="2000" dirty="0" smtClean="0">
                <a:latin typeface="+mn-lt"/>
              </a:rPr>
              <a:t>Smartphones today are not capable of simultaneously transmitting on more than 2 bands. </a:t>
            </a:r>
            <a:r>
              <a:rPr lang="en-US" altLang="zh-CN" sz="2000" dirty="0">
                <a:latin typeface="+mn-lt"/>
              </a:rPr>
              <a:t>A high percentage of smartphones is expected to remain so in 2025.</a:t>
            </a:r>
            <a:endParaRPr lang="en-US" altLang="zh-CN" sz="2000" dirty="0" smtClean="0">
              <a:latin typeface="+mn-lt"/>
            </a:endParaRPr>
          </a:p>
          <a:p>
            <a:pPr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</a:pPr>
            <a:r>
              <a:rPr lang="en-US" altLang="zh-CN" sz="2000" dirty="0" smtClean="0">
                <a:latin typeface="+mn-lt"/>
              </a:rPr>
              <a:t>This makes it very difficult for networks to fully exploit all of available uplink resources/bands, and for smartphones to increase their uplink data rates.</a:t>
            </a:r>
          </a:p>
          <a:p>
            <a:pPr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</a:pPr>
            <a:r>
              <a:rPr lang="en-US" altLang="zh-CN" sz="2000" dirty="0" smtClean="0">
                <a:latin typeface="+mn-lt"/>
              </a:rPr>
              <a:t>The current example </a:t>
            </a:r>
            <a:r>
              <a:rPr lang="en-US" altLang="zh-CN" sz="2000" dirty="0">
                <a:latin typeface="+mn-lt"/>
              </a:rPr>
              <a:t>areas do not target </a:t>
            </a:r>
            <a:r>
              <a:rPr lang="en-US" altLang="zh-CN" sz="2000" dirty="0" smtClean="0">
                <a:latin typeface="+mn-lt"/>
              </a:rPr>
              <a:t>uplink throughput/capacity enhancements </a:t>
            </a:r>
            <a:r>
              <a:rPr lang="en-US" altLang="zh-CN" sz="2000" dirty="0">
                <a:latin typeface="+mn-lt"/>
              </a:rPr>
              <a:t>specifically for </a:t>
            </a:r>
            <a:r>
              <a:rPr lang="en-US" altLang="zh-CN" sz="2000" dirty="0" smtClean="0">
                <a:latin typeface="+mn-lt"/>
              </a:rPr>
              <a:t>smartphones:</a:t>
            </a:r>
            <a:endParaRPr lang="en-US" altLang="zh-CN" sz="2000" b="1" dirty="0" smtClean="0">
              <a:latin typeface="+mn-lt"/>
            </a:endParaRPr>
          </a:p>
          <a:p>
            <a:pPr lvl="1"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Wingdings" panose="05000000000000000000" pitchFamily="2" charset="2"/>
              <a:buChar char="Ø"/>
            </a:pPr>
            <a:r>
              <a:rPr lang="en-US" altLang="zh-CN" u="sng" dirty="0" smtClean="0">
                <a:latin typeface="+mn-lt"/>
              </a:rPr>
              <a:t>Enhancements </a:t>
            </a:r>
            <a:r>
              <a:rPr lang="en-US" altLang="zh-CN" u="sng" dirty="0">
                <a:latin typeface="+mn-lt"/>
              </a:rPr>
              <a:t>for &gt;4Tx operation</a:t>
            </a:r>
            <a:r>
              <a:rPr lang="en-US" altLang="zh-CN" dirty="0">
                <a:latin typeface="+mn-lt"/>
              </a:rPr>
              <a:t> are targeting at devices such as CPEs or </a:t>
            </a:r>
            <a:r>
              <a:rPr lang="en-US" altLang="zh-CN" dirty="0" err="1">
                <a:latin typeface="+mn-lt"/>
              </a:rPr>
              <a:t>IoT</a:t>
            </a:r>
            <a:r>
              <a:rPr lang="en-US" altLang="zh-CN" dirty="0">
                <a:latin typeface="+mn-lt"/>
              </a:rPr>
              <a:t> devices without size and cost constraints.</a:t>
            </a:r>
          </a:p>
          <a:p>
            <a:pPr lvl="1"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Wingdings" panose="05000000000000000000" pitchFamily="2" charset="2"/>
              <a:buChar char="Ø"/>
            </a:pPr>
            <a:r>
              <a:rPr lang="en-US" altLang="zh-CN" u="sng" dirty="0">
                <a:latin typeface="+mn-lt"/>
              </a:rPr>
              <a:t>Enhancements for frequency-selective precoding</a:t>
            </a:r>
            <a:r>
              <a:rPr lang="en-US" altLang="zh-CN" dirty="0">
                <a:latin typeface="+mn-lt"/>
              </a:rPr>
              <a:t> </a:t>
            </a:r>
            <a:r>
              <a:rPr lang="en-US" altLang="zh-CN" dirty="0" smtClean="0">
                <a:latin typeface="+mn-lt"/>
              </a:rPr>
              <a:t>provide most gains when the transmission includes 4 MIMO layers, so such gains would not be applicable for 2Tx smartphones.</a:t>
            </a:r>
            <a:endParaRPr lang="en-US" altLang="zh-CN" dirty="0">
              <a:latin typeface="+mn-lt"/>
            </a:endParaRPr>
          </a:p>
          <a:p>
            <a:pPr lvl="1"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Wingdings" panose="05000000000000000000" pitchFamily="2" charset="2"/>
              <a:buChar char="Ø"/>
            </a:pPr>
            <a:r>
              <a:rPr lang="en-US" altLang="zh-CN" u="sng" dirty="0">
                <a:latin typeface="+mn-lt"/>
              </a:rPr>
              <a:t>Enhancements for </a:t>
            </a:r>
            <a:r>
              <a:rPr lang="en-US" altLang="zh-CN" u="sng" dirty="0" err="1">
                <a:latin typeface="+mn-lt"/>
              </a:rPr>
              <a:t>mTRP</a:t>
            </a:r>
            <a:r>
              <a:rPr lang="en-US" altLang="zh-CN" u="sng" dirty="0">
                <a:latin typeface="+mn-lt"/>
              </a:rPr>
              <a:t> uplink</a:t>
            </a:r>
            <a:r>
              <a:rPr lang="en-US" altLang="zh-CN" dirty="0">
                <a:latin typeface="+mn-lt"/>
              </a:rPr>
              <a:t> are in principle applicable to all </a:t>
            </a:r>
            <a:r>
              <a:rPr lang="en-US" altLang="zh-CN" dirty="0" smtClean="0">
                <a:latin typeface="+mn-lt"/>
              </a:rPr>
              <a:t>device </a:t>
            </a:r>
            <a:r>
              <a:rPr lang="en-US" altLang="zh-CN" dirty="0">
                <a:latin typeface="+mn-lt"/>
              </a:rPr>
              <a:t>types, </a:t>
            </a:r>
            <a:r>
              <a:rPr lang="en-US" altLang="zh-CN" dirty="0" smtClean="0">
                <a:latin typeface="+mn-lt"/>
              </a:rPr>
              <a:t>and provide gains mostly for cell-edge performance in macro-cell </a:t>
            </a:r>
            <a:r>
              <a:rPr lang="en-US" altLang="zh-CN" dirty="0" err="1" smtClean="0">
                <a:latin typeface="+mn-lt"/>
              </a:rPr>
              <a:t>mTRP</a:t>
            </a:r>
            <a:r>
              <a:rPr lang="en-US" altLang="zh-CN" dirty="0" smtClean="0">
                <a:latin typeface="+mn-lt"/>
              </a:rPr>
              <a:t> deployments.</a:t>
            </a:r>
          </a:p>
          <a:p>
            <a:pPr lvl="1"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Wingdings" panose="05000000000000000000" pitchFamily="2" charset="2"/>
              <a:buChar char="Ø"/>
            </a:pPr>
            <a:r>
              <a:rPr lang="en-US" altLang="zh-CN" u="sng" dirty="0">
                <a:latin typeface="+mn-lt"/>
              </a:rPr>
              <a:t>Further coverage </a:t>
            </a:r>
            <a:r>
              <a:rPr lang="en-US" altLang="zh-CN" u="sng" dirty="0" smtClean="0">
                <a:latin typeface="+mn-lt"/>
              </a:rPr>
              <a:t>enhancements</a:t>
            </a:r>
            <a:r>
              <a:rPr lang="en-US" altLang="zh-CN" dirty="0" smtClean="0">
                <a:latin typeface="+mn-lt"/>
              </a:rPr>
              <a:t>: uplink performance should be improved for smartphones not only in coverage-limited conditions.</a:t>
            </a:r>
          </a:p>
        </p:txBody>
      </p:sp>
    </p:spTree>
    <p:extLst>
      <p:ext uri="{BB962C8B-B14F-4D97-AF65-F5344CB8AC3E}">
        <p14:creationId xmlns:p14="http://schemas.microsoft.com/office/powerpoint/2010/main" val="41124009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1"/>
          <p:cNvSpPr txBox="1">
            <a:spLocks/>
          </p:cNvSpPr>
          <p:nvPr/>
        </p:nvSpPr>
        <p:spPr>
          <a:xfrm>
            <a:off x="247012" y="174825"/>
            <a:ext cx="10740640" cy="505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 defTabSz="1187798" rtl="0" eaLnBrk="1" latinLnBrk="0" hangingPunct="1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kern="1200" baseline="0">
                <a:solidFill>
                  <a:schemeClr val="tx1"/>
                </a:solidFill>
                <a:latin typeface="Century" panose="02040604050505020304" pitchFamily="18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7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1699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55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94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3396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72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51195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Discussion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25011" y="4300146"/>
            <a:ext cx="11567136" cy="2126163"/>
          </a:xfrm>
          <a:prstGeom prst="rect">
            <a:avLst/>
          </a:prstGeom>
        </p:spPr>
        <p:txBody>
          <a:bodyPr lIns="0" tIns="0" rIns="0" bIns="0"/>
          <a:lstStyle>
            <a:lvl1pPr marL="252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800" kern="1200" baseline="0">
                <a:solidFill>
                  <a:schemeClr val="tx1"/>
                </a:solidFill>
                <a:latin typeface="Century" panose="02040604050505020304" pitchFamily="18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504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800" kern="1200" baseline="0">
                <a:solidFill>
                  <a:schemeClr val="tx1"/>
                </a:solidFill>
                <a:latin typeface="Century" panose="02040604050505020304" pitchFamily="18" charset="0"/>
                <a:ea typeface="微软雅黑" panose="020B0503020204020204" pitchFamily="34" charset="-122"/>
                <a:cs typeface="+mn-cs"/>
              </a:defRPr>
            </a:lvl2pPr>
            <a:lvl3pPr marL="756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Calibri" panose="020F0502020204030204" pitchFamily="34" charset="0"/>
              <a:buChar char="◦"/>
              <a:tabLst>
                <a:tab pos="1208420" algn="ctr"/>
              </a:tabLst>
              <a:defRPr sz="1600" kern="1200" baseline="0">
                <a:solidFill>
                  <a:schemeClr val="tx1"/>
                </a:solidFill>
                <a:latin typeface="Century" panose="02040604050505020304" pitchFamily="18" charset="0"/>
                <a:ea typeface="+mj-ea"/>
                <a:cs typeface="+mn-cs"/>
              </a:defRPr>
            </a:lvl3pPr>
            <a:lvl4pPr marL="1008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Calibri" panose="020F0502020204030204" pitchFamily="34" charset="0"/>
              <a:buChar char="▪"/>
              <a:tabLst>
                <a:tab pos="1208420" algn="ctr"/>
              </a:tabLst>
              <a:defRPr sz="1600" kern="1200" baseline="0">
                <a:solidFill>
                  <a:schemeClr val="tx1"/>
                </a:solidFill>
                <a:latin typeface="Century" panose="02040604050505020304" pitchFamily="18" charset="0"/>
                <a:ea typeface="+mj-ea"/>
                <a:cs typeface="+mn-cs"/>
              </a:defRPr>
            </a:lvl4pPr>
            <a:lvl5pPr marL="1260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Calibri" panose="020F0502020204030204" pitchFamily="34" charset="0"/>
              <a:buChar char="▫"/>
              <a:tabLst>
                <a:tab pos="1208420" algn="ctr"/>
              </a:tabLst>
              <a:defRPr sz="1600" kern="1200" baseline="0">
                <a:solidFill>
                  <a:schemeClr val="tx1"/>
                </a:solidFill>
                <a:latin typeface="Century" panose="02040604050505020304" pitchFamily="18" charset="0"/>
                <a:ea typeface="+mj-ea"/>
                <a:cs typeface="+mn-cs"/>
              </a:defRPr>
            </a:lvl5pPr>
            <a:lvl6pPr marL="3312397" indent="-34290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60346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54245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48144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</a:pPr>
            <a:r>
              <a:rPr lang="en-US" altLang="zh-CN" sz="2000" dirty="0" smtClean="0">
                <a:latin typeface="+mn-lt"/>
              </a:rPr>
              <a:t>Many </a:t>
            </a:r>
            <a:r>
              <a:rPr lang="en-US" altLang="zh-CN" sz="2000" dirty="0">
                <a:latin typeface="+mn-lt"/>
              </a:rPr>
              <a:t>operators </a:t>
            </a:r>
            <a:r>
              <a:rPr lang="en-US" altLang="zh-CN" sz="2000" dirty="0" smtClean="0">
                <a:latin typeface="+mn-lt"/>
              </a:rPr>
              <a:t>have deployed or plan </a:t>
            </a:r>
            <a:r>
              <a:rPr lang="en-US" altLang="zh-CN" sz="2000" dirty="0">
                <a:latin typeface="+mn-lt"/>
              </a:rPr>
              <a:t>to </a:t>
            </a:r>
            <a:r>
              <a:rPr lang="en-US" altLang="zh-CN" sz="2000" dirty="0" smtClean="0">
                <a:latin typeface="+mn-lt"/>
              </a:rPr>
              <a:t>deploy NR on more than two frequency bands with different bandwidths, TDD/FDD duplex and DL/UL configurations.</a:t>
            </a:r>
          </a:p>
          <a:p>
            <a:pPr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</a:pPr>
            <a:r>
              <a:rPr lang="en-US" altLang="zh-CN" sz="2000" dirty="0">
                <a:latin typeface="+mn-lt"/>
              </a:rPr>
              <a:t>It is necessary to more efficiently utilize all uplink resources in multi-carrier scenarios (&gt;2 bands) where most devices are smartphones with a limited number of </a:t>
            </a:r>
            <a:r>
              <a:rPr lang="en-US" altLang="zh-CN" sz="2000" dirty="0" err="1">
                <a:latin typeface="+mn-lt"/>
              </a:rPr>
              <a:t>Tx</a:t>
            </a:r>
            <a:r>
              <a:rPr lang="en-US" altLang="zh-CN" sz="2000" dirty="0">
                <a:latin typeface="+mn-lt"/>
              </a:rPr>
              <a:t> antennas (e.g. 2Tx).</a:t>
            </a: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425011" y="923209"/>
            <a:ext cx="11441652" cy="1609550"/>
          </a:xfrm>
          <a:prstGeom prst="rect">
            <a:avLst/>
          </a:prstGeom>
        </p:spPr>
        <p:txBody>
          <a:bodyPr lIns="0" tIns="0" rIns="0" bIns="0"/>
          <a:lstStyle>
            <a:lvl1pPr marL="252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800" kern="1200" baseline="0">
                <a:solidFill>
                  <a:schemeClr val="tx1"/>
                </a:solidFill>
                <a:latin typeface="Century" panose="02040604050505020304" pitchFamily="18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504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800" kern="1200" baseline="0">
                <a:solidFill>
                  <a:schemeClr val="tx1"/>
                </a:solidFill>
                <a:latin typeface="Century" panose="02040604050505020304" pitchFamily="18" charset="0"/>
                <a:ea typeface="微软雅黑" panose="020B0503020204020204" pitchFamily="34" charset="-122"/>
                <a:cs typeface="+mn-cs"/>
              </a:defRPr>
            </a:lvl2pPr>
            <a:lvl3pPr marL="756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Calibri" panose="020F0502020204030204" pitchFamily="34" charset="0"/>
              <a:buChar char="◦"/>
              <a:tabLst>
                <a:tab pos="1208420" algn="ctr"/>
              </a:tabLst>
              <a:defRPr sz="1600" kern="1200" baseline="0">
                <a:solidFill>
                  <a:schemeClr val="tx1"/>
                </a:solidFill>
                <a:latin typeface="Century" panose="02040604050505020304" pitchFamily="18" charset="0"/>
                <a:ea typeface="+mj-ea"/>
                <a:cs typeface="+mn-cs"/>
              </a:defRPr>
            </a:lvl3pPr>
            <a:lvl4pPr marL="1008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Calibri" panose="020F0502020204030204" pitchFamily="34" charset="0"/>
              <a:buChar char="▪"/>
              <a:tabLst>
                <a:tab pos="1208420" algn="ctr"/>
              </a:tabLst>
              <a:defRPr sz="1600" kern="1200" baseline="0">
                <a:solidFill>
                  <a:schemeClr val="tx1"/>
                </a:solidFill>
                <a:latin typeface="Century" panose="02040604050505020304" pitchFamily="18" charset="0"/>
                <a:ea typeface="+mj-ea"/>
                <a:cs typeface="+mn-cs"/>
              </a:defRPr>
            </a:lvl4pPr>
            <a:lvl5pPr marL="1260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Calibri" panose="020F0502020204030204" pitchFamily="34" charset="0"/>
              <a:buChar char="▫"/>
              <a:tabLst>
                <a:tab pos="1208420" algn="ctr"/>
              </a:tabLst>
              <a:defRPr sz="1600" kern="1200" baseline="0">
                <a:solidFill>
                  <a:schemeClr val="tx1"/>
                </a:solidFill>
                <a:latin typeface="Century" panose="02040604050505020304" pitchFamily="18" charset="0"/>
                <a:ea typeface="+mj-ea"/>
                <a:cs typeface="+mn-cs"/>
              </a:defRPr>
            </a:lvl5pPr>
            <a:lvl6pPr marL="3312397" indent="-34290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60346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54245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48144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</a:pPr>
            <a:r>
              <a:rPr lang="en-US" altLang="zh-CN" sz="2000" dirty="0">
                <a:latin typeface="+mn-lt"/>
              </a:rPr>
              <a:t>UL capability of current commercial NR phones is up to 2 bands UL CA with </a:t>
            </a:r>
            <a:r>
              <a:rPr lang="en-US" altLang="zh-CN" sz="2000" dirty="0" smtClean="0">
                <a:latin typeface="+mn-lt"/>
              </a:rPr>
              <a:t>up to 2Tx </a:t>
            </a:r>
            <a:r>
              <a:rPr lang="en-US" altLang="zh-CN" sz="2000" dirty="0">
                <a:latin typeface="+mn-lt"/>
              </a:rPr>
              <a:t>simultaneously, </a:t>
            </a:r>
            <a:r>
              <a:rPr lang="en-US" altLang="zh-CN" sz="2000" dirty="0" smtClean="0">
                <a:latin typeface="+mn-lt"/>
              </a:rPr>
              <a:t>with/without </a:t>
            </a:r>
            <a:r>
              <a:rPr lang="en-US" altLang="zh-CN" sz="2000" dirty="0" err="1">
                <a:latin typeface="+mn-lt"/>
              </a:rPr>
              <a:t>Tx</a:t>
            </a:r>
            <a:r>
              <a:rPr lang="en-US" altLang="zh-CN" sz="2000" dirty="0">
                <a:latin typeface="+mn-lt"/>
              </a:rPr>
              <a:t> </a:t>
            </a:r>
            <a:r>
              <a:rPr lang="en-US" altLang="zh-CN" sz="2000" dirty="0" smtClean="0">
                <a:latin typeface="+mn-lt"/>
              </a:rPr>
              <a:t>switching. </a:t>
            </a:r>
            <a:endParaRPr lang="en-US" altLang="zh-CN" sz="2000" b="1" dirty="0" smtClean="0">
              <a:latin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491318" y="1817609"/>
            <a:ext cx="5619495" cy="2307348"/>
            <a:chOff x="2491318" y="1817609"/>
            <a:chExt cx="5619495" cy="2307348"/>
          </a:xfrm>
        </p:grpSpPr>
        <p:grpSp>
          <p:nvGrpSpPr>
            <p:cNvPr id="6" name="组合 5"/>
            <p:cNvGrpSpPr/>
            <p:nvPr/>
          </p:nvGrpSpPr>
          <p:grpSpPr>
            <a:xfrm>
              <a:off x="5458832" y="1817609"/>
              <a:ext cx="2651981" cy="2076532"/>
              <a:chOff x="3146287" y="1497787"/>
              <a:chExt cx="2651981" cy="2076532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3146287" y="1497787"/>
                <a:ext cx="2651981" cy="2072488"/>
              </a:xfrm>
              <a:prstGeom prst="roundRect">
                <a:avLst>
                  <a:gd name="adj" fmla="val 4479"/>
                </a:avLst>
              </a:prstGeom>
              <a:solidFill>
                <a:srgbClr val="FFFFFF">
                  <a:lumMod val="9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3459821" y="3328098"/>
                <a:ext cx="2024913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ea typeface="Microsoft YaHei" panose="020B0503020204020204" pitchFamily="34" charset="-122"/>
                    <a:cs typeface="Arial" panose="020B0604020202020204" pitchFamily="34" charset="0"/>
                  </a:rPr>
                  <a:t>2 UL bands with R17 2Tx switching</a:t>
                </a:r>
                <a:endParaRPr kumimoji="0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ea typeface="Microsoft YaHei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2643873" y="1817609"/>
              <a:ext cx="2644326" cy="2072487"/>
              <a:chOff x="412186" y="1428914"/>
              <a:chExt cx="2644326" cy="2072487"/>
            </a:xfrm>
          </p:grpSpPr>
          <p:sp>
            <p:nvSpPr>
              <p:cNvPr id="10" name="圆角矩形 9"/>
              <p:cNvSpPr/>
              <p:nvPr/>
            </p:nvSpPr>
            <p:spPr>
              <a:xfrm>
                <a:off x="412186" y="1428914"/>
                <a:ext cx="2644326" cy="2072487"/>
              </a:xfrm>
              <a:prstGeom prst="roundRect">
                <a:avLst>
                  <a:gd name="adj" fmla="val 4479"/>
                </a:avLst>
              </a:prstGeom>
              <a:solidFill>
                <a:srgbClr val="FFFFFF">
                  <a:lumMod val="9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1264509" y="3242089"/>
                <a:ext cx="939681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ea typeface="Microsoft YaHei" panose="020B0503020204020204" pitchFamily="34" charset="-122"/>
                    <a:cs typeface="Arial" panose="020B0604020202020204" pitchFamily="34" charset="0"/>
                  </a:rPr>
                  <a:t>2 UL bands CA</a:t>
                </a:r>
                <a:endParaRPr kumimoji="0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ea typeface="Microsoft YaHei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46845" y="1872840"/>
              <a:ext cx="2613863" cy="17523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0553" y="1975705"/>
              <a:ext cx="2450466" cy="1692782"/>
            </a:xfrm>
            <a:prstGeom prst="rect">
              <a:avLst/>
            </a:prstGeom>
          </p:spPr>
        </p:pic>
        <p:sp>
          <p:nvSpPr>
            <p:cNvPr id="16" name="矩形 571"/>
            <p:cNvSpPr>
              <a:spLocks noChangeArrowheads="1"/>
            </p:cNvSpPr>
            <p:nvPr/>
          </p:nvSpPr>
          <p:spPr bwMode="auto">
            <a:xfrm>
              <a:off x="2491318" y="3771030"/>
              <a:ext cx="2246663" cy="3539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21903" tIns="60952" rIns="121903" bIns="60952" anchor="t">
              <a:spAutoFit/>
            </a:bodyPr>
            <a:lstStyle/>
            <a:p>
              <a:pPr marL="1350" algn="ctr" defTabSz="914400" fontAlgn="base">
                <a:lnSpc>
                  <a:spcPts val="1800"/>
                </a:lnSpc>
                <a:spcBef>
                  <a:spcPct val="0"/>
                </a:spcBef>
                <a:spcAft>
                  <a:spcPts val="300"/>
                </a:spcAft>
                <a:buClr>
                  <a:srgbClr val="1D1D1A"/>
                </a:buClr>
                <a:buSzPct val="80000"/>
              </a:pPr>
              <a:r>
                <a:rPr kumimoji="1" lang="en-US" altLang="zh-CN" sz="800" dirty="0" smtClean="0">
                  <a:latin typeface="Calibri" panose="020F0502020204030204" pitchFamily="34" charset="0"/>
                  <a:ea typeface="Microsoft YaHei" panose="020B0503020204020204" pitchFamily="34" charset="-122"/>
                  <a:cs typeface="Calibri" panose="020F0502020204030204" pitchFamily="34" charset="0"/>
                </a:rPr>
                <a:t>Note: PA (Green) is not turned on by RRC config.</a:t>
              </a:r>
              <a:endParaRPr kumimoji="1" lang="zh-CN" altLang="en-US" sz="8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8594980" y="2153934"/>
            <a:ext cx="323947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i="1" dirty="0" smtClean="0"/>
              <a:t>Limited number of </a:t>
            </a:r>
            <a:r>
              <a:rPr lang="en-US" altLang="zh-CN" sz="1600" i="1" dirty="0" err="1" smtClean="0"/>
              <a:t>Tx</a:t>
            </a:r>
            <a:r>
              <a:rPr lang="en-US" altLang="zh-CN" sz="1600" i="1" dirty="0" smtClean="0"/>
              <a:t> and power supplies due to complexity, overheating, power limitation, s</a:t>
            </a:r>
            <a:r>
              <a:rPr lang="en-US" altLang="zh-CN" sz="1600" i="1" dirty="0" smtClean="0">
                <a:ea typeface="Arial Unicode MS" panose="020B0604020202020204" pitchFamily="34" charset="-122"/>
                <a:cs typeface="Arial" panose="020B0604020202020204" pitchFamily="34" charset="0"/>
                <a:sym typeface="Lucida Grande"/>
              </a:rPr>
              <a:t>purious </a:t>
            </a:r>
            <a:r>
              <a:rPr lang="en-US" altLang="zh-CN" sz="1600" i="1" dirty="0">
                <a:ea typeface="Arial Unicode MS" panose="020B0604020202020204" pitchFamily="34" charset="-122"/>
                <a:cs typeface="Arial" panose="020B0604020202020204" pitchFamily="34" charset="0"/>
                <a:sym typeface="Lucida Grande"/>
              </a:rPr>
              <a:t>emission and </a:t>
            </a:r>
            <a:r>
              <a:rPr lang="en-US" altLang="zh-CN" sz="1600" i="1" dirty="0" smtClean="0">
                <a:ea typeface="Arial Unicode MS" panose="020B0604020202020204" pitchFamily="34" charset="-122"/>
                <a:cs typeface="Arial" panose="020B0604020202020204" pitchFamily="34" charset="0"/>
                <a:sym typeface="Lucida Grande"/>
              </a:rPr>
              <a:t>interference.</a:t>
            </a:r>
            <a:endParaRPr lang="en-US" altLang="zh-CN" sz="1600" i="1" dirty="0">
              <a:ea typeface="Arial Unicode MS" panose="020B0604020202020204" pitchFamily="34" charset="-122"/>
              <a:cs typeface="Arial" panose="020B0604020202020204" pitchFamily="34" charset="0"/>
              <a:sym typeface="Lucida Grande"/>
            </a:endParaRPr>
          </a:p>
        </p:txBody>
      </p:sp>
    </p:spTree>
    <p:extLst>
      <p:ext uri="{BB962C8B-B14F-4D97-AF65-F5344CB8AC3E}">
        <p14:creationId xmlns:p14="http://schemas.microsoft.com/office/powerpoint/2010/main" val="1100006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1"/>
          <p:cNvSpPr txBox="1">
            <a:spLocks/>
          </p:cNvSpPr>
          <p:nvPr/>
        </p:nvSpPr>
        <p:spPr>
          <a:xfrm>
            <a:off x="343506" y="345649"/>
            <a:ext cx="10740640" cy="505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 defTabSz="1187798" rtl="0" eaLnBrk="1" latinLnBrk="0" hangingPunct="1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kern="1200" baseline="0">
                <a:solidFill>
                  <a:schemeClr val="tx1"/>
                </a:solidFill>
                <a:latin typeface="Century" panose="02040604050505020304" pitchFamily="18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7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1699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55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94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3396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72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51195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Proposal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27351" y="1237655"/>
            <a:ext cx="10733557" cy="5198252"/>
          </a:xfrm>
          <a:prstGeom prst="rect">
            <a:avLst/>
          </a:prstGeom>
        </p:spPr>
        <p:txBody>
          <a:bodyPr lIns="0" tIns="0" rIns="0" bIns="0"/>
          <a:lstStyle>
            <a:lvl1pPr marL="252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800" kern="1200" baseline="0">
                <a:solidFill>
                  <a:schemeClr val="tx1"/>
                </a:solidFill>
                <a:latin typeface="Century" panose="02040604050505020304" pitchFamily="18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504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800" kern="1200" baseline="0">
                <a:solidFill>
                  <a:schemeClr val="tx1"/>
                </a:solidFill>
                <a:latin typeface="Century" panose="02040604050505020304" pitchFamily="18" charset="0"/>
                <a:ea typeface="微软雅黑" panose="020B0503020204020204" pitchFamily="34" charset="-122"/>
                <a:cs typeface="+mn-cs"/>
              </a:defRPr>
            </a:lvl2pPr>
            <a:lvl3pPr marL="756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Calibri" panose="020F0502020204030204" pitchFamily="34" charset="0"/>
              <a:buChar char="◦"/>
              <a:tabLst>
                <a:tab pos="1208420" algn="ctr"/>
              </a:tabLst>
              <a:defRPr sz="1600" kern="1200" baseline="0">
                <a:solidFill>
                  <a:schemeClr val="tx1"/>
                </a:solidFill>
                <a:latin typeface="Century" panose="02040604050505020304" pitchFamily="18" charset="0"/>
                <a:ea typeface="+mj-ea"/>
                <a:cs typeface="+mn-cs"/>
              </a:defRPr>
            </a:lvl3pPr>
            <a:lvl4pPr marL="1008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Calibri" panose="020F0502020204030204" pitchFamily="34" charset="0"/>
              <a:buChar char="▪"/>
              <a:tabLst>
                <a:tab pos="1208420" algn="ctr"/>
              </a:tabLst>
              <a:defRPr sz="1600" kern="1200" baseline="0">
                <a:solidFill>
                  <a:schemeClr val="tx1"/>
                </a:solidFill>
                <a:latin typeface="Century" panose="02040604050505020304" pitchFamily="18" charset="0"/>
                <a:ea typeface="+mj-ea"/>
                <a:cs typeface="+mn-cs"/>
              </a:defRPr>
            </a:lvl4pPr>
            <a:lvl5pPr marL="1260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Calibri" panose="020F0502020204030204" pitchFamily="34" charset="0"/>
              <a:buChar char="▫"/>
              <a:tabLst>
                <a:tab pos="1208420" algn="ctr"/>
              </a:tabLst>
              <a:defRPr sz="1600" kern="1200" baseline="0">
                <a:solidFill>
                  <a:schemeClr val="tx1"/>
                </a:solidFill>
                <a:latin typeface="Century" panose="02040604050505020304" pitchFamily="18" charset="0"/>
                <a:ea typeface="+mj-ea"/>
                <a:cs typeface="+mn-cs"/>
              </a:defRPr>
            </a:lvl5pPr>
            <a:lvl6pPr marL="3312397" indent="-34290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60346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54245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48144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</a:pPr>
            <a:r>
              <a:rPr lang="en-US" altLang="zh-CN" b="1" dirty="0" smtClean="0">
                <a:latin typeface="+mn-lt"/>
              </a:rPr>
              <a:t>Include </a:t>
            </a:r>
            <a:r>
              <a:rPr lang="en-US" altLang="zh-CN" b="1" dirty="0">
                <a:latin typeface="+mn-lt"/>
              </a:rPr>
              <a:t>“Enhanced multi-carrier (&gt;2 bands) uplink operation </a:t>
            </a:r>
            <a:r>
              <a:rPr lang="en-US" altLang="zh-CN" b="1" dirty="0" smtClean="0">
                <a:latin typeface="+mn-lt"/>
              </a:rPr>
              <a:t>for devices with 2Tx” as an area for Rel-18 uplink enhancements. </a:t>
            </a:r>
            <a:endParaRPr lang="en-US" altLang="zh-CN" b="1" dirty="0"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80841" y="2281882"/>
            <a:ext cx="8379089" cy="20005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sz="2400" b="1" dirty="0"/>
              <a:t>2. Uplink enhancements</a:t>
            </a:r>
            <a:r>
              <a:rPr lang="en-US" altLang="zh-CN" sz="2400" dirty="0"/>
              <a:t>, with the following example areas:</a:t>
            </a:r>
          </a:p>
          <a:p>
            <a:pPr marL="800100" lvl="1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zh-CN" sz="2000" dirty="0"/>
              <a:t>&gt;4 </a:t>
            </a:r>
            <a:r>
              <a:rPr lang="en-US" altLang="zh-CN" sz="2000" dirty="0" err="1"/>
              <a:t>Tx</a:t>
            </a:r>
            <a:r>
              <a:rPr lang="en-US" altLang="zh-CN" sz="2000" dirty="0"/>
              <a:t> operation</a:t>
            </a:r>
          </a:p>
          <a:p>
            <a:pPr marL="800100" lvl="1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zh-CN" sz="2000" dirty="0"/>
              <a:t>Enhanced multi-panel/multi-TRP uplink operation</a:t>
            </a:r>
          </a:p>
          <a:p>
            <a:pPr marL="800100" lvl="1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zh-CN" sz="2000" dirty="0"/>
              <a:t>Frequency-selective precoding</a:t>
            </a:r>
          </a:p>
          <a:p>
            <a:pPr marL="800100" lvl="1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zh-CN" sz="2000" dirty="0"/>
              <a:t>Further coverage </a:t>
            </a:r>
            <a:r>
              <a:rPr lang="en-US" altLang="zh-CN" sz="2000" dirty="0" smtClean="0"/>
              <a:t>enhancements</a:t>
            </a:r>
          </a:p>
          <a:p>
            <a:pPr marL="800100" lvl="1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rgbClr val="C00000"/>
                </a:solidFill>
              </a:rPr>
              <a:t>Enhanced multi-carrier (&gt;2 bands) uplink operation </a:t>
            </a:r>
            <a:r>
              <a:rPr lang="en-US" altLang="zh-CN" sz="2000" dirty="0" smtClean="0">
                <a:solidFill>
                  <a:srgbClr val="C00000"/>
                </a:solidFill>
              </a:rPr>
              <a:t>for devices with 2Tx</a:t>
            </a:r>
          </a:p>
        </p:txBody>
      </p:sp>
    </p:spTree>
    <p:extLst>
      <p:ext uri="{BB962C8B-B14F-4D97-AF65-F5344CB8AC3E}">
        <p14:creationId xmlns:p14="http://schemas.microsoft.com/office/powerpoint/2010/main" val="21427665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559</TotalTime>
  <Words>419</Words>
  <Application>Microsoft Office PowerPoint</Application>
  <PresentationFormat>Widescreen</PresentationFormat>
  <Paragraphs>39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6" baseType="lpstr">
      <vt:lpstr>Arial Unicode MS</vt:lpstr>
      <vt:lpstr>等线</vt:lpstr>
      <vt:lpstr>Lucida Grande</vt:lpstr>
      <vt:lpstr>Microsoft YaHei</vt:lpstr>
      <vt:lpstr>Microsoft YaHei</vt:lpstr>
      <vt:lpstr>SimSun</vt:lpstr>
      <vt:lpstr>Arial</vt:lpstr>
      <vt:lpstr>Calibri</vt:lpstr>
      <vt:lpstr>Calibri Light</vt:lpstr>
      <vt:lpstr>Wingdings</vt:lpstr>
      <vt:lpstr>Office 主题</vt:lpstr>
      <vt:lpstr>Enhancing multi-carrier uplink operation in Rel-18</vt:lpstr>
      <vt:lpstr>PowerPoint Presentation</vt:lpstr>
      <vt:lpstr>PowerPoint Presentation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Discussion on introduction of new UE categories with 1 Rx based on Category 3 and 4 for LTE</dc:title>
  <dc:creator>david.mazzarese@huawei.com</dc:creator>
  <cp:lastModifiedBy>David mazzarese</cp:lastModifiedBy>
  <cp:revision>49</cp:revision>
  <dcterms:created xsi:type="dcterms:W3CDTF">2021-06-07T12:07:22Z</dcterms:created>
  <dcterms:modified xsi:type="dcterms:W3CDTF">2021-09-06T15:47:56Z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(3)tRAopC4sfJ8bJgAFENMdP53HZbKEQmb96PdAQ7iZgPAqVdc0gALEakmcoTi0FDuo8dzGSXIq
yPnWbXkA19U6IUNWLEiMlTJ1FgbtiU9eX+/R3sU5dOA017LDoLGnB+A/Ngz3//Ugylxn3ph8
r4nTxGCKY/zZh5i/VnHSEJDGhb2rvirj8VSI0QPEdcYDGlxZxH//N3a9+6bYCKFKmIAlUeix
dV3/s0OKzCf7CA3cqU</vt:lpwstr>
  </property>
  <property fmtid="{D5CDD505-2E9C-101B-9397-08002B2CF9AE}" pid="3" name="_2015_ms_pID_7253431">
    <vt:lpwstr>UFs6/nzSfWXI0oWJ0v33cAltp6f1mbNxWBryZlREL8xhCK8/W+1PuB
VtEWW0Ojwy+FDjFU71TUKcvEw2a3PJ6Oi7Wu0dd9zzgp1FrZmMc3rQzplQFoeQOWr7kS048V
jd3DpoDHtXJVUwn2L2rxiG5vQJ1xK4AN3ceQp77GqDeV5KWbzqK/JmR5LJmbAuUnJucS3HF9
4gnFvzIBKatZKMPLbfBn02PhDic0sikhu3QI</vt:lpwstr>
  </property>
  <property fmtid="{D5CDD505-2E9C-101B-9397-08002B2CF9AE}" pid="4" name="_2015_ms_pID_7253432">
    <vt:lpwstr>SQ==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1629338735</vt:lpwstr>
  </property>
</Properties>
</file>