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9" r:id="rId3"/>
    <p:sldId id="264" r:id="rId4"/>
    <p:sldId id="266" r:id="rId5"/>
    <p:sldId id="267" r:id="rId6"/>
    <p:sldId id="268" r:id="rId7"/>
    <p:sldId id="269" r:id="rId8"/>
    <p:sldId id="270" r:id="rId9"/>
    <p:sldId id="258"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mazzarese" initials="Dm" lastIdx="1" clrIdx="0">
    <p:extLst>
      <p:ext uri="{19B8F6BF-5375-455C-9EA6-DF929625EA0E}">
        <p15:presenceInfo xmlns:p15="http://schemas.microsoft.com/office/powerpoint/2012/main" userId="S-1-5-21-147214757-305610072-1517763936-8883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501" autoAdjust="0"/>
    <p:restoredTop sz="94660"/>
  </p:normalViewPr>
  <p:slideViewPr>
    <p:cSldViewPr snapToGrid="0">
      <p:cViewPr varScale="1">
        <p:scale>
          <a:sx n="116" d="100"/>
          <a:sy n="116" d="100"/>
        </p:scale>
        <p:origin x="105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13AD67-B3D1-4FD4-AF86-3A52CAC96C6E}" type="datetimeFigureOut">
              <a:rPr lang="zh-CN" altLang="en-US" smtClean="0"/>
              <a:t>2021/9/6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A1CF7F-017F-4ADB-97AC-2A6F8925F05C}" type="slidenum">
              <a:rPr lang="zh-CN" altLang="en-US" smtClean="0"/>
              <a:t>‹#›</a:t>
            </a:fld>
            <a:endParaRPr lang="zh-CN" altLang="en-US"/>
          </a:p>
        </p:txBody>
      </p:sp>
    </p:spTree>
    <p:extLst>
      <p:ext uri="{BB962C8B-B14F-4D97-AF65-F5344CB8AC3E}">
        <p14:creationId xmlns:p14="http://schemas.microsoft.com/office/powerpoint/2010/main" val="3945483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71901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6701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04773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539044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884103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164735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76350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72691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518525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24465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592994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3FDEE0-011B-4E97-8B81-58D8072F7537}" type="datetimeFigureOut">
              <a:rPr lang="zh-CN" altLang="en-US" smtClean="0"/>
              <a:t>2021/9/6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642786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6C87655-05F1-F24B-A043-66EB4115A51F}"/>
              </a:ext>
            </a:extLst>
          </p:cNvPr>
          <p:cNvSpPr>
            <a:spLocks noGrp="1"/>
          </p:cNvSpPr>
          <p:nvPr>
            <p:ph type="ctrTitle"/>
          </p:nvPr>
        </p:nvSpPr>
        <p:spPr>
          <a:xfrm>
            <a:off x="2659719" y="3006810"/>
            <a:ext cx="6723179" cy="1295313"/>
          </a:xfrm>
          <a:prstGeom prst="rect">
            <a:avLst/>
          </a:prstGeom>
        </p:spPr>
        <p:txBody>
          <a:bodyPr>
            <a:noAutofit/>
          </a:bodyPr>
          <a:lstStyle/>
          <a:p>
            <a:r>
              <a:rPr lang="en-US" altLang="zh-CN" sz="3200" b="1" dirty="0">
                <a:latin typeface="微软雅黑" panose="020B0503020204020204" pitchFamily="34" charset="-122"/>
                <a:ea typeface="微软雅黑" panose="020B0503020204020204" pitchFamily="34" charset="-122"/>
              </a:rPr>
              <a:t>Updated overview of Rel-18</a:t>
            </a:r>
            <a:endParaRPr lang="en-US" sz="3200" b="1" dirty="0">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95185" y="523885"/>
            <a:ext cx="9508987"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latin typeface="微软雅黑" panose="020B0503020204020204" pitchFamily="34" charset="-122"/>
                <a:ea typeface="微软雅黑" panose="020B0503020204020204" pitchFamily="34" charset="-122"/>
              </a:rPr>
              <a:t>3GPP TSG RAN Meeting #93-e</a:t>
            </a:r>
            <a:endParaRPr lang="zh-CN" altLang="zh-CN" dirty="0" smtClean="0">
              <a:latin typeface="微软雅黑" panose="020B0503020204020204" pitchFamily="34" charset="-122"/>
              <a:ea typeface="微软雅黑" panose="020B0503020204020204" pitchFamily="34" charset="-122"/>
            </a:endParaRPr>
          </a:p>
          <a:p>
            <a:pPr>
              <a:buNone/>
            </a:pPr>
            <a:r>
              <a:rPr lang="en-GB" dirty="0">
                <a:latin typeface="微软雅黑" panose="020B0503020204020204" pitchFamily="34" charset="-122"/>
                <a:ea typeface="微软雅黑" panose="020B0503020204020204" pitchFamily="34" charset="-122"/>
              </a:rPr>
              <a:t>Electronic Meeting, </a:t>
            </a:r>
            <a:r>
              <a:rPr lang="en-GB" dirty="0" smtClean="0">
                <a:latin typeface="微软雅黑" panose="020B0503020204020204" pitchFamily="34" charset="-122"/>
                <a:ea typeface="微软雅黑" panose="020B0503020204020204" pitchFamily="34" charset="-122"/>
              </a:rPr>
              <a:t>Sept 13 – 17, 2021</a:t>
            </a:r>
          </a:p>
          <a:p>
            <a:pPr>
              <a:buNone/>
            </a:pPr>
            <a:r>
              <a:rPr lang="en-GB" altLang="zh-CN" dirty="0" smtClean="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cs typeface="Arial" pitchFamily="34" charset="0"/>
            </a:endParaRPr>
          </a:p>
          <a:p>
            <a:pPr>
              <a:buNone/>
            </a:pPr>
            <a:r>
              <a:rPr lang="en-US" altLang="zh-CN" dirty="0" smtClean="0">
                <a:latin typeface="微软雅黑" panose="020B0503020204020204" pitchFamily="34" charset="-122"/>
                <a:ea typeface="微软雅黑" panose="020B0503020204020204" pitchFamily="34" charset="-122"/>
                <a:cs typeface="Arial" pitchFamily="34" charset="0"/>
              </a:rPr>
              <a:t>Document for: Approval</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Agenda Item: 9.0.1</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Source: </a:t>
            </a:r>
            <a:r>
              <a:rPr lang="en-US" altLang="zh-CN" dirty="0">
                <a:latin typeface="微软雅黑" panose="020B0503020204020204" pitchFamily="34" charset="-122"/>
                <a:ea typeface="微软雅黑" panose="020B0503020204020204" pitchFamily="34" charset="-122"/>
                <a:cs typeface="Arial" pitchFamily="34" charset="0"/>
              </a:rPr>
              <a:t>Huawei, </a:t>
            </a:r>
            <a:r>
              <a:rPr lang="en-US" altLang="zh-CN" dirty="0" err="1" smtClean="0">
                <a:latin typeface="微软雅黑" panose="020B0503020204020204" pitchFamily="34" charset="-122"/>
                <a:ea typeface="微软雅黑" panose="020B0503020204020204" pitchFamily="34" charset="-122"/>
                <a:cs typeface="Arial" pitchFamily="34" charset="0"/>
              </a:rPr>
              <a:t>HiSilicon</a:t>
            </a:r>
            <a:endParaRPr kumimoji="0" lang="zh-CN" altLang="zh-CN"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宋体" pitchFamily="2" charset="-122"/>
            </a:endParaRPr>
          </a:p>
        </p:txBody>
      </p:sp>
      <p:sp>
        <p:nvSpPr>
          <p:cNvPr id="6" name="Title 3">
            <a:extLst>
              <a:ext uri="{FF2B5EF4-FFF2-40B4-BE49-F238E27FC236}">
                <a16:creationId xmlns:a16="http://schemas.microsoft.com/office/drawing/2014/main" xmlns="" id="{26C87655-05F1-F24B-A043-66EB4115A51F}"/>
              </a:ext>
            </a:extLst>
          </p:cNvPr>
          <p:cNvSpPr txBox="1">
            <a:spLocks/>
          </p:cNvSpPr>
          <p:nvPr/>
        </p:nvSpPr>
        <p:spPr>
          <a:xfrm>
            <a:off x="10472316" y="246885"/>
            <a:ext cx="1467700" cy="446508"/>
          </a:xfrm>
          <a:prstGeom prst="rect">
            <a:avLst/>
          </a:prstGeom>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stStyle>
          <a:p>
            <a:r>
              <a:rPr lang="en-US" altLang="zh-CN" sz="1800" dirty="0" smtClean="0">
                <a:latin typeface="微软雅黑" panose="020B0503020204020204" pitchFamily="34" charset="-122"/>
                <a:ea typeface="微软雅黑" panose="020B0503020204020204" pitchFamily="34" charset="-122"/>
              </a:rPr>
              <a:t>RP-212147</a:t>
            </a:r>
            <a:endParaRPr 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5872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defTabSz="913295">
              <a:lnSpc>
                <a:spcPct val="90000"/>
              </a:lnSpc>
              <a:spcBef>
                <a:spcPct val="0"/>
              </a:spcBef>
              <a:defRPr/>
            </a:pPr>
            <a:r>
              <a:rPr lang="en-US" altLang="zh-CN" sz="2799" dirty="0">
                <a:solidFill>
                  <a:schemeClr val="tx1">
                    <a:lumMod val="65000"/>
                    <a:lumOff val="35000"/>
                  </a:schemeClr>
                </a:solidFill>
                <a:latin typeface="+mn-lt"/>
                <a:ea typeface="+mn-ea"/>
              </a:rPr>
              <a:t>Background</a:t>
            </a:r>
            <a:endParaRPr lang="zh-CN" altLang="en-US" sz="2799" dirty="0">
              <a:solidFill>
                <a:schemeClr val="tx1">
                  <a:lumMod val="65000"/>
                  <a:lumOff val="35000"/>
                </a:schemeClr>
              </a:solidFill>
              <a:latin typeface="+mn-lt"/>
              <a:ea typeface="+mn-ea"/>
            </a:endParaRPr>
          </a:p>
        </p:txBody>
      </p:sp>
      <p:sp>
        <p:nvSpPr>
          <p:cNvPr id="5" name="Content Placeholder 2"/>
          <p:cNvSpPr txBox="1">
            <a:spLocks/>
          </p:cNvSpPr>
          <p:nvPr/>
        </p:nvSpPr>
        <p:spPr>
          <a:xfrm>
            <a:off x="627351" y="974043"/>
            <a:ext cx="11029190" cy="5476183"/>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sz="2400" dirty="0" smtClean="0">
                <a:latin typeface="+mn-lt"/>
              </a:rPr>
              <a:t>TSG RAN endorsed a list of topics for </a:t>
            </a:r>
            <a:r>
              <a:rPr lang="en-US" altLang="zh-CN" sz="2400" dirty="0">
                <a:latin typeface="+mn-lt"/>
              </a:rPr>
              <a:t>email discussions </a:t>
            </a:r>
            <a:r>
              <a:rPr lang="en-US" altLang="zh-CN" sz="2400" dirty="0" smtClean="0">
                <a:latin typeface="+mn-lt"/>
              </a:rPr>
              <a:t>in RWS-210659, as outcome of the 5G-Advanced workshop for Rel-18 held in June 2021.</a:t>
            </a:r>
          </a:p>
          <a:p>
            <a:pPr hangingPunct="0">
              <a:lnSpc>
                <a:spcPct val="100000"/>
              </a:lnSpc>
              <a:spcBef>
                <a:spcPts val="0"/>
              </a:spcBef>
              <a:spcAft>
                <a:spcPts val="900"/>
              </a:spcAft>
            </a:pPr>
            <a:r>
              <a:rPr lang="en-US" altLang="zh-CN" sz="2400" dirty="0" smtClean="0">
                <a:latin typeface="+mn-lt"/>
              </a:rPr>
              <a:t>Email discussions ensued from Aug 30 – Sept 3</a:t>
            </a:r>
            <a:r>
              <a:rPr lang="en-US" altLang="zh-CN" sz="2400" baseline="30000" dirty="0" smtClean="0">
                <a:latin typeface="+mn-lt"/>
              </a:rPr>
              <a:t>rd</a:t>
            </a:r>
            <a:r>
              <a:rPr lang="en-US" altLang="zh-CN" sz="2400" dirty="0" smtClean="0">
                <a:latin typeface="+mn-lt"/>
              </a:rPr>
              <a:t>, as summarized by moderators </a:t>
            </a:r>
            <a:r>
              <a:rPr lang="en-US" altLang="zh-CN" sz="2400" dirty="0">
                <a:latin typeface="+mn-lt"/>
              </a:rPr>
              <a:t>in documents </a:t>
            </a:r>
            <a:r>
              <a:rPr lang="en-US" altLang="zh-CN" sz="2400" dirty="0" smtClean="0">
                <a:latin typeface="+mn-lt"/>
              </a:rPr>
              <a:t>RP‑211651 </a:t>
            </a:r>
            <a:r>
              <a:rPr lang="en-US" altLang="zh-CN" sz="2400" dirty="0">
                <a:latin typeface="+mn-lt"/>
              </a:rPr>
              <a:t>to </a:t>
            </a:r>
            <a:r>
              <a:rPr lang="en-US" altLang="zh-CN" sz="2400" dirty="0" smtClean="0">
                <a:latin typeface="+mn-lt"/>
              </a:rPr>
              <a:t>RP‑211667.</a:t>
            </a:r>
          </a:p>
          <a:p>
            <a:pPr lvl="2" hangingPunct="0">
              <a:lnSpc>
                <a:spcPct val="100000"/>
              </a:lnSpc>
              <a:spcBef>
                <a:spcPts val="0"/>
              </a:spcBef>
              <a:spcAft>
                <a:spcPts val="900"/>
              </a:spcAft>
            </a:pPr>
            <a:r>
              <a:rPr lang="en-US" altLang="zh-CN" sz="2200" dirty="0" smtClean="0">
                <a:latin typeface="+mn-lt"/>
              </a:rPr>
              <a:t>The conclusions of these summaries were not endorsed</a:t>
            </a:r>
          </a:p>
          <a:p>
            <a:pPr hangingPunct="0">
              <a:lnSpc>
                <a:spcPct val="100000"/>
              </a:lnSpc>
              <a:spcBef>
                <a:spcPts val="0"/>
              </a:spcBef>
              <a:spcAft>
                <a:spcPts val="900"/>
              </a:spcAft>
            </a:pPr>
            <a:r>
              <a:rPr lang="en-US" altLang="zh-CN" sz="2400" dirty="0" smtClean="0">
                <a:latin typeface="+mn-lt"/>
              </a:rPr>
              <a:t>While the 13 topics </a:t>
            </a:r>
            <a:r>
              <a:rPr lang="en-US" altLang="zh-CN" sz="2400" dirty="0">
                <a:latin typeface="+mn-lt"/>
              </a:rPr>
              <a:t>from RWS-210659 with individual </a:t>
            </a:r>
            <a:r>
              <a:rPr lang="en-US" altLang="zh-CN" sz="2400" dirty="0" smtClean="0">
                <a:latin typeface="+mn-lt"/>
              </a:rPr>
              <a:t>email discussions were seen as the most likely directions (due to popularity) at the June workshop, the ensuing email discussions showed that:</a:t>
            </a:r>
          </a:p>
          <a:p>
            <a:pPr marL="961200" lvl="2" indent="-457200" hangingPunct="0">
              <a:lnSpc>
                <a:spcPct val="100000"/>
              </a:lnSpc>
              <a:spcBef>
                <a:spcPts val="0"/>
              </a:spcBef>
              <a:spcAft>
                <a:spcPts val="900"/>
              </a:spcAft>
              <a:buFont typeface="+mj-lt"/>
              <a:buAutoNum type="arabicPeriod"/>
            </a:pPr>
            <a:r>
              <a:rPr lang="en-US" altLang="zh-CN" sz="2200" dirty="0" smtClean="0">
                <a:latin typeface="+mn-lt"/>
              </a:rPr>
              <a:t>Some of these topics are still controversial as a whole</a:t>
            </a:r>
          </a:p>
          <a:p>
            <a:pPr marL="961200" lvl="2" indent="-457200" hangingPunct="0">
              <a:lnSpc>
                <a:spcPct val="100000"/>
              </a:lnSpc>
              <a:spcBef>
                <a:spcPts val="0"/>
              </a:spcBef>
              <a:spcAft>
                <a:spcPts val="900"/>
              </a:spcAft>
              <a:buFont typeface="+mj-lt"/>
              <a:buAutoNum type="arabicPeriod"/>
            </a:pPr>
            <a:r>
              <a:rPr lang="en-US" altLang="zh-CN" sz="2200" dirty="0" smtClean="0">
                <a:latin typeface="+mn-lt"/>
              </a:rPr>
              <a:t>Some of the areas under these topics are still controversial</a:t>
            </a:r>
          </a:p>
          <a:p>
            <a:pPr marL="961200" lvl="2" indent="-457200" hangingPunct="0">
              <a:lnSpc>
                <a:spcPct val="100000"/>
              </a:lnSpc>
              <a:spcBef>
                <a:spcPts val="0"/>
              </a:spcBef>
              <a:spcAft>
                <a:spcPts val="900"/>
              </a:spcAft>
              <a:buFont typeface="+mj-lt"/>
              <a:buAutoNum type="arabicPeriod"/>
            </a:pPr>
            <a:r>
              <a:rPr lang="en-US" altLang="zh-CN" sz="2200" dirty="0" smtClean="0">
                <a:latin typeface="+mn-lt"/>
              </a:rPr>
              <a:t>Other topics in additional sets 1/2/3 may have similar amount of interest</a:t>
            </a:r>
          </a:p>
          <a:p>
            <a:pPr hangingPunct="0">
              <a:lnSpc>
                <a:spcPct val="100000"/>
              </a:lnSpc>
              <a:spcBef>
                <a:spcPts val="0"/>
              </a:spcBef>
              <a:spcAft>
                <a:spcPts val="900"/>
              </a:spcAft>
            </a:pPr>
            <a:r>
              <a:rPr lang="en-US" altLang="zh-CN" sz="2400" dirty="0" smtClean="0">
                <a:latin typeface="+mn-lt"/>
              </a:rPr>
              <a:t>The following slides summarize Huawei’s views on further discussions towards scoping the content of the Rel-18 package.</a:t>
            </a:r>
          </a:p>
        </p:txBody>
      </p:sp>
    </p:spTree>
    <p:extLst>
      <p:ext uri="{BB962C8B-B14F-4D97-AF65-F5344CB8AC3E}">
        <p14:creationId xmlns:p14="http://schemas.microsoft.com/office/powerpoint/2010/main" val="2702097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2" y="393022"/>
            <a:ext cx="283978" cy="430775"/>
          </a:xfrm>
        </p:spPr>
        <p:txBody>
          <a:bodyPr>
            <a:normAutofit fontScale="90000"/>
          </a:bodyPr>
          <a:lstStyle/>
          <a:p>
            <a:r>
              <a:rPr lang="en-US" altLang="zh-CN" dirty="0" smtClean="0"/>
              <a:t> </a:t>
            </a:r>
            <a:endParaRPr lang="zh-CN" altLang="en-US" dirty="0"/>
          </a:p>
        </p:txBody>
      </p:sp>
      <p:sp>
        <p:nvSpPr>
          <p:cNvPr id="5" name="Rectangle 4"/>
          <p:cNvSpPr>
            <a:spLocks/>
          </p:cNvSpPr>
          <p:nvPr/>
        </p:nvSpPr>
        <p:spPr>
          <a:xfrm>
            <a:off x="403496" y="898913"/>
            <a:ext cx="11487297" cy="5443085"/>
          </a:xfrm>
          <a:prstGeom prst="rect">
            <a:avLst/>
          </a:prstGeom>
        </p:spPr>
        <p:txBody>
          <a:bodyPr wrap="square" numCol="2" spcCol="457200">
            <a:noAutofit/>
          </a:bodyPr>
          <a:lstStyle/>
          <a:p>
            <a:pPr marL="342763" indent="-342763">
              <a:lnSpc>
                <a:spcPts val="1200"/>
              </a:lnSpc>
              <a:buFont typeface="+mj-lt"/>
              <a:buAutoNum type="arabicPeriod"/>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Evolution for DL MIMO</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Further enhancements for CSI (e.g., mobility, overhead, etc.)</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Evolved handling of multi-TRP and multi-beam</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CPE(customer premises equipment)-specific considerations</a:t>
            </a:r>
            <a:endParaRPr lang="zh-CN"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Uplink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&gt;4Tx operation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Enhanced multi-panel/</a:t>
            </a: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mTRP</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uplink operation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Frequency-selective precoding</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Further coverage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Mobility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Layer 1/layer 2 based inter cell mobility</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DAPS/CHO related improvements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FR2-specific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Additional topological improvements (IAB and smart repeaters)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Mobile IAB/Vehicle amounted relay (VMR)</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Smart repeater with side control information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Enhancements for XR (</a:t>
            </a: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eXtended</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Reality)</a:t>
            </a:r>
            <a:endParaRPr lang="zh-CN"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KPIs/</a:t>
            </a: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QoS</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application awareness operation, and aspects related to power consumption, coverage, capacity, and mobility</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1175566" indent="-171399">
              <a:lnSpc>
                <a:spcPts val="1200"/>
              </a:lnSpc>
              <a:buFont typeface="Arial" panose="020B0604020202020204" pitchFamily="34" charset="0"/>
              <a:buChar char="•"/>
              <a:tabLst>
                <a:tab pos="1371052"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Note: only power consumption/coverage/mobility aspects specific to XR</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228508" indent="-228508">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Sidelink enhancements (excluding positioning)</a:t>
            </a:r>
            <a:endParaRPr lang="zh-CN"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SL enhancements (e.g., unlicensed, power saving </a:t>
            </a: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efficiency </a:t>
            </a: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etc.)</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SL relay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Co-existence of LTE V2X &amp; NR V2X</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RedCap evolution (excluding positioning)</a:t>
            </a:r>
            <a:endParaRPr lang="zh-CN"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New use cases and new UE bandwidths (5MHz?)</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Power saving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NTN (Non-Terrestrial Networks) evolution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Including both NR &amp; </a:t>
            </a: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IoT</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(Internet of Things) aspects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Evolution for broadcast and multicast services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Including both LTE based 5G broadcast and NR MBS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Expanded and improved Positioning</a:t>
            </a:r>
            <a:endParaRPr lang="zh-CN"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SL positioning/ranging</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Improved accuracy, integrity, and power efficiency</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RedCap positioning</a:t>
            </a:r>
          </a:p>
          <a:p>
            <a:pPr marL="285595" indent="-285635">
              <a:lnSpc>
                <a:spcPts val="1200"/>
              </a:lnSpc>
              <a:buFont typeface="+mj-lt"/>
              <a:buAutoNum type="arabicPeriod" startAt="6"/>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Evolution of duplex operation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Deployment scenarios, including duplex mode (TDD only?)</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Interference management</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AI (Artificial Intelligence)/ML (Machine Learning)</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Air interface (e.g., Use cases to focus, KPIs and Evaluation methodology, network and UE involvement, etc.)</a:t>
            </a:r>
            <a:endParaRPr lang="zh-CN"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NG-RAN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Network energy savings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KPIs and evaluation methodology, focus areas and potential solutions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Additional RAN1/2/3 candidate topics Set 1:</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UE power savings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Enhancing and extending the support beyond 52.6GHz</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fr-FR"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CA/DC enhancements (</a:t>
            </a:r>
            <a:r>
              <a:rPr lang="fr-FR"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e.g</a:t>
            </a:r>
            <a:r>
              <a:rPr lang="fr-FR"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MR-MC (Multi-Radio/Multi-</a:t>
            </a:r>
            <a:r>
              <a:rPr lang="fr-FR"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Connectivity</a:t>
            </a:r>
            <a:r>
              <a:rPr lang="fr-FR"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etc.)</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Flexible spectrum integration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RIS (Reconfigurable Intelligent Surfaces)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Others (RAN1-led)</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Additional RAN1/2/3 candidate topics Set 2:</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UAV (Unmanned Aerial Vehicle)</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IIoT</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/URLLC</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&lt;5MHz in dedicated spectrum</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Other </a:t>
            </a:r>
            <a:r>
              <a:rPr lang="en-US"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IoT</a:t>
            </a: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enhancements/types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HAPS (High Altitude Platform System)</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Network coding</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Additional RAN1/2/3 candidate topics Set 3:</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Inter-gNB coordination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1142543" lvl="2" indent="-228508">
              <a:lnSpc>
                <a:spcPts val="1200"/>
              </a:lnSpc>
              <a:buFont typeface="Calibri" panose="020F0502020204030204" pitchFamily="34" charset="0"/>
              <a:buChar char="₋"/>
              <a:tabLst>
                <a:tab pos="1371052"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Inter-gNB/gNB-DU multi-carrier operation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1142543" lvl="2" indent="-228508">
              <a:lnSpc>
                <a:spcPts val="1200"/>
              </a:lnSpc>
              <a:buFont typeface="Calibri" panose="020F0502020204030204" pitchFamily="34" charset="0"/>
              <a:buChar char="₋"/>
              <a:tabLst>
                <a:tab pos="1371052"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Inter-gNB/gNB-DU multi-TRP operation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1142543" lvl="2" indent="-228508">
              <a:lnSpc>
                <a:spcPts val="1200"/>
              </a:lnSpc>
              <a:buFont typeface="Calibri" panose="020F0502020204030204" pitchFamily="34" charset="0"/>
              <a:buChar char="₋"/>
              <a:tabLst>
                <a:tab pos="1371052"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Enhancement for resiliency of gNB-CU</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Network slicing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MUSIM </a:t>
            </a:r>
            <a:r>
              <a:rPr lang="fr-FR"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(Multiple Universal </a:t>
            </a:r>
            <a:r>
              <a:rPr lang="fr-FR"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Subscriber</a:t>
            </a:r>
            <a:r>
              <a:rPr lang="fr-FR"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a:t>
            </a:r>
            <a:r>
              <a:rPr lang="fr-FR" altLang="zh-CN" sz="1100" kern="100" dirty="0" err="1">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Identity</a:t>
            </a:r>
            <a:r>
              <a:rPr lang="fr-FR"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Modules)</a:t>
            </a: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UE aggregation</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Security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SON (Self-Organizing Networks)/MDT (Minimization of Drive Test)</a:t>
            </a:r>
            <a:endParaRPr lang="zh-CN"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653" lvl="1" indent="-285635">
              <a:lnSpc>
                <a:spcPts val="1200"/>
              </a:lnSpc>
              <a:buFont typeface="Arial" panose="020B0604020202020204" pitchFamily="34" charset="0"/>
              <a:buChar char="•"/>
              <a:tabLst>
                <a:tab pos="914035" algn="l"/>
              </a:tabLst>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Others (RAN2/3-led)</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342763" indent="-342763">
              <a:lnSpc>
                <a:spcPts val="1200"/>
              </a:lnSpc>
              <a:buFont typeface="+mj-lt"/>
              <a:buAutoNum type="arabicPeriod" startAt="6"/>
            </a:pPr>
            <a:r>
              <a:rPr lang="en-US" altLang="zh-CN" sz="11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Potential RAN4 enhancements</a:t>
            </a:r>
            <a:endParaRPr lang="zh-CN" altLang="zh-CN" sz="1200" kern="100" dirty="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p:txBody>
      </p:sp>
      <p:sp>
        <p:nvSpPr>
          <p:cNvPr id="6" name="Title 3"/>
          <p:cNvSpPr txBox="1">
            <a:spLocks/>
          </p:cNvSpPr>
          <p:nvPr/>
        </p:nvSpPr>
        <p:spPr>
          <a:xfrm>
            <a:off x="281422" y="76885"/>
            <a:ext cx="11696394" cy="459704"/>
          </a:xfrm>
        </p:spPr>
        <p:txBody>
          <a:bodyPr/>
          <a:lstStyle>
            <a:lvl1pPr algn="l" defTabSz="1187798" rtl="0" eaLnBrk="1" latinLnBrk="0" hangingPunct="1">
              <a:lnSpc>
                <a:spcPct val="90000"/>
              </a:lnSpc>
              <a:spcBef>
                <a:spcPct val="0"/>
              </a:spcBef>
              <a:buNone/>
              <a:defRPr sz="5716" kern="1200">
                <a:solidFill>
                  <a:schemeClr val="tx1"/>
                </a:solidFill>
                <a:latin typeface="Arial" pitchFamily="34" charset="0"/>
                <a:ea typeface="+mj-ea"/>
                <a:cs typeface="Arial" pitchFamily="34" charset="0"/>
              </a:defRPr>
            </a:lvl1pPr>
          </a:lstStyle>
          <a:p>
            <a:pPr defTabSz="913295">
              <a:defRPr/>
            </a:pPr>
            <a:r>
              <a:rPr lang="fr-FR" sz="2799" dirty="0" smtClean="0">
                <a:solidFill>
                  <a:schemeClr val="tx1">
                    <a:lumMod val="65000"/>
                    <a:lumOff val="35000"/>
                  </a:schemeClr>
                </a:solidFill>
                <a:latin typeface="+mn-lt"/>
                <a:ea typeface="+mn-ea"/>
              </a:rPr>
              <a:t>Background: Rel-18 </a:t>
            </a:r>
            <a:r>
              <a:rPr lang="fr-FR" sz="2799" dirty="0" err="1">
                <a:solidFill>
                  <a:schemeClr val="tx1">
                    <a:lumMod val="65000"/>
                    <a:lumOff val="35000"/>
                  </a:schemeClr>
                </a:solidFill>
                <a:latin typeface="+mn-lt"/>
                <a:ea typeface="+mn-ea"/>
              </a:rPr>
              <a:t>topics</a:t>
            </a:r>
            <a:r>
              <a:rPr lang="fr-FR" sz="2799" dirty="0">
                <a:solidFill>
                  <a:schemeClr val="tx1">
                    <a:lumMod val="65000"/>
                    <a:lumOff val="35000"/>
                  </a:schemeClr>
                </a:solidFill>
                <a:latin typeface="+mn-lt"/>
                <a:ea typeface="+mn-ea"/>
              </a:rPr>
              <a:t> for email discussions in 3GPP RAN (RWS-210659)</a:t>
            </a:r>
          </a:p>
          <a:p>
            <a:pPr defTabSz="913295">
              <a:defRPr/>
            </a:pPr>
            <a:r>
              <a:rPr lang="fr-FR" sz="1999" dirty="0">
                <a:solidFill>
                  <a:schemeClr val="tx1">
                    <a:lumMod val="65000"/>
                    <a:lumOff val="35000"/>
                  </a:schemeClr>
                </a:solidFill>
                <a:latin typeface="+mn-lt"/>
                <a:ea typeface="+mn-ea"/>
              </a:rPr>
              <a:t>(</a:t>
            </a:r>
            <a:r>
              <a:rPr lang="fr-FR" sz="1999" dirty="0" err="1">
                <a:solidFill>
                  <a:schemeClr val="tx1">
                    <a:lumMod val="65000"/>
                    <a:lumOff val="35000"/>
                  </a:schemeClr>
                </a:solidFill>
                <a:latin typeface="+mn-lt"/>
                <a:ea typeface="+mn-ea"/>
              </a:rPr>
              <a:t>sub-bullets</a:t>
            </a:r>
            <a:r>
              <a:rPr lang="fr-FR" sz="1999" dirty="0">
                <a:solidFill>
                  <a:schemeClr val="tx1">
                    <a:lumMod val="65000"/>
                    <a:lumOff val="35000"/>
                  </a:schemeClr>
                </a:solidFill>
                <a:latin typeface="+mn-lt"/>
                <a:ea typeface="+mn-ea"/>
              </a:rPr>
              <a:t> are </a:t>
            </a:r>
            <a:r>
              <a:rPr lang="fr-FR" sz="1999" dirty="0" err="1">
                <a:solidFill>
                  <a:schemeClr val="tx1">
                    <a:lumMod val="65000"/>
                    <a:lumOff val="35000"/>
                  </a:schemeClr>
                </a:solidFill>
                <a:latin typeface="+mn-lt"/>
                <a:ea typeface="+mn-ea"/>
              </a:rPr>
              <a:t>example</a:t>
            </a:r>
            <a:r>
              <a:rPr lang="fr-FR" sz="1999" dirty="0">
                <a:solidFill>
                  <a:schemeClr val="tx1">
                    <a:lumMod val="65000"/>
                    <a:lumOff val="35000"/>
                  </a:schemeClr>
                </a:solidFill>
                <a:latin typeface="+mn-lt"/>
                <a:ea typeface="+mn-ea"/>
              </a:rPr>
              <a:t> areas, not </a:t>
            </a:r>
            <a:r>
              <a:rPr lang="fr-FR" sz="1999" dirty="0" err="1">
                <a:solidFill>
                  <a:schemeClr val="tx1">
                    <a:lumMod val="65000"/>
                    <a:lumOff val="35000"/>
                  </a:schemeClr>
                </a:solidFill>
                <a:latin typeface="+mn-lt"/>
                <a:ea typeface="+mn-ea"/>
              </a:rPr>
              <a:t>excluding</a:t>
            </a:r>
            <a:r>
              <a:rPr lang="fr-FR" sz="1999" dirty="0">
                <a:solidFill>
                  <a:schemeClr val="tx1">
                    <a:lumMod val="65000"/>
                    <a:lumOff val="35000"/>
                  </a:schemeClr>
                </a:solidFill>
                <a:latin typeface="+mn-lt"/>
                <a:ea typeface="+mn-ea"/>
              </a:rPr>
              <a:t> </a:t>
            </a:r>
            <a:r>
              <a:rPr lang="fr-FR" sz="1999" dirty="0" err="1">
                <a:solidFill>
                  <a:schemeClr val="tx1">
                    <a:lumMod val="65000"/>
                    <a:lumOff val="35000"/>
                  </a:schemeClr>
                </a:solidFill>
                <a:latin typeface="+mn-lt"/>
                <a:ea typeface="+mn-ea"/>
              </a:rPr>
              <a:t>other</a:t>
            </a:r>
            <a:r>
              <a:rPr lang="fr-FR" sz="1999" dirty="0">
                <a:solidFill>
                  <a:schemeClr val="tx1">
                    <a:lumMod val="65000"/>
                    <a:lumOff val="35000"/>
                  </a:schemeClr>
                </a:solidFill>
                <a:latin typeface="+mn-lt"/>
                <a:ea typeface="+mn-ea"/>
              </a:rPr>
              <a:t> areas for discussion)</a:t>
            </a:r>
            <a:endParaRPr lang="en-US" sz="1999"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val="155300195"/>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2" y="393022"/>
            <a:ext cx="283978" cy="430775"/>
          </a:xfrm>
        </p:spPr>
        <p:txBody>
          <a:bodyPr>
            <a:normAutofit fontScale="90000"/>
          </a:bodyPr>
          <a:lstStyle/>
          <a:p>
            <a:r>
              <a:rPr lang="en-US" altLang="zh-CN" dirty="0" smtClean="0"/>
              <a:t> </a:t>
            </a:r>
            <a:endParaRPr lang="zh-CN" altLang="en-US" dirty="0"/>
          </a:p>
        </p:txBody>
      </p:sp>
      <p:sp>
        <p:nvSpPr>
          <p:cNvPr id="6" name="Title 3"/>
          <p:cNvSpPr txBox="1">
            <a:spLocks/>
          </p:cNvSpPr>
          <p:nvPr/>
        </p:nvSpPr>
        <p:spPr>
          <a:xfrm>
            <a:off x="281422" y="76885"/>
            <a:ext cx="11696394" cy="459704"/>
          </a:xfrm>
        </p:spPr>
        <p:txBody>
          <a:bodyPr/>
          <a:lstStyle>
            <a:lvl1pPr algn="l" defTabSz="1187798" rtl="0" eaLnBrk="1" latinLnBrk="0" hangingPunct="1">
              <a:lnSpc>
                <a:spcPct val="90000"/>
              </a:lnSpc>
              <a:spcBef>
                <a:spcPct val="0"/>
              </a:spcBef>
              <a:buNone/>
              <a:defRPr sz="5716" kern="1200">
                <a:solidFill>
                  <a:schemeClr val="tx1"/>
                </a:solidFill>
                <a:latin typeface="Arial" pitchFamily="34" charset="0"/>
                <a:ea typeface="+mj-ea"/>
                <a:cs typeface="Arial" pitchFamily="34" charset="0"/>
              </a:defRPr>
            </a:lvl1pPr>
          </a:lstStyle>
          <a:p>
            <a:pPr defTabSz="913295">
              <a:defRPr/>
            </a:pPr>
            <a:r>
              <a:rPr lang="fr-FR" sz="2799" dirty="0" err="1" smtClean="0">
                <a:solidFill>
                  <a:schemeClr val="tx1">
                    <a:lumMod val="65000"/>
                    <a:lumOff val="35000"/>
                  </a:schemeClr>
                </a:solidFill>
                <a:latin typeface="+mn-lt"/>
                <a:ea typeface="+mn-ea"/>
              </a:rPr>
              <a:t>Status</a:t>
            </a:r>
            <a:r>
              <a:rPr lang="fr-FR" sz="2799" dirty="0" smtClean="0">
                <a:solidFill>
                  <a:schemeClr val="tx1">
                    <a:lumMod val="65000"/>
                    <a:lumOff val="35000"/>
                  </a:schemeClr>
                </a:solidFill>
                <a:latin typeface="+mn-lt"/>
                <a:ea typeface="+mn-ea"/>
              </a:rPr>
              <a:t> of the Rel-18 </a:t>
            </a:r>
            <a:r>
              <a:rPr lang="fr-FR" sz="2799" dirty="0" err="1" smtClean="0">
                <a:solidFill>
                  <a:schemeClr val="tx1">
                    <a:lumMod val="65000"/>
                    <a:lumOff val="35000"/>
                  </a:schemeClr>
                </a:solidFill>
                <a:latin typeface="+mn-lt"/>
                <a:ea typeface="+mn-ea"/>
              </a:rPr>
              <a:t>scoping</a:t>
            </a:r>
            <a:r>
              <a:rPr lang="fr-FR" sz="2799" dirty="0" smtClean="0">
                <a:solidFill>
                  <a:schemeClr val="tx1">
                    <a:lumMod val="65000"/>
                    <a:lumOff val="35000"/>
                  </a:schemeClr>
                </a:solidFill>
                <a:latin typeface="+mn-lt"/>
                <a:ea typeface="+mn-ea"/>
              </a:rPr>
              <a:t> discussions</a:t>
            </a:r>
            <a:endParaRPr lang="en-US" sz="1999" dirty="0">
              <a:solidFill>
                <a:schemeClr val="tx1">
                  <a:lumMod val="65000"/>
                  <a:lumOff val="35000"/>
                </a:schemeClr>
              </a:solidFill>
              <a:latin typeface="+mn-lt"/>
              <a:ea typeface="+mn-ea"/>
            </a:endParaRPr>
          </a:p>
        </p:txBody>
      </p:sp>
      <p:graphicFrame>
        <p:nvGraphicFramePr>
          <p:cNvPr id="3" name="Table 2"/>
          <p:cNvGraphicFramePr>
            <a:graphicFrameLocks noGrp="1"/>
          </p:cNvGraphicFramePr>
          <p:nvPr>
            <p:extLst>
              <p:ext uri="{D42A27DB-BD31-4B8C-83A1-F6EECF244321}">
                <p14:modId xmlns:p14="http://schemas.microsoft.com/office/powerpoint/2010/main" val="188205538"/>
              </p:ext>
            </p:extLst>
          </p:nvPr>
        </p:nvGraphicFramePr>
        <p:xfrm>
          <a:off x="436447" y="667282"/>
          <a:ext cx="11055336" cy="5510681"/>
        </p:xfrm>
        <a:graphic>
          <a:graphicData uri="http://schemas.openxmlformats.org/drawingml/2006/table">
            <a:tbl>
              <a:tblPr firstRow="1" bandRow="1">
                <a:tableStyleId>{5C22544A-7EE6-4342-B048-85BDC9FD1C3A}</a:tableStyleId>
              </a:tblPr>
              <a:tblGrid>
                <a:gridCol w="347324"/>
                <a:gridCol w="3019826"/>
                <a:gridCol w="4129441"/>
                <a:gridCol w="3558745"/>
              </a:tblGrid>
              <a:tr h="281578">
                <a:tc>
                  <a:txBody>
                    <a:bodyPr/>
                    <a:lstStyle/>
                    <a:p>
                      <a:endParaRPr lang="zh-CN" sz="1200" kern="100" dirty="0">
                        <a:effectLst/>
                        <a:latin typeface="Calibri" panose="020F0502020204030204" pitchFamily="34" charset="0"/>
                        <a:cs typeface="Times New Roman" panose="02020603050405020304" pitchFamily="18" charset="0"/>
                      </a:endParaRPr>
                    </a:p>
                  </a:txBody>
                  <a:tcPr marL="59539" marR="59539" marT="29770" marB="29770"/>
                </a:tc>
                <a:tc>
                  <a:txBody>
                    <a:bodyPr/>
                    <a:lstStyle/>
                    <a:p>
                      <a:pPr algn="l">
                        <a:spcAft>
                          <a:spcPts val="0"/>
                        </a:spcAft>
                      </a:pPr>
                      <a:r>
                        <a:rPr lang="en-US" sz="1200" kern="100" dirty="0" smtClean="0">
                          <a:effectLst/>
                        </a:rPr>
                        <a:t>Topic name (RWS-210659)</a:t>
                      </a:r>
                    </a:p>
                  </a:txBody>
                  <a:tcPr marL="59539" marR="59539" marT="29770" marB="29770"/>
                </a:tc>
                <a:tc>
                  <a:txBody>
                    <a:bodyPr/>
                    <a:lstStyle/>
                    <a:p>
                      <a:pPr algn="l">
                        <a:spcAft>
                          <a:spcPts val="0"/>
                        </a:spcAft>
                      </a:pPr>
                      <a:r>
                        <a:rPr lang="en-US" altLang="zh-CN" sz="1200" kern="100" dirty="0" smtClean="0">
                          <a:effectLst/>
                          <a:latin typeface="+mn-lt"/>
                          <a:ea typeface="+mn-ea"/>
                          <a:cs typeface="+mn-cs"/>
                        </a:rPr>
                        <a:t>Status of the discussions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Proposed handling</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862742">
                <a:tc>
                  <a:txBody>
                    <a:bodyPr/>
                    <a:lstStyle/>
                    <a:p>
                      <a:pPr algn="l">
                        <a:spcAft>
                          <a:spcPts val="0"/>
                        </a:spcAft>
                      </a:pPr>
                      <a:r>
                        <a:rPr lang="en-US" sz="1200" kern="100">
                          <a:effectLst/>
                        </a:rPr>
                        <a:t>1</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Evolution for DL MIMO</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Email discussion showed</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clear</a:t>
                      </a: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 interest</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on CSI enhancements for mobility,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mTRP</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enhancements (CJT) and multi-beam enhancements, and perhaps less interest on CPE-specific considerations.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DL MIMO in Q4 for a potential RAN1-led item</a:t>
                      </a:r>
                      <a:endParaRPr lang="zh-CN" sz="1200" kern="100" dirty="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663291">
                <a:tc>
                  <a:txBody>
                    <a:bodyPr/>
                    <a:lstStyle/>
                    <a:p>
                      <a:pPr algn="l">
                        <a:spcAft>
                          <a:spcPts val="0"/>
                        </a:spcAft>
                      </a:pPr>
                      <a:r>
                        <a:rPr lang="en-US" sz="1200" kern="100">
                          <a:effectLst/>
                        </a:rPr>
                        <a:t>2</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Uplink enhancements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A lot of interest, clearly one of the major direction requested  by operators for Rel-18, but email discussion showed that further discussion is required on almost all proposed enhancements.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UL enhancements in Q4 for a potential RAN1-led item</a:t>
                      </a:r>
                      <a:endPar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663291">
                <a:tc>
                  <a:txBody>
                    <a:bodyPr/>
                    <a:lstStyle/>
                    <a:p>
                      <a:pPr algn="l">
                        <a:spcAft>
                          <a:spcPts val="0"/>
                        </a:spcAft>
                      </a:pPr>
                      <a:r>
                        <a:rPr lang="en-US" sz="1200" kern="100">
                          <a:effectLst/>
                        </a:rPr>
                        <a:t>3</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a:effectLst/>
                        </a:rPr>
                        <a:t>Mobility Enhancements</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A lot of</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interest, especially on L1/L2 inter-cell mobility. Email discussion seems to have converged relatively well on additional objectives for DAPS and CHO.</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mobility enhancements in Q4 for a potential RAN2-led item</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797808">
                <a:tc>
                  <a:txBody>
                    <a:bodyPr/>
                    <a:lstStyle/>
                    <a:p>
                      <a:pPr algn="l">
                        <a:spcAft>
                          <a:spcPts val="0"/>
                        </a:spcAft>
                      </a:pPr>
                      <a:r>
                        <a:rPr lang="en-US" sz="1200" kern="100">
                          <a:effectLst/>
                        </a:rPr>
                        <a:t>4</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IAB and smart repeaters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Email discussion</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showed interest but also questions on the market need and the claimed benefits, while impact to the network interference management could be large.</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mobile IAB in Q4 for a potential RAN2-led item </a:t>
                      </a:r>
                    </a:p>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smart repeater in Q4 for a potential RAN1-led item</a:t>
                      </a:r>
                      <a:endParaRPr lang="zh-CN" altLang="zh-CN" sz="1200" kern="100" dirty="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862742">
                <a:tc>
                  <a:txBody>
                    <a:bodyPr/>
                    <a:lstStyle/>
                    <a:p>
                      <a:pPr algn="l">
                        <a:spcAft>
                          <a:spcPts val="0"/>
                        </a:spcAft>
                      </a:pPr>
                      <a:r>
                        <a:rPr lang="en-US" sz="1200" kern="100" dirty="0">
                          <a:effectLst/>
                        </a:rPr>
                        <a:t>5</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a:effectLst/>
                        </a:rPr>
                        <a:t>Enhancements for XR</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A lot of interest, clearly one of the key services/applications</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for 5G-Advanced.</a:t>
                      </a: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 RAN1-led study is still</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on-going. Email discussion showed that impact may be mostly on higher layers, but Rel-17 study item does not involve higher layers.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XR enhancements in Q4 for a potential RAN2-led item </a:t>
                      </a:r>
                    </a:p>
                  </a:txBody>
                  <a:tcPr marL="0" marR="0" marT="0" marB="0"/>
                </a:tc>
              </a:tr>
              <a:tr h="708589">
                <a:tc>
                  <a:txBody>
                    <a:bodyPr/>
                    <a:lstStyle/>
                    <a:p>
                      <a:pPr algn="l">
                        <a:spcAft>
                          <a:spcPts val="0"/>
                        </a:spcAft>
                      </a:pPr>
                      <a:r>
                        <a:rPr lang="en-US" sz="1200" kern="100">
                          <a:effectLst/>
                        </a:rPr>
                        <a:t>6</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a:effectLst/>
                        </a:rPr>
                        <a:t>Sidelink enhancements (excluding positioning)</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Email discussions showed interest,</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but some objectives </a:t>
                      </a: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are very controversial</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a:t>
                      </a:r>
                      <a:r>
                        <a:rPr lang="en-US" altLang="zh-CN" sz="1200" kern="100" dirty="0" err="1"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sidelink</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enhancements</a:t>
                      </a: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in Q4 for a potential RAN1-led item</a:t>
                      </a:r>
                      <a:endParaRPr lang="zh-CN"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p>
                      <a:pPr marL="66675"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sidelink</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relay enhancements </a:t>
                      </a: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in Q4 for a potential RAN2-led item</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647709">
                <a:tc>
                  <a:txBody>
                    <a:bodyPr/>
                    <a:lstStyle/>
                    <a:p>
                      <a:pPr algn="l">
                        <a:spcAft>
                          <a:spcPts val="0"/>
                        </a:spcAft>
                      </a:pPr>
                      <a:r>
                        <a:rPr lang="en-US" sz="1200" kern="100">
                          <a:effectLst/>
                        </a:rPr>
                        <a:t>7</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err="1">
                          <a:effectLst/>
                        </a:rPr>
                        <a:t>RedCap</a:t>
                      </a:r>
                      <a:r>
                        <a:rPr lang="en-US" sz="1200" kern="100" dirty="0">
                          <a:effectLst/>
                        </a:rPr>
                        <a:t> evolution (excluding positioning)</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Email discussions</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showed wide interest in new use cases with reduced complexity. How to define a normative objective for a 5 MHz UE would require more discussion.</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a:t>
                      </a:r>
                      <a:r>
                        <a:rPr lang="en-US" altLang="zh-CN" sz="1200" kern="100" dirty="0" err="1"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RedCap</a:t>
                      </a: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evolution</a:t>
                      </a: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in Q4 for a potential RAN1-led item</a:t>
                      </a:r>
                    </a:p>
                    <a:p>
                      <a:pPr marL="66675" algn="l">
                        <a:spcAft>
                          <a:spcPts val="0"/>
                        </a:spcAft>
                      </a:pP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Note: WUR is discussed separately from </a:t>
                      </a:r>
                      <a:r>
                        <a:rPr lang="en-US" altLang="zh-CN" sz="1200" kern="100" dirty="0" err="1"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RedCap</a:t>
                      </a:r>
                      <a:endParaRPr lang="zh-CN"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bl>
          </a:graphicData>
        </a:graphic>
      </p:graphicFrame>
    </p:spTree>
    <p:extLst>
      <p:ext uri="{BB962C8B-B14F-4D97-AF65-F5344CB8AC3E}">
        <p14:creationId xmlns:p14="http://schemas.microsoft.com/office/powerpoint/2010/main" val="204804308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2" y="393022"/>
            <a:ext cx="283978" cy="430775"/>
          </a:xfrm>
        </p:spPr>
        <p:txBody>
          <a:bodyPr>
            <a:normAutofit fontScale="90000"/>
          </a:bodyPr>
          <a:lstStyle/>
          <a:p>
            <a:r>
              <a:rPr lang="en-US" altLang="zh-CN" dirty="0" smtClean="0"/>
              <a:t> </a:t>
            </a:r>
            <a:endParaRPr lang="zh-CN" altLang="en-US" dirty="0"/>
          </a:p>
        </p:txBody>
      </p:sp>
      <p:sp>
        <p:nvSpPr>
          <p:cNvPr id="6" name="Title 3"/>
          <p:cNvSpPr txBox="1">
            <a:spLocks/>
          </p:cNvSpPr>
          <p:nvPr/>
        </p:nvSpPr>
        <p:spPr>
          <a:xfrm>
            <a:off x="281422" y="76885"/>
            <a:ext cx="11696394" cy="459704"/>
          </a:xfrm>
        </p:spPr>
        <p:txBody>
          <a:bodyPr/>
          <a:lstStyle>
            <a:lvl1pPr algn="l" defTabSz="1187798" rtl="0" eaLnBrk="1" latinLnBrk="0" hangingPunct="1">
              <a:lnSpc>
                <a:spcPct val="90000"/>
              </a:lnSpc>
              <a:spcBef>
                <a:spcPct val="0"/>
              </a:spcBef>
              <a:buNone/>
              <a:defRPr sz="5716" kern="1200">
                <a:solidFill>
                  <a:schemeClr val="tx1"/>
                </a:solidFill>
                <a:latin typeface="Arial" pitchFamily="34" charset="0"/>
                <a:ea typeface="+mj-ea"/>
                <a:cs typeface="Arial" pitchFamily="34" charset="0"/>
              </a:defRPr>
            </a:lvl1pPr>
          </a:lstStyle>
          <a:p>
            <a:pPr defTabSz="913295">
              <a:defRPr/>
            </a:pPr>
            <a:r>
              <a:rPr lang="fr-FR" sz="2799" dirty="0" err="1" smtClean="0">
                <a:solidFill>
                  <a:schemeClr val="tx1">
                    <a:lumMod val="65000"/>
                    <a:lumOff val="35000"/>
                  </a:schemeClr>
                </a:solidFill>
                <a:latin typeface="+mn-lt"/>
                <a:ea typeface="+mn-ea"/>
              </a:rPr>
              <a:t>Status</a:t>
            </a:r>
            <a:r>
              <a:rPr lang="fr-FR" sz="2799" dirty="0" smtClean="0">
                <a:solidFill>
                  <a:schemeClr val="tx1">
                    <a:lumMod val="65000"/>
                    <a:lumOff val="35000"/>
                  </a:schemeClr>
                </a:solidFill>
                <a:latin typeface="+mn-lt"/>
                <a:ea typeface="+mn-ea"/>
              </a:rPr>
              <a:t> of the Rel-18 </a:t>
            </a:r>
            <a:r>
              <a:rPr lang="fr-FR" sz="2799" dirty="0" err="1" smtClean="0">
                <a:solidFill>
                  <a:schemeClr val="tx1">
                    <a:lumMod val="65000"/>
                    <a:lumOff val="35000"/>
                  </a:schemeClr>
                </a:solidFill>
                <a:latin typeface="+mn-lt"/>
                <a:ea typeface="+mn-ea"/>
              </a:rPr>
              <a:t>scoping</a:t>
            </a:r>
            <a:r>
              <a:rPr lang="fr-FR" sz="2799" dirty="0" smtClean="0">
                <a:solidFill>
                  <a:schemeClr val="tx1">
                    <a:lumMod val="65000"/>
                    <a:lumOff val="35000"/>
                  </a:schemeClr>
                </a:solidFill>
                <a:latin typeface="+mn-lt"/>
                <a:ea typeface="+mn-ea"/>
              </a:rPr>
              <a:t> discussions</a:t>
            </a:r>
            <a:endParaRPr lang="en-US" sz="1999" dirty="0">
              <a:solidFill>
                <a:schemeClr val="tx1">
                  <a:lumMod val="65000"/>
                  <a:lumOff val="35000"/>
                </a:schemeClr>
              </a:solidFill>
              <a:latin typeface="+mn-lt"/>
              <a:ea typeface="+mn-ea"/>
            </a:endParaRPr>
          </a:p>
        </p:txBody>
      </p:sp>
      <p:graphicFrame>
        <p:nvGraphicFramePr>
          <p:cNvPr id="3" name="Table 2"/>
          <p:cNvGraphicFramePr>
            <a:graphicFrameLocks noGrp="1"/>
          </p:cNvGraphicFramePr>
          <p:nvPr>
            <p:extLst>
              <p:ext uri="{D42A27DB-BD31-4B8C-83A1-F6EECF244321}">
                <p14:modId xmlns:p14="http://schemas.microsoft.com/office/powerpoint/2010/main" val="2136313004"/>
              </p:ext>
            </p:extLst>
          </p:nvPr>
        </p:nvGraphicFramePr>
        <p:xfrm>
          <a:off x="436447" y="667282"/>
          <a:ext cx="11258652" cy="5265207"/>
        </p:xfrm>
        <a:graphic>
          <a:graphicData uri="http://schemas.openxmlformats.org/drawingml/2006/table">
            <a:tbl>
              <a:tblPr firstRow="1" bandRow="1">
                <a:tableStyleId>{5C22544A-7EE6-4342-B048-85BDC9FD1C3A}</a:tableStyleId>
              </a:tblPr>
              <a:tblGrid>
                <a:gridCol w="519600"/>
                <a:gridCol w="3220537"/>
                <a:gridCol w="4122419"/>
                <a:gridCol w="3396096"/>
              </a:tblGrid>
              <a:tr h="348468">
                <a:tc>
                  <a:txBody>
                    <a:bodyPr/>
                    <a:lstStyle/>
                    <a:p>
                      <a:endParaRPr lang="zh-CN" sz="1200" kern="100" dirty="0">
                        <a:effectLst/>
                        <a:latin typeface="Calibri" panose="020F0502020204030204" pitchFamily="34" charset="0"/>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Topic </a:t>
                      </a:r>
                      <a:r>
                        <a:rPr lang="en-US" sz="1200" kern="100" dirty="0" smtClean="0">
                          <a:effectLst/>
                        </a:rPr>
                        <a:t>name (RWS-210659)</a:t>
                      </a:r>
                    </a:p>
                  </a:txBody>
                  <a:tcPr marL="59539" marR="59539" marT="29770" marB="29770"/>
                </a:tc>
                <a:tc>
                  <a:txBody>
                    <a:bodyPr/>
                    <a:lstStyle/>
                    <a:p>
                      <a:pPr algn="l">
                        <a:spcAft>
                          <a:spcPts val="0"/>
                        </a:spcAft>
                      </a:pPr>
                      <a:r>
                        <a:rPr lang="en-US" altLang="zh-CN" sz="1200" kern="100" dirty="0" smtClean="0">
                          <a:effectLst/>
                          <a:latin typeface="+mn-lt"/>
                          <a:ea typeface="+mn-ea"/>
                          <a:cs typeface="+mn-cs"/>
                        </a:rPr>
                        <a:t>Status of the discussions</a:t>
                      </a:r>
                      <a:endParaRPr lang="zh-CN" alt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Proposed handling</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574026">
                <a:tc>
                  <a:txBody>
                    <a:bodyPr/>
                    <a:lstStyle/>
                    <a:p>
                      <a:pPr algn="l">
                        <a:spcAft>
                          <a:spcPts val="0"/>
                        </a:spcAft>
                      </a:pPr>
                      <a:r>
                        <a:rPr lang="en-US" sz="1200" kern="100" dirty="0">
                          <a:effectLst/>
                        </a:rPr>
                        <a:t>8</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NTN (Non-Terrestrial Networks) evolution</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Ther</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e is a lot of interest in this topic both for NR and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IoT</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while proposals are numerous and fragmented. Further discussion seems needed on the classification of controversial vs. non-controversial areas.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NTN evolution in Q4 for a potential RAN1-led item</a:t>
                      </a:r>
                      <a:endParaRPr lang="zh-CN" altLang="zh-CN" sz="1200" kern="100" dirty="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713968">
                <a:tc>
                  <a:txBody>
                    <a:bodyPr/>
                    <a:lstStyle/>
                    <a:p>
                      <a:pPr algn="l">
                        <a:spcAft>
                          <a:spcPts val="0"/>
                        </a:spcAft>
                      </a:pPr>
                      <a:r>
                        <a:rPr lang="en-US" sz="1200" kern="100" dirty="0">
                          <a:effectLst/>
                        </a:rPr>
                        <a:t>9</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Evolution for broadcast and multicast services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Email discussions clearly</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showed that the interest is on NR only. Several non-controversial objectives were identified. </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NR MBS enhancements in Q4 for a potential RAN2-led item</a:t>
                      </a:r>
                      <a:endParaRPr lang="zh-CN" altLang="zh-CN" sz="1200" kern="1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1014292">
                <a:tc>
                  <a:txBody>
                    <a:bodyPr/>
                    <a:lstStyle/>
                    <a:p>
                      <a:pPr algn="l">
                        <a:spcAft>
                          <a:spcPts val="0"/>
                        </a:spcAft>
                      </a:pPr>
                      <a:r>
                        <a:rPr lang="en-US" sz="1200" kern="100" dirty="0">
                          <a:effectLst/>
                        </a:rPr>
                        <a:t>10</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Expanded and improved Positioning</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There</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is a lot of interest on several independent topics: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sidelink</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positioning solutions, improved accuracy techniques, power efficiency (LPHAP) requirements and solutions, integrity requirements and solutions, and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RedCap</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positioning requirements and solutions.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positioning</a:t>
                      </a: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enhancements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in Q4 for a potential RAN1-led item</a:t>
                      </a:r>
                      <a:endParaRPr lang="zh-CN" altLang="zh-CN" sz="1200" kern="100" dirty="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776088">
                <a:tc>
                  <a:txBody>
                    <a:bodyPr/>
                    <a:lstStyle/>
                    <a:p>
                      <a:pPr algn="l">
                        <a:spcAft>
                          <a:spcPts val="0"/>
                        </a:spcAft>
                      </a:pPr>
                      <a:r>
                        <a:rPr lang="en-US" sz="1200" kern="100">
                          <a:effectLst/>
                        </a:rPr>
                        <a:t>11</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a:effectLst/>
                        </a:rPr>
                        <a:t>Evolution of duplex operation</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Ther</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e is a lot of interest in this topic with potentially many scenarios. There are also reasonable questions on feasibility and complexity. Some priority is needed.</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duplex operation</a:t>
                      </a: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in Q4 for a potential RAN1-led item</a:t>
                      </a:r>
                      <a:endParaRPr lang="zh-CN" altLang="zh-CN" sz="1200" kern="100" dirty="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574026">
                <a:tc>
                  <a:txBody>
                    <a:bodyPr/>
                    <a:lstStyle/>
                    <a:p>
                      <a:pPr algn="l">
                        <a:spcAft>
                          <a:spcPts val="0"/>
                        </a:spcAft>
                      </a:pPr>
                      <a:r>
                        <a:rPr lang="en-US" sz="1200" kern="100">
                          <a:effectLst/>
                        </a:rPr>
                        <a:t>12</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a:effectLst/>
                        </a:rPr>
                        <a:t>AI (Artificial Intelligence)/ML (Machine Learning)</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Ther</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e is a lot of interest in this topic while it is also acknowledged that normative phase is targeted beyond Rel-18.</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AI/ML for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rPr>
                        <a:t>Air-Interface</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a:t>
                      </a: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in Q4 for a potential RAN1-led item</a:t>
                      </a:r>
                    </a:p>
                    <a:p>
                      <a:pPr marL="66675" algn="l">
                        <a:spcAft>
                          <a:spcPts val="0"/>
                        </a:spcAft>
                      </a:pP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AI/ML for NG-RAN as a potential RAN3-led item </a:t>
                      </a:r>
                      <a:endParaRPr lang="zh-CN" altLang="zh-CN" sz="1200" kern="100" dirty="0">
                        <a:solidFill>
                          <a:srgbClr val="7030A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889811">
                <a:tc>
                  <a:txBody>
                    <a:bodyPr/>
                    <a:lstStyle/>
                    <a:p>
                      <a:pPr algn="l">
                        <a:spcAft>
                          <a:spcPts val="0"/>
                        </a:spcAft>
                      </a:pPr>
                      <a:r>
                        <a:rPr lang="en-US" sz="1200" kern="100">
                          <a:effectLst/>
                        </a:rPr>
                        <a:t>13</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a:effectLst/>
                        </a:rPr>
                        <a:t>Network energy savings</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This is clearly a</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topic of priority for network operators and in general for societal responsibility. The email discussion showed clear support for a study with the possibility for normative work in Rel-18.</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network energy saving in Q4 for a potential RAN1-led item</a:t>
                      </a:r>
                    </a:p>
                  </a:txBody>
                  <a:tcPr marL="0" marR="0" marT="0" marB="0"/>
                </a:tc>
              </a:tr>
            </a:tbl>
          </a:graphicData>
        </a:graphic>
      </p:graphicFrame>
    </p:spTree>
    <p:extLst>
      <p:ext uri="{BB962C8B-B14F-4D97-AF65-F5344CB8AC3E}">
        <p14:creationId xmlns:p14="http://schemas.microsoft.com/office/powerpoint/2010/main" val="370349580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2" y="393022"/>
            <a:ext cx="283978" cy="430775"/>
          </a:xfrm>
        </p:spPr>
        <p:txBody>
          <a:bodyPr>
            <a:normAutofit fontScale="90000"/>
          </a:bodyPr>
          <a:lstStyle/>
          <a:p>
            <a:r>
              <a:rPr lang="en-US" altLang="zh-CN" dirty="0" smtClean="0"/>
              <a:t> </a:t>
            </a:r>
            <a:endParaRPr lang="zh-CN" altLang="en-US" dirty="0"/>
          </a:p>
        </p:txBody>
      </p:sp>
      <p:sp>
        <p:nvSpPr>
          <p:cNvPr id="6" name="Title 3"/>
          <p:cNvSpPr txBox="1">
            <a:spLocks/>
          </p:cNvSpPr>
          <p:nvPr/>
        </p:nvSpPr>
        <p:spPr>
          <a:xfrm>
            <a:off x="281422" y="76885"/>
            <a:ext cx="11696394" cy="459704"/>
          </a:xfrm>
        </p:spPr>
        <p:txBody>
          <a:bodyPr/>
          <a:lstStyle>
            <a:lvl1pPr algn="l" defTabSz="1187798" rtl="0" eaLnBrk="1" latinLnBrk="0" hangingPunct="1">
              <a:lnSpc>
                <a:spcPct val="90000"/>
              </a:lnSpc>
              <a:spcBef>
                <a:spcPct val="0"/>
              </a:spcBef>
              <a:buNone/>
              <a:defRPr sz="5716" kern="1200">
                <a:solidFill>
                  <a:schemeClr val="tx1"/>
                </a:solidFill>
                <a:latin typeface="Arial" pitchFamily="34" charset="0"/>
                <a:ea typeface="+mj-ea"/>
                <a:cs typeface="Arial" pitchFamily="34" charset="0"/>
              </a:defRPr>
            </a:lvl1pPr>
          </a:lstStyle>
          <a:p>
            <a:pPr defTabSz="913295">
              <a:defRPr/>
            </a:pPr>
            <a:r>
              <a:rPr lang="fr-FR" sz="2799" dirty="0" err="1" smtClean="0">
                <a:solidFill>
                  <a:schemeClr val="tx1">
                    <a:lumMod val="65000"/>
                    <a:lumOff val="35000"/>
                  </a:schemeClr>
                </a:solidFill>
                <a:latin typeface="+mn-lt"/>
                <a:ea typeface="+mn-ea"/>
              </a:rPr>
              <a:t>Status</a:t>
            </a:r>
            <a:r>
              <a:rPr lang="fr-FR" sz="2799" dirty="0" smtClean="0">
                <a:solidFill>
                  <a:schemeClr val="tx1">
                    <a:lumMod val="65000"/>
                    <a:lumOff val="35000"/>
                  </a:schemeClr>
                </a:solidFill>
                <a:latin typeface="+mn-lt"/>
                <a:ea typeface="+mn-ea"/>
              </a:rPr>
              <a:t> of the Rel-18 </a:t>
            </a:r>
            <a:r>
              <a:rPr lang="fr-FR" sz="2799" dirty="0" err="1" smtClean="0">
                <a:solidFill>
                  <a:schemeClr val="tx1">
                    <a:lumMod val="65000"/>
                    <a:lumOff val="35000"/>
                  </a:schemeClr>
                </a:solidFill>
                <a:latin typeface="+mn-lt"/>
                <a:ea typeface="+mn-ea"/>
              </a:rPr>
              <a:t>scoping</a:t>
            </a:r>
            <a:r>
              <a:rPr lang="fr-FR" sz="2799" dirty="0" smtClean="0">
                <a:solidFill>
                  <a:schemeClr val="tx1">
                    <a:lumMod val="65000"/>
                    <a:lumOff val="35000"/>
                  </a:schemeClr>
                </a:solidFill>
                <a:latin typeface="+mn-lt"/>
                <a:ea typeface="+mn-ea"/>
              </a:rPr>
              <a:t> discussions</a:t>
            </a:r>
            <a:endParaRPr lang="en-US" sz="1999" dirty="0">
              <a:solidFill>
                <a:schemeClr val="tx1">
                  <a:lumMod val="65000"/>
                  <a:lumOff val="35000"/>
                </a:schemeClr>
              </a:solidFill>
              <a:latin typeface="+mn-lt"/>
              <a:ea typeface="+mn-ea"/>
            </a:endParaRPr>
          </a:p>
        </p:txBody>
      </p:sp>
      <p:graphicFrame>
        <p:nvGraphicFramePr>
          <p:cNvPr id="3" name="Table 2"/>
          <p:cNvGraphicFramePr>
            <a:graphicFrameLocks noGrp="1"/>
          </p:cNvGraphicFramePr>
          <p:nvPr>
            <p:extLst>
              <p:ext uri="{D42A27DB-BD31-4B8C-83A1-F6EECF244321}">
                <p14:modId xmlns:p14="http://schemas.microsoft.com/office/powerpoint/2010/main" val="2554471094"/>
              </p:ext>
            </p:extLst>
          </p:nvPr>
        </p:nvGraphicFramePr>
        <p:xfrm>
          <a:off x="316153" y="701345"/>
          <a:ext cx="11626932" cy="5177719"/>
        </p:xfrm>
        <a:graphic>
          <a:graphicData uri="http://schemas.openxmlformats.org/drawingml/2006/table">
            <a:tbl>
              <a:tblPr firstRow="1" bandRow="1">
                <a:tableStyleId>{5C22544A-7EE6-4342-B048-85BDC9FD1C3A}</a:tableStyleId>
              </a:tblPr>
              <a:tblGrid>
                <a:gridCol w="448255"/>
                <a:gridCol w="2643308"/>
                <a:gridCol w="4948518"/>
                <a:gridCol w="3586851"/>
              </a:tblGrid>
              <a:tr h="363299">
                <a:tc>
                  <a:txBody>
                    <a:bodyPr/>
                    <a:lstStyle/>
                    <a:p>
                      <a:endParaRPr lang="zh-CN" sz="1200" kern="100" dirty="0">
                        <a:effectLst/>
                        <a:latin typeface="Calibri" panose="020F0502020204030204" pitchFamily="34" charset="0"/>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Topic </a:t>
                      </a:r>
                      <a:r>
                        <a:rPr lang="en-US" sz="1200" kern="100" dirty="0" smtClean="0">
                          <a:effectLst/>
                        </a:rPr>
                        <a:t>name (RWS-210659)</a:t>
                      </a:r>
                    </a:p>
                  </a:txBody>
                  <a:tcPr marL="59539" marR="59539" marT="29770" marB="29770"/>
                </a:tc>
                <a:tc>
                  <a:txBody>
                    <a:bodyPr/>
                    <a:lstStyle/>
                    <a:p>
                      <a:pPr algn="l">
                        <a:spcAft>
                          <a:spcPts val="0"/>
                        </a:spcAft>
                      </a:pPr>
                      <a:r>
                        <a:rPr lang="en-US" altLang="zh-CN" sz="1200" kern="100" dirty="0" smtClean="0">
                          <a:effectLst/>
                          <a:latin typeface="+mn-lt"/>
                          <a:ea typeface="+mn-ea"/>
                          <a:cs typeface="+mn-cs"/>
                        </a:rPr>
                        <a:t>Status of the discussions</a:t>
                      </a:r>
                      <a:endParaRPr lang="zh-CN" alt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Proposed handling</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1672480">
                <a:tc>
                  <a:txBody>
                    <a:bodyPr/>
                    <a:lstStyle/>
                    <a:p>
                      <a:pPr algn="l">
                        <a:spcAft>
                          <a:spcPts val="0"/>
                        </a:spcAft>
                      </a:pPr>
                      <a:r>
                        <a:rPr lang="en-US" sz="1200" kern="100" dirty="0">
                          <a:effectLst/>
                        </a:rPr>
                        <a:t>14</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Additional RAN1/2/3 candidate topics Set </a:t>
                      </a:r>
                      <a:r>
                        <a:rPr lang="en-US" sz="1200" kern="100" dirty="0" smtClean="0">
                          <a:effectLst/>
                        </a:rPr>
                        <a:t>1</a:t>
                      </a: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UE power savings</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Enhancing and extending the support beyond 52.6GHz</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fr-FR"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CA/DC </a:t>
                      </a:r>
                      <a:r>
                        <a:rPr lang="fr-FR"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enhancements</a:t>
                      </a:r>
                      <a:r>
                        <a:rPr lang="fr-FR"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a:t>
                      </a:r>
                      <a:r>
                        <a:rPr lang="fr-FR"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e.g</a:t>
                      </a:r>
                      <a:r>
                        <a:rPr lang="fr-FR"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MR-MC (Multi-Radio/Multi-</a:t>
                      </a:r>
                      <a:r>
                        <a:rPr lang="fr-FR"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Connectivity</a:t>
                      </a:r>
                      <a:r>
                        <a:rPr lang="fr-FR"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etc.)</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Flexible spectrum integration</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RIS (Reconfigurable Intelligent Surfaces)</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Others (RAN1-led)</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Email discussions showed</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good </a:t>
                      </a: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interest on studying</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and specifying a WUR for normal NR UEs (potentially also for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RedCap</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as part of UE power savings.</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There is good support for some other enhancements (flexible spectrum integration, some targets enhancements for CA/DC), but those still require further discussion. </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There is some interest in further enhancing the operation for above 52.6GHz to 71GHz. There is also some interest in longer term topics of expanding spectrum above 71 GHz.</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There is good operator support on further DSS enhancements, but there are also questions on the motivation and expected gains. Further discussion is needed.</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WUR in Q4 for a potential RAN1-led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above 52.6/71 in Q4 for a potential RAN1-led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CA/DC in Q4 for a potential RAN1-led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flexible spectrum integration in Q4 for a potential RAN1-led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DSS enhancements in Q4 for a potential RAN1-led item</a:t>
                      </a:r>
                    </a:p>
                    <a:p>
                      <a:pPr marL="66675"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endParaRPr>
                    </a:p>
                    <a:p>
                      <a:pPr marL="66675"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Do</a:t>
                      </a:r>
                      <a:r>
                        <a:rPr lang="en-US" altLang="zh-CN" sz="1200" kern="100" baseline="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not proceed discussion in Q4 for other topics in Set 1</a:t>
                      </a:r>
                      <a:endParaRPr lang="en-US" altLang="zh-CN" sz="1200" kern="10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endParaRPr>
                    </a:p>
                  </a:txBody>
                  <a:tcPr marL="0" marR="0" marT="0" marB="0"/>
                </a:tc>
              </a:tr>
              <a:tr h="1672480">
                <a:tc>
                  <a:txBody>
                    <a:bodyPr/>
                    <a:lstStyle/>
                    <a:p>
                      <a:pPr algn="l">
                        <a:spcAft>
                          <a:spcPts val="0"/>
                        </a:spcAft>
                      </a:pPr>
                      <a:r>
                        <a:rPr lang="en-US" sz="1200" kern="100">
                          <a:effectLst/>
                        </a:rPr>
                        <a:t>15</a:t>
                      </a:r>
                      <a:endParaRPr lang="zh-CN"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Additional RAN1/2/3 candidate topics Set 2</a:t>
                      </a:r>
                      <a:endParaRPr lang="zh-CN" sz="1200" kern="100" dirty="0">
                        <a:effectLst/>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UAV (Unmanned Aerial Vehicle)</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IIoT</a:t>
                      </a: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/URLLC</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&lt;5MHz in dedicated spectrum</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Other </a:t>
                      </a:r>
                      <a:r>
                        <a:rPr lang="en-US"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IoT</a:t>
                      </a: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enhancements/types</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HAPS (High Altitude Platform System)</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Network coding</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The</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only non-controversial topics may be enhanced support for UAV (enabling same functionalities as in LTE, plus meeting regulatory requirements) and HAPS (complete study on scenarios and impact to be handled as part of further work on NTN) </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There is interest on the longer-term topic of passive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IoT</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which should find some place to handle.</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Interest on URLLC is wide but proposals are fragmented. </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rPr>
                        <a:t>Continue discussion on passive </a:t>
                      </a:r>
                      <a:r>
                        <a:rPr lang="en-US" altLang="zh-CN" sz="1200" kern="100" baseline="0" dirty="0" err="1"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rPr>
                        <a:t>IoT</a:t>
                      </a: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rPr>
                        <a:t> in Q4 for a potential RAN1-led item</a:t>
                      </a:r>
                      <a:endParaRPr lang="zh-CN" altLang="zh-CN" sz="1200" kern="10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endParaRP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UAV in Q4 for a potential RAN2-led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Continue discussion on URLLC enhancements in Q4 for a potential RAN2-led item</a:t>
                      </a:r>
                      <a:endParaRPr lang="zh-CN"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baseline="0" dirty="0" smtClean="0">
                          <a:solidFill>
                            <a:schemeClr val="accent2">
                              <a:lumMod val="75000"/>
                            </a:schemeClr>
                          </a:solidFill>
                          <a:effectLst/>
                          <a:latin typeface="Calibri" panose="020F0502020204030204" pitchFamily="34" charset="0"/>
                          <a:ea typeface="SimSun" panose="02010600030101010101" pitchFamily="2" charset="-122"/>
                          <a:cs typeface="Times New Roman" panose="02020603050405020304" pitchFamily="18" charset="0"/>
                        </a:rPr>
                        <a:t>Continue discussion on HAPS, to be merged in the NTN </a:t>
                      </a:r>
                      <a:r>
                        <a:rPr lang="en-US" altLang="zh-CN" sz="1200" kern="100" baseline="0" dirty="0" err="1" smtClean="0">
                          <a:solidFill>
                            <a:schemeClr val="accent2">
                              <a:lumMod val="75000"/>
                            </a:schemeClr>
                          </a:solidFill>
                          <a:effectLst/>
                          <a:latin typeface="Calibri" panose="020F0502020204030204" pitchFamily="34" charset="0"/>
                          <a:ea typeface="SimSun" panose="02010600030101010101" pitchFamily="2" charset="-122"/>
                          <a:cs typeface="Times New Roman" panose="02020603050405020304" pitchFamily="18" charset="0"/>
                        </a:rPr>
                        <a:t>enh</a:t>
                      </a:r>
                      <a:r>
                        <a:rPr lang="en-US" altLang="zh-CN" sz="1200" kern="100" baseline="0" dirty="0" smtClean="0">
                          <a:solidFill>
                            <a:schemeClr val="accent2">
                              <a:lumMod val="75000"/>
                            </a:schemeClr>
                          </a:solidFill>
                          <a:effectLst/>
                          <a:latin typeface="Calibri" panose="020F0502020204030204" pitchFamily="34" charset="0"/>
                          <a:ea typeface="SimSun" panose="02010600030101010101" pitchFamily="2" charset="-122"/>
                          <a:cs typeface="Times New Roman" panose="02020603050405020304" pitchFamily="18" charset="0"/>
                        </a:rPr>
                        <a:t> topic</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baseline="0" dirty="0" smtClean="0">
                          <a:solidFill>
                            <a:srgbClr val="0070C0"/>
                          </a:solidFill>
                          <a:effectLst/>
                          <a:latin typeface="Calibri" panose="020F0502020204030204" pitchFamily="34" charset="0"/>
                          <a:ea typeface="SimSun" panose="02010600030101010101" pitchFamily="2" charset="-122"/>
                          <a:cs typeface="Times New Roman" panose="02020603050405020304" pitchFamily="18" charset="0"/>
                        </a:rPr>
                        <a:t>Continue discussion on </a:t>
                      </a:r>
                      <a:r>
                        <a:rPr lang="en-US" altLang="zh-CN" sz="1200" b="0" kern="100" dirty="0" smtClean="0">
                          <a:solidFill>
                            <a:srgbClr val="0070C0"/>
                          </a:solidFill>
                          <a:latin typeface="Calibri" panose="020F0502020204030204" pitchFamily="34" charset="0"/>
                          <a:ea typeface="SimSun" panose="02010600030101010101" pitchFamily="2" charset="-122"/>
                          <a:cs typeface="Times New Roman" panose="02020603050405020304" pitchFamily="18" charset="0"/>
                        </a:rPr>
                        <a:t>&lt;5MHz in dedicated spectrum</a:t>
                      </a:r>
                      <a:r>
                        <a:rPr lang="en-US" altLang="zh-CN" sz="1200" b="0" kern="100" baseline="0" dirty="0" smtClean="0">
                          <a:solidFill>
                            <a:srgbClr val="0070C0"/>
                          </a:solidFill>
                          <a:latin typeface="Calibri" panose="020F0502020204030204" pitchFamily="34" charset="0"/>
                          <a:ea typeface="SimSun" panose="02010600030101010101" pitchFamily="2" charset="-122"/>
                          <a:cs typeface="Times New Roman" panose="02020603050405020304" pitchFamily="18" charset="0"/>
                        </a:rPr>
                        <a:t> as a potential RAN1-led item</a:t>
                      </a:r>
                      <a:endParaRPr lang="zh-CN" altLang="zh-CN" sz="1400" b="0" kern="100" dirty="0" smtClean="0">
                        <a:solidFill>
                          <a:srgbClr val="0070C0"/>
                        </a:solidFill>
                        <a:latin typeface="Calibri" panose="020F0502020204030204" pitchFamily="34" charset="0"/>
                        <a:ea typeface="SimSun" panose="02010600030101010101" pitchFamily="2" charset="-122"/>
                        <a:cs typeface="Times New Roman" panose="02020603050405020304" pitchFamily="18" charset="0"/>
                      </a:endParaRPr>
                    </a:p>
                    <a:p>
                      <a:pPr marL="6667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endParaRPr>
                    </a:p>
                    <a:p>
                      <a:pPr marL="6667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0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Do</a:t>
                      </a:r>
                      <a:r>
                        <a:rPr lang="en-US" altLang="zh-CN" sz="1200" kern="100" baseline="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not proceed discussion in Q4 for other topics in Set 2</a:t>
                      </a:r>
                      <a:endParaRPr lang="en-US" altLang="zh-CN" sz="1200" kern="10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endParaRPr>
                    </a:p>
                  </a:txBody>
                  <a:tcPr marL="0" marR="0" marT="0" marB="0"/>
                </a:tc>
              </a:tr>
            </a:tbl>
          </a:graphicData>
        </a:graphic>
      </p:graphicFrame>
    </p:spTree>
    <p:extLst>
      <p:ext uri="{BB962C8B-B14F-4D97-AF65-F5344CB8AC3E}">
        <p14:creationId xmlns:p14="http://schemas.microsoft.com/office/powerpoint/2010/main" val="1309053780"/>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2" y="393022"/>
            <a:ext cx="283978" cy="430775"/>
          </a:xfrm>
        </p:spPr>
        <p:txBody>
          <a:bodyPr>
            <a:normAutofit fontScale="90000"/>
          </a:bodyPr>
          <a:lstStyle/>
          <a:p>
            <a:r>
              <a:rPr lang="en-US" altLang="zh-CN" dirty="0" smtClean="0"/>
              <a:t> </a:t>
            </a:r>
            <a:endParaRPr lang="zh-CN" altLang="en-US" dirty="0"/>
          </a:p>
        </p:txBody>
      </p:sp>
      <p:sp>
        <p:nvSpPr>
          <p:cNvPr id="6" name="Title 3"/>
          <p:cNvSpPr txBox="1">
            <a:spLocks/>
          </p:cNvSpPr>
          <p:nvPr/>
        </p:nvSpPr>
        <p:spPr>
          <a:xfrm>
            <a:off x="281422" y="76885"/>
            <a:ext cx="11696394" cy="459704"/>
          </a:xfrm>
        </p:spPr>
        <p:txBody>
          <a:bodyPr/>
          <a:lstStyle>
            <a:lvl1pPr algn="l" defTabSz="1187798" rtl="0" eaLnBrk="1" latinLnBrk="0" hangingPunct="1">
              <a:lnSpc>
                <a:spcPct val="90000"/>
              </a:lnSpc>
              <a:spcBef>
                <a:spcPct val="0"/>
              </a:spcBef>
              <a:buNone/>
              <a:defRPr sz="5716" kern="1200">
                <a:solidFill>
                  <a:schemeClr val="tx1"/>
                </a:solidFill>
                <a:latin typeface="Arial" pitchFamily="34" charset="0"/>
                <a:ea typeface="+mj-ea"/>
                <a:cs typeface="Arial" pitchFamily="34" charset="0"/>
              </a:defRPr>
            </a:lvl1pPr>
          </a:lstStyle>
          <a:p>
            <a:pPr defTabSz="913295">
              <a:defRPr/>
            </a:pPr>
            <a:r>
              <a:rPr lang="fr-FR" sz="2799" dirty="0" err="1" smtClean="0">
                <a:solidFill>
                  <a:schemeClr val="tx1">
                    <a:lumMod val="65000"/>
                    <a:lumOff val="35000"/>
                  </a:schemeClr>
                </a:solidFill>
                <a:latin typeface="+mn-lt"/>
                <a:ea typeface="+mn-ea"/>
              </a:rPr>
              <a:t>Status</a:t>
            </a:r>
            <a:r>
              <a:rPr lang="fr-FR" sz="2799" dirty="0" smtClean="0">
                <a:solidFill>
                  <a:schemeClr val="tx1">
                    <a:lumMod val="65000"/>
                    <a:lumOff val="35000"/>
                  </a:schemeClr>
                </a:solidFill>
                <a:latin typeface="+mn-lt"/>
                <a:ea typeface="+mn-ea"/>
              </a:rPr>
              <a:t> of the Rel-18 </a:t>
            </a:r>
            <a:r>
              <a:rPr lang="fr-FR" sz="2799" dirty="0" err="1" smtClean="0">
                <a:solidFill>
                  <a:schemeClr val="tx1">
                    <a:lumMod val="65000"/>
                    <a:lumOff val="35000"/>
                  </a:schemeClr>
                </a:solidFill>
                <a:latin typeface="+mn-lt"/>
                <a:ea typeface="+mn-ea"/>
              </a:rPr>
              <a:t>scoping</a:t>
            </a:r>
            <a:r>
              <a:rPr lang="fr-FR" sz="2799" dirty="0" smtClean="0">
                <a:solidFill>
                  <a:schemeClr val="tx1">
                    <a:lumMod val="65000"/>
                    <a:lumOff val="35000"/>
                  </a:schemeClr>
                </a:solidFill>
                <a:latin typeface="+mn-lt"/>
                <a:ea typeface="+mn-ea"/>
              </a:rPr>
              <a:t> discussions</a:t>
            </a:r>
            <a:endParaRPr lang="en-US" sz="1999" dirty="0">
              <a:solidFill>
                <a:schemeClr val="tx1">
                  <a:lumMod val="65000"/>
                  <a:lumOff val="35000"/>
                </a:schemeClr>
              </a:solidFill>
              <a:latin typeface="+mn-lt"/>
              <a:ea typeface="+mn-ea"/>
            </a:endParaRPr>
          </a:p>
        </p:txBody>
      </p:sp>
      <p:graphicFrame>
        <p:nvGraphicFramePr>
          <p:cNvPr id="3" name="Table 2"/>
          <p:cNvGraphicFramePr>
            <a:graphicFrameLocks noGrp="1"/>
          </p:cNvGraphicFramePr>
          <p:nvPr>
            <p:extLst>
              <p:ext uri="{D42A27DB-BD31-4B8C-83A1-F6EECF244321}">
                <p14:modId xmlns:p14="http://schemas.microsoft.com/office/powerpoint/2010/main" val="2399003882"/>
              </p:ext>
            </p:extLst>
          </p:nvPr>
        </p:nvGraphicFramePr>
        <p:xfrm>
          <a:off x="316153" y="808451"/>
          <a:ext cx="11626932" cy="4020899"/>
        </p:xfrm>
        <a:graphic>
          <a:graphicData uri="http://schemas.openxmlformats.org/drawingml/2006/table">
            <a:tbl>
              <a:tblPr firstRow="1" bandRow="1">
                <a:tableStyleId>{5C22544A-7EE6-4342-B048-85BDC9FD1C3A}</a:tableStyleId>
              </a:tblPr>
              <a:tblGrid>
                <a:gridCol w="546465"/>
                <a:gridCol w="3520970"/>
                <a:gridCol w="3672968"/>
                <a:gridCol w="3886529"/>
              </a:tblGrid>
              <a:tr h="363299">
                <a:tc>
                  <a:txBody>
                    <a:bodyPr/>
                    <a:lstStyle/>
                    <a:p>
                      <a:endParaRPr lang="zh-CN" sz="1200" kern="100" dirty="0">
                        <a:effectLst/>
                        <a:latin typeface="Calibri" panose="020F0502020204030204" pitchFamily="34" charset="0"/>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Topic </a:t>
                      </a:r>
                      <a:r>
                        <a:rPr lang="en-US" sz="1200" kern="100" dirty="0" smtClean="0">
                          <a:effectLst/>
                        </a:rPr>
                        <a:t>name (RWS-210659)</a:t>
                      </a:r>
                    </a:p>
                  </a:txBody>
                  <a:tcPr marL="59539" marR="59539" marT="29770" marB="29770"/>
                </a:tc>
                <a:tc>
                  <a:txBody>
                    <a:bodyPr/>
                    <a:lstStyle/>
                    <a:p>
                      <a:pPr algn="l">
                        <a:spcAft>
                          <a:spcPts val="0"/>
                        </a:spcAft>
                      </a:pPr>
                      <a:r>
                        <a:rPr lang="en-US" altLang="zh-CN" sz="1200" kern="100" dirty="0" smtClean="0">
                          <a:effectLst/>
                          <a:latin typeface="+mn-lt"/>
                          <a:ea typeface="+mn-ea"/>
                          <a:cs typeface="+mn-cs"/>
                        </a:rPr>
                        <a:t>Status of the discussions</a:t>
                      </a:r>
                      <a:endParaRPr lang="zh-CN" alt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Proposed handling</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1672480">
                <a:tc>
                  <a:txBody>
                    <a:bodyPr/>
                    <a:lstStyle/>
                    <a:p>
                      <a:pPr algn="l">
                        <a:spcAft>
                          <a:spcPts val="0"/>
                        </a:spcAft>
                      </a:pPr>
                      <a:r>
                        <a:rPr lang="en-US" sz="1200" kern="100" dirty="0">
                          <a:effectLst/>
                        </a:rPr>
                        <a:t>16</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Additional RAN1/2/3 candidate topics Set 3</a:t>
                      </a:r>
                      <a:endParaRPr lang="zh-CN" sz="1200" kern="100" dirty="0">
                        <a:effectLst/>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Inter-</a:t>
                      </a:r>
                      <a:r>
                        <a:rPr lang="en-US"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gNB</a:t>
                      </a: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coordination</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Network slicing enhancements</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MUSIM </a:t>
                      </a:r>
                      <a:r>
                        <a:rPr lang="fr-FR"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(Multiple Universal </a:t>
                      </a:r>
                      <a:r>
                        <a:rPr lang="fr-FR"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Subscriber</a:t>
                      </a:r>
                      <a:r>
                        <a:rPr lang="fr-FR"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a:t>
                      </a:r>
                      <a:r>
                        <a:rPr lang="fr-FR" altLang="zh-CN" sz="1100" b="0" kern="100" dirty="0" err="1"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Identity</a:t>
                      </a:r>
                      <a:r>
                        <a:rPr lang="fr-FR"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 Modules)</a:t>
                      </a: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UE aggregation</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Security enhancements</a:t>
                      </a:r>
                      <a:endParaRPr lang="zh-CN" altLang="zh-CN" sz="12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SON (Self-Organizing Networks)/MDT (Minimization of Drive Test)</a:t>
                      </a:r>
                      <a:endParaRPr lang="zh-CN"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endParaRPr>
                    </a:p>
                    <a:p>
                      <a:pPr marL="742876" lvl="1" indent="-285721">
                        <a:lnSpc>
                          <a:spcPts val="1200"/>
                        </a:lnSpc>
                        <a:buFont typeface="Arial" panose="020B0604020202020204" pitchFamily="34" charset="0"/>
                        <a:buChar char="•"/>
                        <a:tabLst>
                          <a:tab pos="914309" algn="l"/>
                        </a:tabLst>
                      </a:pPr>
                      <a:r>
                        <a:rPr lang="en-US" altLang="zh-CN" sz="1100" b="0" kern="100" dirty="0" smtClean="0">
                          <a:solidFill>
                            <a:schemeClr val="bg2">
                              <a:lumMod val="25000"/>
                            </a:schemeClr>
                          </a:solidFill>
                          <a:latin typeface="Calibri" panose="020F0502020204030204" pitchFamily="34" charset="0"/>
                          <a:ea typeface="SimSun" panose="02010600030101010101" pitchFamily="2" charset="-122"/>
                          <a:cs typeface="Times New Roman" panose="02020603050405020304" pitchFamily="18" charset="0"/>
                        </a:rPr>
                        <a:t>Others (RAN2/3-led</a:t>
                      </a:r>
                      <a:r>
                        <a:rPr lang="en-US" altLang="zh-CN" sz="1100" b="0" kern="100" dirty="0" smtClean="0">
                          <a:solidFill>
                            <a:srgbClr val="7030A0"/>
                          </a:solidFill>
                          <a:latin typeface="Calibri" panose="020F0502020204030204" pitchFamily="34" charset="0"/>
                          <a:ea typeface="SimSun" panose="02010600030101010101" pitchFamily="2" charset="-122"/>
                          <a:cs typeface="Times New Roman" panose="02020603050405020304" pitchFamily="18" charset="0"/>
                        </a:rPr>
                        <a:t>)</a:t>
                      </a:r>
                      <a:endParaRPr lang="zh-CN" altLang="zh-CN" sz="1200" b="0" kern="100" dirty="0">
                        <a:solidFill>
                          <a:srgbClr val="7030A0"/>
                        </a:solidFill>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There</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is wide interest to support enhancements in MUSIM, IDC, </a:t>
                      </a:r>
                      <a:r>
                        <a:rPr lang="en-US" altLang="zh-CN" sz="1200" kern="100" baseline="0" dirty="0" err="1" smtClean="0">
                          <a:effectLst/>
                          <a:latin typeface="Calibri" panose="020F0502020204030204" pitchFamily="34" charset="0"/>
                          <a:ea typeface="SimSun" panose="02010600030101010101" pitchFamily="2" charset="-122"/>
                          <a:cs typeface="Times New Roman" panose="02020603050405020304" pitchFamily="18" charset="0"/>
                        </a:rPr>
                        <a:t>QoE</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SON/MDT etc. the further discussion can be focused on scoping refinement.</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There is also good interest to support SDT, PDCP concatenation, UE aggregation etc. but the exact scope or impacts are still controversial which deserves some further discussion.</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rPr>
                        <a:t>There is wide interest from operators to study inter-</a:t>
                      </a:r>
                      <a:r>
                        <a:rPr lang="en-US" altLang="zh-CN" sz="1200" kern="100" baseline="0" dirty="0" err="1"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rPr>
                        <a:t>gNB</a:t>
                      </a:r>
                      <a:r>
                        <a:rPr lang="en-US" altLang="zh-CN" sz="1200" kern="100" baseline="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rPr>
                        <a:t> coordination while strong doubts from vendors, which is obviously one of the contentious topics</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a:t>
                      </a:r>
                      <a:r>
                        <a:rPr lang="en-US" altLang="zh-CN" sz="1200" u="sng"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on the need of </a:t>
                      </a: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inter-</a:t>
                      </a:r>
                      <a:r>
                        <a:rPr lang="en-US" altLang="zh-CN" sz="1200" kern="100" dirty="0" err="1"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gNB</a:t>
                      </a: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coordination in Q4 as a potential RAN3-led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MUSIM in Q4 as a potential RAN2-led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SON/MDT in Q4 as a potential RAN3-led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UE aggregation in Q4 as a potential RAN2-led</a:t>
                      </a:r>
                      <a:r>
                        <a:rPr lang="en-US" altLang="zh-CN" sz="1200" kern="1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item</a:t>
                      </a:r>
                      <a:endPar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endParaRP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IDC in Q4 as a potential RAN2-led</a:t>
                      </a:r>
                      <a:r>
                        <a:rPr lang="en-US" altLang="zh-CN" sz="1200" kern="1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a:t>
                      </a:r>
                      <a:r>
                        <a:rPr lang="en-US" altLang="zh-CN" sz="1200" kern="100" dirty="0" err="1"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QoE</a:t>
                      </a: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in Q4 as a potential RAN3-led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PDCP concatenation in Q4 as a potential RAN2-led</a:t>
                      </a:r>
                      <a:r>
                        <a:rPr lang="en-US" altLang="zh-CN" sz="1200" kern="1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item</a:t>
                      </a:r>
                    </a:p>
                    <a:p>
                      <a:pPr marL="238125"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Continue email discussion on SDT in </a:t>
                      </a:r>
                      <a:r>
                        <a:rPr lang="en-US" altLang="zh-CN" sz="1200" kern="1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Q4 as a potential RAN2-led</a:t>
                      </a:r>
                      <a:r>
                        <a:rPr lang="en-US" altLang="zh-CN" sz="1200" kern="1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item</a:t>
                      </a:r>
                      <a:endPar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endParaRPr>
                    </a:p>
                    <a:p>
                      <a:pPr marL="6667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endParaRPr>
                    </a:p>
                    <a:p>
                      <a:pPr marL="6667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0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Do</a:t>
                      </a:r>
                      <a:r>
                        <a:rPr lang="en-US" altLang="zh-CN" sz="1200" kern="100" baseline="0" dirty="0" smtClean="0">
                          <a:solidFill>
                            <a:srgbClr val="FF000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not proceed discussion in Q4 for other topics in Set 3</a:t>
                      </a:r>
                      <a:endPar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endParaRPr>
                    </a:p>
                    <a:p>
                      <a:pPr marL="6667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There</a:t>
                      </a:r>
                      <a:r>
                        <a:rPr lang="en-US" altLang="zh-CN" sz="1200" kern="100" baseline="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are items that may be discussed in the future depending on SA progress on a case by case basis after Q4</a:t>
                      </a:r>
                      <a:r>
                        <a:rPr lang="en-US"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sym typeface="Wingdings" panose="05000000000000000000" pitchFamily="2" charset="2"/>
                        </a:rPr>
                        <a:t> </a:t>
                      </a:r>
                      <a:endParaRPr lang="zh-CN" altLang="zh-CN" sz="1200" kern="100" dirty="0" smtClean="0">
                        <a:solidFill>
                          <a:srgbClr val="7030A0"/>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bl>
          </a:graphicData>
        </a:graphic>
      </p:graphicFrame>
    </p:spTree>
    <p:extLst>
      <p:ext uri="{BB962C8B-B14F-4D97-AF65-F5344CB8AC3E}">
        <p14:creationId xmlns:p14="http://schemas.microsoft.com/office/powerpoint/2010/main" val="387596455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2" y="393022"/>
            <a:ext cx="283978" cy="430775"/>
          </a:xfrm>
        </p:spPr>
        <p:txBody>
          <a:bodyPr>
            <a:normAutofit fontScale="90000"/>
          </a:bodyPr>
          <a:lstStyle/>
          <a:p>
            <a:r>
              <a:rPr lang="en-US" altLang="zh-CN" dirty="0" smtClean="0"/>
              <a:t> </a:t>
            </a:r>
            <a:endParaRPr lang="zh-CN" altLang="en-US" dirty="0"/>
          </a:p>
        </p:txBody>
      </p:sp>
      <p:sp>
        <p:nvSpPr>
          <p:cNvPr id="6" name="Title 3"/>
          <p:cNvSpPr txBox="1">
            <a:spLocks/>
          </p:cNvSpPr>
          <p:nvPr/>
        </p:nvSpPr>
        <p:spPr>
          <a:xfrm>
            <a:off x="281422" y="76885"/>
            <a:ext cx="11696394" cy="459704"/>
          </a:xfrm>
        </p:spPr>
        <p:txBody>
          <a:bodyPr/>
          <a:lstStyle>
            <a:lvl1pPr algn="l" defTabSz="1187798" rtl="0" eaLnBrk="1" latinLnBrk="0" hangingPunct="1">
              <a:lnSpc>
                <a:spcPct val="90000"/>
              </a:lnSpc>
              <a:spcBef>
                <a:spcPct val="0"/>
              </a:spcBef>
              <a:buNone/>
              <a:defRPr sz="5716" kern="1200">
                <a:solidFill>
                  <a:schemeClr val="tx1"/>
                </a:solidFill>
                <a:latin typeface="Arial" pitchFamily="34" charset="0"/>
                <a:ea typeface="+mj-ea"/>
                <a:cs typeface="Arial" pitchFamily="34" charset="0"/>
              </a:defRPr>
            </a:lvl1pPr>
          </a:lstStyle>
          <a:p>
            <a:pPr defTabSz="913295">
              <a:defRPr/>
            </a:pPr>
            <a:r>
              <a:rPr lang="fr-FR" sz="2799" dirty="0" err="1" smtClean="0">
                <a:solidFill>
                  <a:schemeClr val="tx1">
                    <a:lumMod val="65000"/>
                    <a:lumOff val="35000"/>
                  </a:schemeClr>
                </a:solidFill>
                <a:latin typeface="+mn-lt"/>
                <a:ea typeface="+mn-ea"/>
              </a:rPr>
              <a:t>Status</a:t>
            </a:r>
            <a:r>
              <a:rPr lang="fr-FR" sz="2799" dirty="0" smtClean="0">
                <a:solidFill>
                  <a:schemeClr val="tx1">
                    <a:lumMod val="65000"/>
                    <a:lumOff val="35000"/>
                  </a:schemeClr>
                </a:solidFill>
                <a:latin typeface="+mn-lt"/>
                <a:ea typeface="+mn-ea"/>
              </a:rPr>
              <a:t> of the Rel-18 </a:t>
            </a:r>
            <a:r>
              <a:rPr lang="fr-FR" sz="2799" dirty="0" err="1" smtClean="0">
                <a:solidFill>
                  <a:schemeClr val="tx1">
                    <a:lumMod val="65000"/>
                    <a:lumOff val="35000"/>
                  </a:schemeClr>
                </a:solidFill>
                <a:latin typeface="+mn-lt"/>
                <a:ea typeface="+mn-ea"/>
              </a:rPr>
              <a:t>scoping</a:t>
            </a:r>
            <a:r>
              <a:rPr lang="fr-FR" sz="2799" dirty="0" smtClean="0">
                <a:solidFill>
                  <a:schemeClr val="tx1">
                    <a:lumMod val="65000"/>
                    <a:lumOff val="35000"/>
                  </a:schemeClr>
                </a:solidFill>
                <a:latin typeface="+mn-lt"/>
                <a:ea typeface="+mn-ea"/>
              </a:rPr>
              <a:t> discussions</a:t>
            </a:r>
            <a:endParaRPr lang="en-US" sz="1999" dirty="0">
              <a:solidFill>
                <a:schemeClr val="tx1">
                  <a:lumMod val="65000"/>
                  <a:lumOff val="35000"/>
                </a:schemeClr>
              </a:solidFill>
              <a:latin typeface="+mn-lt"/>
              <a:ea typeface="+mn-ea"/>
            </a:endParaRPr>
          </a:p>
        </p:txBody>
      </p:sp>
      <p:graphicFrame>
        <p:nvGraphicFramePr>
          <p:cNvPr id="3" name="Table 2"/>
          <p:cNvGraphicFramePr>
            <a:graphicFrameLocks noGrp="1"/>
          </p:cNvGraphicFramePr>
          <p:nvPr>
            <p:extLst>
              <p:ext uri="{D42A27DB-BD31-4B8C-83A1-F6EECF244321}">
                <p14:modId xmlns:p14="http://schemas.microsoft.com/office/powerpoint/2010/main" val="1048270255"/>
              </p:ext>
            </p:extLst>
          </p:nvPr>
        </p:nvGraphicFramePr>
        <p:xfrm>
          <a:off x="350884" y="536589"/>
          <a:ext cx="11626932" cy="6215459"/>
        </p:xfrm>
        <a:graphic>
          <a:graphicData uri="http://schemas.openxmlformats.org/drawingml/2006/table">
            <a:tbl>
              <a:tblPr firstRow="1" bandRow="1">
                <a:tableStyleId>{5C22544A-7EE6-4342-B048-85BDC9FD1C3A}</a:tableStyleId>
              </a:tblPr>
              <a:tblGrid>
                <a:gridCol w="546465"/>
                <a:gridCol w="2717522"/>
                <a:gridCol w="3290131"/>
                <a:gridCol w="5072814"/>
              </a:tblGrid>
              <a:tr h="363299">
                <a:tc>
                  <a:txBody>
                    <a:bodyPr/>
                    <a:lstStyle/>
                    <a:p>
                      <a:endParaRPr lang="zh-CN" sz="1200" kern="100" dirty="0">
                        <a:effectLst/>
                        <a:latin typeface="Calibri" panose="020F0502020204030204" pitchFamily="34" charset="0"/>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Topic </a:t>
                      </a:r>
                      <a:r>
                        <a:rPr lang="en-US" sz="1200" kern="100" dirty="0" smtClean="0">
                          <a:effectLst/>
                        </a:rPr>
                        <a:t>name (RWS-210659)</a:t>
                      </a:r>
                    </a:p>
                  </a:txBody>
                  <a:tcPr marL="59539" marR="59539" marT="29770" marB="29770"/>
                </a:tc>
                <a:tc>
                  <a:txBody>
                    <a:bodyPr/>
                    <a:lstStyle/>
                    <a:p>
                      <a:pPr algn="l">
                        <a:spcAft>
                          <a:spcPts val="0"/>
                        </a:spcAft>
                      </a:pPr>
                      <a:r>
                        <a:rPr lang="en-US" altLang="zh-CN" sz="1200" kern="100" dirty="0" smtClean="0">
                          <a:effectLst/>
                          <a:latin typeface="+mn-lt"/>
                          <a:ea typeface="+mn-ea"/>
                          <a:cs typeface="+mn-cs"/>
                        </a:rPr>
                        <a:t>Status of the discussions</a:t>
                      </a:r>
                      <a:endParaRPr lang="zh-CN" alt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marL="66675"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Proposed handling</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r h="1672480">
                <a:tc>
                  <a:txBody>
                    <a:bodyPr/>
                    <a:lstStyle/>
                    <a:p>
                      <a:pPr algn="l">
                        <a:spcAft>
                          <a:spcPts val="0"/>
                        </a:spcAft>
                      </a:pPr>
                      <a:r>
                        <a:rPr lang="en-US" sz="1200" kern="100" dirty="0">
                          <a:effectLst/>
                        </a:rPr>
                        <a:t>17</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sz="1200" kern="100" dirty="0">
                          <a:effectLst/>
                        </a:rPr>
                        <a:t>Potential RAN4 </a:t>
                      </a:r>
                      <a:r>
                        <a:rPr lang="en-US" sz="1200" kern="100" dirty="0" smtClean="0">
                          <a:effectLst/>
                        </a:rPr>
                        <a:t>enhancements</a:t>
                      </a:r>
                    </a:p>
                    <a:p>
                      <a:pPr algn="l">
                        <a:spcAft>
                          <a:spcPts val="0"/>
                        </a:spcAft>
                      </a:pPr>
                      <a:endPar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See the summary of proposals in RP-211667</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for more details.</a:t>
                      </a:r>
                      <a:endParaRPr lang="zh-CN"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59539" marR="59539" marT="29770" marB="29770"/>
                </a:tc>
                <a:tc>
                  <a:txBody>
                    <a:bodyPr/>
                    <a:lstStyle/>
                    <a:p>
                      <a:pPr algn="l">
                        <a:spcAft>
                          <a:spcPts val="0"/>
                        </a:spcAft>
                      </a:pPr>
                      <a:r>
                        <a:rPr lang="en-US" altLang="zh-CN" sz="1200" kern="100" dirty="0" smtClean="0">
                          <a:effectLst/>
                          <a:latin typeface="Calibri" panose="020F0502020204030204" pitchFamily="34" charset="0"/>
                          <a:ea typeface="SimSun" panose="02010600030101010101" pitchFamily="2" charset="-122"/>
                          <a:cs typeface="Times New Roman" panose="02020603050405020304" pitchFamily="18" charset="0"/>
                        </a:rPr>
                        <a:t>Timeline for approval and various proposals are still under</a:t>
                      </a: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 discussion.</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Regarding timeline, companies had different views. Some companies proposed to approve some WIs in Dec 2021, while many other companies proposed to approve the package for non-spectrum related WI/SI in Mar. 2022.</a:t>
                      </a:r>
                    </a:p>
                    <a:p>
                      <a:pPr algn="l">
                        <a:spcAft>
                          <a:spcPts val="0"/>
                        </a:spcAft>
                      </a:pPr>
                      <a:endPar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p>
                      <a:pPr algn="l">
                        <a:spcAft>
                          <a:spcPts val="0"/>
                        </a:spcAft>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After August email discussion, the following high level topics seemed acceptable:</a:t>
                      </a:r>
                    </a:p>
                    <a:p>
                      <a:pPr marL="171450" indent="-171450" algn="l">
                        <a:spcAft>
                          <a:spcPts val="0"/>
                        </a:spcAft>
                        <a:buFont typeface="Arial" panose="020B0604020202020204" pitchFamily="34" charset="0"/>
                        <a:buChar char="•"/>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UE FR1 requirement focused evolution</a:t>
                      </a:r>
                    </a:p>
                    <a:p>
                      <a:pPr marL="171450" indent="-171450" algn="l">
                        <a:spcAft>
                          <a:spcPts val="0"/>
                        </a:spcAft>
                        <a:buFont typeface="Arial" panose="020B0604020202020204" pitchFamily="34" charset="0"/>
                        <a:buChar char="•"/>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UR FR2 requirement focused evolution</a:t>
                      </a:r>
                    </a:p>
                    <a:p>
                      <a:pPr marL="171450" indent="-171450" algn="l">
                        <a:spcAft>
                          <a:spcPts val="0"/>
                        </a:spcAft>
                        <a:buFont typeface="Arial" panose="020B0604020202020204" pitchFamily="34" charset="0"/>
                        <a:buChar char="•"/>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BS RF requirement focused evolution</a:t>
                      </a:r>
                    </a:p>
                    <a:p>
                      <a:pPr marL="171450" indent="-171450" algn="l">
                        <a:spcAft>
                          <a:spcPts val="0"/>
                        </a:spcAft>
                        <a:buFont typeface="Arial" panose="020B0604020202020204" pitchFamily="34" charset="0"/>
                        <a:buChar char="•"/>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RRM requirement focused enhancement</a:t>
                      </a:r>
                    </a:p>
                    <a:p>
                      <a:pPr marL="171450" indent="-171450" algn="l">
                        <a:spcAft>
                          <a:spcPts val="0"/>
                        </a:spcAft>
                        <a:buFont typeface="Arial" panose="020B0604020202020204" pitchFamily="34" charset="0"/>
                        <a:buChar char="•"/>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Demodulation requirement focused evolution</a:t>
                      </a:r>
                    </a:p>
                    <a:p>
                      <a:pPr marL="171450" indent="-171450" algn="l">
                        <a:spcAft>
                          <a:spcPts val="0"/>
                        </a:spcAft>
                        <a:buFont typeface="Arial" panose="020B0604020202020204" pitchFamily="34" charset="0"/>
                        <a:buChar char="•"/>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Testing enhancement and EMC enhancement</a:t>
                      </a:r>
                    </a:p>
                    <a:p>
                      <a:pPr marL="171450" indent="-171450" algn="l">
                        <a:spcAft>
                          <a:spcPts val="0"/>
                        </a:spcAft>
                        <a:buFont typeface="Arial" panose="020B0604020202020204" pitchFamily="34" charset="0"/>
                        <a:buChar char="•"/>
                      </a:pPr>
                      <a:r>
                        <a:rPr lang="en-US" altLang="zh-CN"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Items across RF, RRM and demodulations</a:t>
                      </a:r>
                    </a:p>
                  </a:txBody>
                  <a:tcPr marL="59539" marR="59539" marT="29770" marB="29770"/>
                </a:tc>
                <a:tc>
                  <a:txBody>
                    <a:bodyPr/>
                    <a:lstStyle/>
                    <a:p>
                      <a:pPr marL="66675" algn="l">
                        <a:spcAft>
                          <a:spcPts val="0"/>
                        </a:spcAft>
                      </a:pPr>
                      <a:r>
                        <a:rPr lang="en-US" sz="1200" kern="100" dirty="0" smtClean="0">
                          <a:effectLst/>
                        </a:rPr>
                        <a:t>Further</a:t>
                      </a:r>
                      <a:r>
                        <a:rPr lang="en-US" sz="1200" kern="100" baseline="0" dirty="0" smtClean="0">
                          <a:effectLst/>
                        </a:rPr>
                        <a:t> discussions on timeline for approval if RAN4 non-spectrum related package.</a:t>
                      </a:r>
                      <a:endParaRPr lang="en-US" sz="1200" kern="100" baseline="0" dirty="0">
                        <a:effectLst/>
                        <a:latin typeface="Calibri" panose="020F0502020204030204" pitchFamily="34" charset="0"/>
                        <a:ea typeface="SimSun" panose="02010600030101010101" pitchFamily="2" charset="-122"/>
                        <a:cs typeface="Times New Roman" panose="02020603050405020304" pitchFamily="18" charset="0"/>
                      </a:endParaRPr>
                    </a:p>
                    <a:p>
                      <a:pPr marL="238125" indent="-171450" algn="l">
                        <a:spcAft>
                          <a:spcPts val="0"/>
                        </a:spcAft>
                        <a:buFont typeface="Arial" panose="020B0604020202020204" pitchFamily="34" charset="0"/>
                        <a:buChar char="•"/>
                      </a:pPr>
                      <a:r>
                        <a:rPr lang="en-US"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RAN4 leadership needs to provide input about how to reserve TU for RAN4-led WI/SI</a:t>
                      </a:r>
                    </a:p>
                    <a:p>
                      <a:pPr marL="238125" indent="-171450" algn="l">
                        <a:spcAft>
                          <a:spcPts val="0"/>
                        </a:spcAft>
                        <a:buFont typeface="Arial" panose="020B0604020202020204" pitchFamily="34" charset="0"/>
                        <a:buChar char="•"/>
                      </a:pPr>
                      <a:r>
                        <a:rPr lang="en-US" sz="1200" kern="100" baseline="0" dirty="0" smtClean="0">
                          <a:effectLst/>
                          <a:latin typeface="Calibri" panose="020F0502020204030204" pitchFamily="34" charset="0"/>
                          <a:ea typeface="SimSun" panose="02010600030101010101" pitchFamily="2" charset="-122"/>
                          <a:cs typeface="Times New Roman" panose="02020603050405020304" pitchFamily="18" charset="0"/>
                        </a:rPr>
                        <a:t>More discussion is expected based on input </a:t>
                      </a:r>
                      <a:r>
                        <a:rPr lang="en-US" sz="1200" kern="100" baseline="0" dirty="0" smtClean="0">
                          <a:effectLst/>
                          <a:latin typeface="+mn-lt"/>
                          <a:ea typeface="+mn-ea"/>
                          <a:cs typeface="+mn-cs"/>
                        </a:rPr>
                        <a:t>in upcoming RAN plenary</a:t>
                      </a:r>
                    </a:p>
                    <a:p>
                      <a:pPr marL="238125" indent="-171450" algn="l">
                        <a:spcAft>
                          <a:spcPts val="0"/>
                        </a:spcAft>
                        <a:buFont typeface="Arial" panose="020B0604020202020204" pitchFamily="34" charset="0"/>
                        <a:buChar char="•"/>
                      </a:pPr>
                      <a:endParaRPr lang="en-US" sz="1200" kern="100" baseline="0" dirty="0" smtClean="0">
                        <a:effectLst/>
                        <a:latin typeface="+mn-lt"/>
                        <a:ea typeface="+mn-ea"/>
                        <a:cs typeface="+mn-cs"/>
                      </a:endParaRPr>
                    </a:p>
                    <a:p>
                      <a:pPr marL="66675" indent="0" algn="l">
                        <a:spcAft>
                          <a:spcPts val="0"/>
                        </a:spcAft>
                        <a:buFont typeface="Arial" panose="020B0604020202020204" pitchFamily="34" charset="0"/>
                        <a:buNone/>
                      </a:pPr>
                      <a:r>
                        <a:rPr lang="en-US" sz="1200" kern="100" baseline="0" dirty="0" smtClean="0">
                          <a:effectLst/>
                          <a:latin typeface="+mn-lt"/>
                          <a:ea typeface="+mn-ea"/>
                          <a:cs typeface="+mn-cs"/>
                        </a:rPr>
                        <a:t>Further discussions on the working areas for each topic are needed in upcoming RAN plenary and email discussions targeting to stabilize the list with high level topics and working areas.</a:t>
                      </a:r>
                    </a:p>
                    <a:p>
                      <a:pPr marL="66675" indent="0" algn="l">
                        <a:spcAft>
                          <a:spcPts val="0"/>
                        </a:spcAft>
                        <a:buFont typeface="Arial" panose="020B0604020202020204" pitchFamily="34" charset="0"/>
                        <a:buNone/>
                      </a:pPr>
                      <a:endParaRPr lang="en-US" sz="1200" kern="100" baseline="0" dirty="0" smtClean="0">
                        <a:effectLst/>
                        <a:latin typeface="+mn-lt"/>
                        <a:ea typeface="+mn-ea"/>
                        <a:cs typeface="+mn-cs"/>
                      </a:endParaRPr>
                    </a:p>
                    <a:p>
                      <a:pPr marL="66675" indent="0" algn="l">
                        <a:spcAft>
                          <a:spcPts val="0"/>
                        </a:spcAft>
                        <a:buFont typeface="Arial" panose="020B0604020202020204" pitchFamily="34" charset="0"/>
                        <a:buNone/>
                      </a:pPr>
                      <a:r>
                        <a:rPr lang="en-US" sz="1200" kern="100" baseline="0" dirty="0" smtClean="0">
                          <a:effectLst/>
                          <a:latin typeface="+mn-lt"/>
                          <a:ea typeface="+mn-ea"/>
                          <a:cs typeface="+mn-cs"/>
                        </a:rPr>
                        <a:t>In upcoming RAN plenaries, we should try to stabilize the working areas.</a:t>
                      </a:r>
                    </a:p>
                    <a:p>
                      <a:pPr marL="238125" indent="-171450" algn="l">
                        <a:spcAft>
                          <a:spcPts val="0"/>
                        </a:spcAft>
                        <a:buFont typeface="Arial" panose="020B0604020202020204" pitchFamily="34" charset="0"/>
                        <a:buChar char="•"/>
                      </a:pPr>
                      <a:r>
                        <a:rPr lang="en-US" sz="1200" kern="100" baseline="0" dirty="0" smtClean="0">
                          <a:effectLst/>
                          <a:latin typeface="+mn-lt"/>
                          <a:ea typeface="+mn-ea"/>
                          <a:cs typeface="+mn-cs"/>
                        </a:rPr>
                        <a:t>For UE FR1, working areas of 4Tx, 8</a:t>
                      </a:r>
                      <a:r>
                        <a:rPr lang="en-US" altLang="zh-CN" sz="1200" kern="100" baseline="0" dirty="0" smtClean="0">
                          <a:effectLst/>
                          <a:latin typeface="+mn-lt"/>
                          <a:ea typeface="+mn-ea"/>
                          <a:cs typeface="+mn-cs"/>
                        </a:rPr>
                        <a:t>Rx, improving MSD, improving A-MPR, enhancing UL CA seem acceptable. 3Tx and 6Rx may need more discussion. And other proposals will also need discussions.</a:t>
                      </a:r>
                      <a:endParaRPr lang="en-US" sz="1200" kern="100" baseline="0" dirty="0" smtClean="0">
                        <a:effectLst/>
                        <a:latin typeface="+mn-lt"/>
                        <a:ea typeface="+mn-ea"/>
                        <a:cs typeface="+mn-cs"/>
                      </a:endParaRPr>
                    </a:p>
                    <a:p>
                      <a:pPr marL="238125" indent="-171450" algn="l">
                        <a:spcAft>
                          <a:spcPts val="0"/>
                        </a:spcAft>
                        <a:buFont typeface="Arial" panose="020B0604020202020204" pitchFamily="34" charset="0"/>
                        <a:buChar char="•"/>
                      </a:pPr>
                      <a:r>
                        <a:rPr lang="en-US" sz="1200" kern="100" baseline="0" dirty="0" smtClean="0">
                          <a:effectLst/>
                          <a:latin typeface="+mn-lt"/>
                          <a:ea typeface="+mn-ea"/>
                          <a:cs typeface="+mn-cs"/>
                        </a:rPr>
                        <a:t>For UE FR2, working areas of UL 256QAM,  </a:t>
                      </a:r>
                      <a:r>
                        <a:rPr lang="en-US" altLang="zh-CN" sz="1200" kern="100" baseline="0" dirty="0" smtClean="0">
                          <a:effectLst/>
                          <a:latin typeface="+mn-lt"/>
                          <a:ea typeface="+mn-ea"/>
                          <a:cs typeface="+mn-cs"/>
                        </a:rPr>
                        <a:t>enhancement related to inter/intra-band DL/UL CA with some study phase seem acceptable. More discussions on other new proposals, e.g., antenna scaling, are needed.</a:t>
                      </a:r>
                      <a:endParaRPr lang="en-US" sz="1200" kern="100" baseline="0" dirty="0" smtClean="0">
                        <a:effectLst/>
                        <a:latin typeface="+mn-lt"/>
                        <a:ea typeface="+mn-ea"/>
                        <a:cs typeface="+mn-cs"/>
                      </a:endParaRPr>
                    </a:p>
                    <a:p>
                      <a:pPr marL="238125" indent="-171450" algn="l">
                        <a:spcAft>
                          <a:spcPts val="0"/>
                        </a:spcAft>
                        <a:buFont typeface="Arial" panose="020B0604020202020204" pitchFamily="34" charset="0"/>
                        <a:buChar char="•"/>
                      </a:pPr>
                      <a:r>
                        <a:rPr lang="en-US" sz="1200" kern="100" baseline="0" dirty="0" smtClean="0">
                          <a:effectLst/>
                          <a:latin typeface="+mn-lt"/>
                          <a:ea typeface="+mn-ea"/>
                          <a:cs typeface="+mn-cs"/>
                        </a:rPr>
                        <a:t>For BS RF, continue discussing multi-RAT BS, HBS and NTN BS Type 1-O.</a:t>
                      </a:r>
                    </a:p>
                    <a:p>
                      <a:pPr marL="238125" indent="-171450" algn="l">
                        <a:spcAft>
                          <a:spcPts val="0"/>
                        </a:spcAft>
                        <a:buFont typeface="Arial" panose="020B0604020202020204" pitchFamily="34" charset="0"/>
                        <a:buChar char="•"/>
                      </a:pPr>
                      <a:r>
                        <a:rPr lang="en-US" sz="1200" kern="100" baseline="0" dirty="0" smtClean="0">
                          <a:effectLst/>
                          <a:latin typeface="+mn-lt"/>
                          <a:ea typeface="+mn-ea"/>
                          <a:cs typeface="+mn-cs"/>
                        </a:rPr>
                        <a:t>For RRM, FR2 RRM enhancement seem an agreeable working areas. Further discussions are needed to decide the scope for leftover topics. </a:t>
                      </a:r>
                    </a:p>
                    <a:p>
                      <a:pPr marL="238125" indent="-171450" algn="l">
                        <a:spcAft>
                          <a:spcPts val="0"/>
                        </a:spcAft>
                        <a:buFont typeface="Arial" panose="020B0604020202020204" pitchFamily="34" charset="0"/>
                        <a:buChar char="•"/>
                      </a:pPr>
                      <a:r>
                        <a:rPr lang="en-US" sz="1200" kern="100" baseline="0" dirty="0" smtClean="0">
                          <a:effectLst/>
                          <a:latin typeface="+mn-lt"/>
                          <a:ea typeface="+mn-ea"/>
                          <a:cs typeface="+mn-cs"/>
                        </a:rPr>
                        <a:t>For demodulation, the working area of UE advanced receiver seems agreeable. For UE advanced receiver, more discussion on scenario and receiver types are needed. Continue discussion whether to include BS advanced receiver in this topic.</a:t>
                      </a:r>
                    </a:p>
                    <a:p>
                      <a:pPr marL="238125" indent="-171450" algn="l">
                        <a:spcAft>
                          <a:spcPts val="0"/>
                        </a:spcAft>
                        <a:buFont typeface="Arial" panose="020B0604020202020204" pitchFamily="34" charset="0"/>
                        <a:buChar char="•"/>
                      </a:pPr>
                      <a:r>
                        <a:rPr lang="en-US" sz="1200" kern="100" baseline="0" dirty="0" smtClean="0">
                          <a:effectLst/>
                          <a:latin typeface="+mn-lt"/>
                          <a:ea typeface="+mn-ea"/>
                          <a:cs typeface="+mn-cs"/>
                        </a:rPr>
                        <a:t>For UE testing and EMC enhancement, EMC seems acceptable. Continue discussion on dynamic OTA and other OTA testing for UE.</a:t>
                      </a:r>
                    </a:p>
                    <a:p>
                      <a:pPr marL="238125" indent="-171450" algn="l">
                        <a:spcAft>
                          <a:spcPts val="0"/>
                        </a:spcAft>
                        <a:buFont typeface="Arial" panose="020B0604020202020204" pitchFamily="34" charset="0"/>
                        <a:buChar char="•"/>
                      </a:pPr>
                      <a:r>
                        <a:rPr lang="en-US" sz="1200" kern="100" baseline="0" dirty="0" smtClean="0">
                          <a:effectLst/>
                          <a:latin typeface="+mn-lt"/>
                          <a:ea typeface="+mn-ea"/>
                          <a:cs typeface="+mn-cs"/>
                        </a:rPr>
                        <a:t>For items across RF, RRM and demodulation, the working areas of non-collocated intra-band CA/EN-DC enhancement, multi-panel reception with 4-layer seem agreeable, ATG, and FR2 HST enhancement seem acceptable. Continue discussion on co-channel HAPS.</a:t>
                      </a:r>
                    </a:p>
                    <a:p>
                      <a:pPr marL="66675" indent="0" algn="l">
                        <a:spcAft>
                          <a:spcPts val="0"/>
                        </a:spcAft>
                        <a:buFont typeface="Arial" panose="020B0604020202020204" pitchFamily="34" charset="0"/>
                        <a:buNone/>
                      </a:pPr>
                      <a:r>
                        <a:rPr lang="en-US" sz="1200" kern="100" baseline="0" dirty="0" smtClean="0">
                          <a:effectLst/>
                          <a:latin typeface="+mn-lt"/>
                          <a:ea typeface="+mn-ea"/>
                          <a:cs typeface="+mn-cs"/>
                        </a:rPr>
                        <a:t>Overall, there are many proposals for RAN4 non-spectrum related working areas. Some prioritizations would be needed.</a:t>
                      </a:r>
                      <a:endParaRPr lang="en-US" sz="1200" kern="100" baseline="0" dirty="0" smtClean="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r>
            </a:tbl>
          </a:graphicData>
        </a:graphic>
      </p:graphicFrame>
    </p:spTree>
    <p:extLst>
      <p:ext uri="{BB962C8B-B14F-4D97-AF65-F5344CB8AC3E}">
        <p14:creationId xmlns:p14="http://schemas.microsoft.com/office/powerpoint/2010/main" val="2105702561"/>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a:latin typeface="微软雅黑" panose="020B0503020204020204" pitchFamily="34" charset="-122"/>
                <a:ea typeface="微软雅黑" panose="020B0503020204020204" pitchFamily="34" charset="-122"/>
              </a:rPr>
              <a:t>Proposal</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1284563"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sz="2800" b="1" dirty="0" smtClean="0">
                <a:latin typeface="+mn-lt"/>
              </a:rPr>
              <a:t>Continue scoping discussions for Rel-18</a:t>
            </a:r>
          </a:p>
          <a:p>
            <a:pPr hangingPunct="0">
              <a:lnSpc>
                <a:spcPct val="100000"/>
              </a:lnSpc>
              <a:spcBef>
                <a:spcPts val="0"/>
              </a:spcBef>
              <a:spcAft>
                <a:spcPts val="900"/>
              </a:spcAft>
            </a:pPr>
            <a:r>
              <a:rPr lang="en-US" altLang="zh-CN" sz="2800" b="1" dirty="0" smtClean="0">
                <a:latin typeface="+mn-lt"/>
              </a:rPr>
              <a:t>Attention should be paid to market needs, and strong concerns expressed on proposals should not be treated the same as questions on gains and complexity (which can be handled with a </a:t>
            </a:r>
            <a:r>
              <a:rPr lang="en-US" altLang="zh-CN" sz="2800" b="1" dirty="0">
                <a:latin typeface="+mn-lt"/>
              </a:rPr>
              <a:t>study or a design constraint)</a:t>
            </a:r>
          </a:p>
        </p:txBody>
      </p:sp>
    </p:spTree>
    <p:extLst>
      <p:ext uri="{BB962C8B-B14F-4D97-AF65-F5344CB8AC3E}">
        <p14:creationId xmlns:p14="http://schemas.microsoft.com/office/powerpoint/2010/main" val="2142766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1142</TotalTime>
  <Words>2489</Words>
  <Application>Microsoft Office PowerPoint</Application>
  <PresentationFormat>宽屏</PresentationFormat>
  <Paragraphs>270</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SimSun</vt:lpstr>
      <vt:lpstr>SimSun</vt:lpstr>
      <vt:lpstr>微软雅黑</vt:lpstr>
      <vt:lpstr>Arial</vt:lpstr>
      <vt:lpstr>Calibri</vt:lpstr>
      <vt:lpstr>Calibri Light</vt:lpstr>
      <vt:lpstr>Times New Roman</vt:lpstr>
      <vt:lpstr>Wingdings</vt:lpstr>
      <vt:lpstr>Office 主题</vt:lpstr>
      <vt:lpstr>Updated overview of Rel-18</vt:lpstr>
      <vt:lpstr>PowerPoint 演示文稿</vt:lpstr>
      <vt:lpstr> </vt:lpstr>
      <vt:lpstr> </vt:lpstr>
      <vt:lpstr> </vt:lpstr>
      <vt:lpstr> </vt:lpstr>
      <vt:lpstr> </vt:lpstr>
      <vt:lpstr> </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introduction of new UE categories with 1 Rx based on Category 3 and 4 for LTE</dc:title>
  <dc:creator>david.mazzarese@huawei.com</dc:creator>
  <cp:lastModifiedBy>Chengyan</cp:lastModifiedBy>
  <cp:revision>90</cp:revision>
  <dcterms:created xsi:type="dcterms:W3CDTF">2021-06-07T12:07:22Z</dcterms:created>
  <dcterms:modified xsi:type="dcterms:W3CDTF">2021-09-06T13:55:35Z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(3)9kUqhmC3aGgjENoKCaH8whqNf9APzAtSqHGa6UevhSmpGc5O1NSiOOu1ttLTc1er4KwiXrmY
oChbtxoZN4J45RSe3y8HdmoOB1qHnpBEflyq6fb7kw267SSKuLdpg8HD0dYenIo6Jjrwts8V
O4yuoW3w/OF1WvqlfomqjAGuAh1UAA9Yoi5ZnXF+RfYT0zz/6QvhnrIeA+xjWSiSjXO36GPN
eQthbqk5y+wMk3r7Be</vt:lpwstr>
  </property>
  <property fmtid="{D5CDD505-2E9C-101B-9397-08002B2CF9AE}" pid="3" name="_2015_ms_pID_7253431">
    <vt:lpwstr>0w62Jc2XjcW6qsl1lA7q4JCdIffVu+RKRTUYeN3wgFx1Kw+cnplnlx
vfwmN5rBlrh0EK+qzMTJWZplDv9tUzEOk7DUFQULaktBbdHvKAlua0jPNIxQzBD8dalE3ZkH
mlpXpr6zjeeDy85MdPwIzs5fmZE4koqhfIrczI1SywVa5/2LGlHUW+iW3XwtyaEPdYsd5b5P
ik6hexlyY0HK7uwcWODq7DZQC3U5kc0UYm4K</vt:lpwstr>
  </property>
  <property fmtid="{D5CDD505-2E9C-101B-9397-08002B2CF9AE}" pid="4" name="_2015_ms_pID_7253432">
    <vt:lpwstr>CA==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1630891173</vt:lpwstr>
  </property>
</Properties>
</file>