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9" r:id="rId3"/>
    <p:sldId id="261" r:id="rId4"/>
    <p:sldId id="262" r:id="rId5"/>
    <p:sldId id="263" r:id="rId6"/>
    <p:sldId id="258"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vid mazzarese" initials="Dm" lastIdx="1" clrIdx="0">
    <p:extLst>
      <p:ext uri="{19B8F6BF-5375-455C-9EA6-DF929625EA0E}">
        <p15:presenceInfo xmlns:p15="http://schemas.microsoft.com/office/powerpoint/2012/main" userId="S-1-5-21-147214757-305610072-1517763936-8883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286" autoAdjust="0"/>
    <p:restoredTop sz="94660"/>
  </p:normalViewPr>
  <p:slideViewPr>
    <p:cSldViewPr snapToGrid="0">
      <p:cViewPr varScale="1">
        <p:scale>
          <a:sx n="116" d="100"/>
          <a:sy n="116" d="100"/>
        </p:scale>
        <p:origin x="20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13AD67-B3D1-4FD4-AF86-3A52CAC96C6E}" type="datetimeFigureOut">
              <a:rPr lang="zh-CN" altLang="en-US" smtClean="0"/>
              <a:t>2021/9/6</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A1CF7F-017F-4ADB-97AC-2A6F8925F05C}" type="slidenum">
              <a:rPr lang="zh-CN" altLang="en-US" smtClean="0"/>
              <a:t>‹#›</a:t>
            </a:fld>
            <a:endParaRPr lang="zh-CN" altLang="en-US"/>
          </a:p>
        </p:txBody>
      </p:sp>
    </p:spTree>
    <p:extLst>
      <p:ext uri="{BB962C8B-B14F-4D97-AF65-F5344CB8AC3E}">
        <p14:creationId xmlns:p14="http://schemas.microsoft.com/office/powerpoint/2010/main" val="39454833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ts val="0"/>
              </a:spcBef>
            </a:pPr>
            <a:endParaRPr lang="en-US" altLang="zh-CN" sz="1200" dirty="0">
              <a:solidFill>
                <a:schemeClr val="tx1">
                  <a:lumMod val="75000"/>
                  <a:lumOff val="25000"/>
                </a:schemeClr>
              </a:solidFill>
            </a:endParaRPr>
          </a:p>
        </p:txBody>
      </p:sp>
      <p:sp>
        <p:nvSpPr>
          <p:cNvPr id="4" name="Slide Number Placeholder 3"/>
          <p:cNvSpPr>
            <a:spLocks noGrp="1"/>
          </p:cNvSpPr>
          <p:nvPr>
            <p:ph type="sldNum" sz="quarter" idx="10"/>
          </p:nvPr>
        </p:nvSpPr>
        <p:spPr/>
        <p:txBody>
          <a:bodyPr/>
          <a:lstStyle/>
          <a:p>
            <a:fld id="{75CF0F02-2A1C-4B50-816D-5DB3B6CF37E3}" type="slidenum">
              <a:rPr lang="zh-CN" altLang="en-US" smtClean="0"/>
              <a:pPr/>
              <a:t>4</a:t>
            </a:fld>
            <a:endParaRPr lang="en-US" altLang="zh-CN"/>
          </a:p>
        </p:txBody>
      </p:sp>
    </p:spTree>
    <p:extLst>
      <p:ext uri="{BB962C8B-B14F-4D97-AF65-F5344CB8AC3E}">
        <p14:creationId xmlns:p14="http://schemas.microsoft.com/office/powerpoint/2010/main" val="349357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ts val="0"/>
              </a:spcBef>
            </a:pPr>
            <a:endParaRPr lang="en-US" altLang="zh-CN" sz="1200" dirty="0">
              <a:solidFill>
                <a:schemeClr val="tx1">
                  <a:lumMod val="75000"/>
                  <a:lumOff val="25000"/>
                </a:schemeClr>
              </a:solidFill>
            </a:endParaRPr>
          </a:p>
        </p:txBody>
      </p:sp>
      <p:sp>
        <p:nvSpPr>
          <p:cNvPr id="4" name="Slide Number Placeholder 3"/>
          <p:cNvSpPr>
            <a:spLocks noGrp="1"/>
          </p:cNvSpPr>
          <p:nvPr>
            <p:ph type="sldNum" sz="quarter" idx="10"/>
          </p:nvPr>
        </p:nvSpPr>
        <p:spPr/>
        <p:txBody>
          <a:bodyPr/>
          <a:lstStyle/>
          <a:p>
            <a:fld id="{75CF0F02-2A1C-4B50-816D-5DB3B6CF37E3}" type="slidenum">
              <a:rPr lang="zh-CN" altLang="en-US" smtClean="0"/>
              <a:pPr/>
              <a:t>5</a:t>
            </a:fld>
            <a:endParaRPr lang="en-US" altLang="zh-CN"/>
          </a:p>
        </p:txBody>
      </p:sp>
    </p:spTree>
    <p:extLst>
      <p:ext uri="{BB962C8B-B14F-4D97-AF65-F5344CB8AC3E}">
        <p14:creationId xmlns:p14="http://schemas.microsoft.com/office/powerpoint/2010/main" val="5503606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43FDEE0-011B-4E97-8B81-58D8072F7537}" type="datetimeFigureOut">
              <a:rPr lang="zh-CN" altLang="en-US" smtClean="0"/>
              <a:t>2021/9/6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2719015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3FDEE0-011B-4E97-8B81-58D8072F7537}" type="datetimeFigureOut">
              <a:rPr lang="zh-CN" altLang="en-US" smtClean="0"/>
              <a:t>2021/9/6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3670158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3FDEE0-011B-4E97-8B81-58D8072F7537}" type="datetimeFigureOut">
              <a:rPr lang="zh-CN" altLang="en-US" smtClean="0"/>
              <a:t>2021/9/6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20477300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76073" y="421276"/>
            <a:ext cx="10438271" cy="701731"/>
          </a:xfrm>
          <a:prstGeom prst="rect">
            <a:avLst/>
          </a:prstGeom>
        </p:spPr>
        <p:txBody>
          <a:bodyPr>
            <a:spAutoFit/>
          </a:bodyPr>
          <a:lstStyle/>
          <a:p>
            <a:r>
              <a:rPr lang="en-US" smtClean="0"/>
              <a:t>Click to edit Master title style</a:t>
            </a:r>
            <a:endParaRPr lang="en-US"/>
          </a:p>
        </p:txBody>
      </p:sp>
      <p:sp>
        <p:nvSpPr>
          <p:cNvPr id="3" name="Rectangle 68"/>
          <p:cNvSpPr>
            <a:spLocks noGrp="1" noChangeArrowheads="1"/>
          </p:cNvSpPr>
          <p:nvPr>
            <p:ph idx="1"/>
          </p:nvPr>
        </p:nvSpPr>
        <p:spPr bwMode="auto">
          <a:xfrm>
            <a:off x="876073" y="1260279"/>
            <a:ext cx="10438271" cy="4717440"/>
          </a:xfrm>
          <a:prstGeom prst="rect">
            <a:avLst/>
          </a:prstGeom>
          <a:noFill/>
          <a:ln w="9525">
            <a:noFill/>
            <a:miter lim="800000"/>
            <a:headEnd/>
            <a:tailEnd/>
          </a:ln>
        </p:spPr>
        <p:txBody>
          <a:bodyPr/>
          <a:lstStyle>
            <a:lvl1pPr marL="272968" indent="-272968">
              <a:spcAft>
                <a:spcPts val="1200"/>
              </a:spcAft>
              <a:buFont typeface="Arial" pitchFamily="34" charset="0"/>
              <a:buChar char="•"/>
              <a:defRPr sz="2799">
                <a:solidFill>
                  <a:srgbClr val="006699"/>
                </a:solidFill>
              </a:defRPr>
            </a:lvl1pPr>
            <a:lvl4pPr>
              <a:buFont typeface="Arial" pitchFamily="34" charset="0"/>
              <a:buChar char="•"/>
              <a:defRPr/>
            </a:lvl4pPr>
            <a:lvl6pPr marL="804622" indent="-347559">
              <a:spcAft>
                <a:spcPts val="1200"/>
              </a:spcAft>
              <a:buFont typeface="Courier New" pitchFamily="49" charset="0"/>
              <a:buChar char="o"/>
              <a:defRPr sz="2399">
                <a:solidFill>
                  <a:schemeClr val="tx1"/>
                </a:solidFill>
              </a:defRPr>
            </a:lvl6pPr>
            <a:lvl7pPr marL="1255336" indent="-341211">
              <a:spcAft>
                <a:spcPts val="1200"/>
              </a:spcAft>
              <a:buFont typeface="FrutigerNext LT Medium" pitchFamily="34" charset="0"/>
              <a:buChar char="–"/>
              <a:defRPr sz="1999" b="0" i="1">
                <a:solidFill>
                  <a:schemeClr val="tx1"/>
                </a:solidFill>
              </a:defRPr>
            </a:lvl7pPr>
          </a:lstStyle>
          <a:p>
            <a:pPr lvl="0"/>
            <a:r>
              <a:rPr lang="zh-CN" altLang="en-US" smtClean="0"/>
              <a:t>单击此处编辑母版文本样式</a:t>
            </a:r>
          </a:p>
          <a:p>
            <a:pPr lvl="1"/>
            <a:r>
              <a:rPr lang="zh-CN" altLang="en-US" smtClean="0"/>
              <a:t>第二级</a:t>
            </a:r>
          </a:p>
          <a:p>
            <a:pPr lvl="2"/>
            <a:r>
              <a:rPr lang="zh-CN" altLang="en-US" smtClean="0"/>
              <a:t>第三级</a:t>
            </a:r>
          </a:p>
        </p:txBody>
      </p:sp>
      <p:sp>
        <p:nvSpPr>
          <p:cNvPr id="4" name="Rectangle 10"/>
          <p:cNvSpPr>
            <a:spLocks noGrp="1" noChangeArrowheads="1"/>
          </p:cNvSpPr>
          <p:nvPr>
            <p:ph type="dt" sz="half" idx="10"/>
          </p:nvPr>
        </p:nvSpPr>
        <p:spPr>
          <a:xfrm>
            <a:off x="7906714" y="6401101"/>
            <a:ext cx="1408545" cy="314027"/>
          </a:xfrm>
          <a:prstGeom prst="rect">
            <a:avLst/>
          </a:prstGeom>
        </p:spPr>
        <p:txBody>
          <a:bodyPr/>
          <a:lstStyle>
            <a:lvl1pPr>
              <a:defRPr dirty="0"/>
            </a:lvl1pPr>
          </a:lstStyle>
          <a:p>
            <a:pPr>
              <a:defRPr/>
            </a:pPr>
            <a:endParaRPr lang="de-DE">
              <a:solidFill>
                <a:srgbClr val="000000"/>
              </a:solidFill>
            </a:endParaRPr>
          </a:p>
          <a:p>
            <a:pPr>
              <a:defRPr/>
            </a:pPr>
            <a:r>
              <a:rPr lang="de-DE">
                <a:solidFill>
                  <a:srgbClr val="000000"/>
                </a:solidFill>
              </a:rPr>
              <a:t>Page </a:t>
            </a:r>
            <a:fld id="{F8604E3B-535B-4FC5-AC39-DE6D9A500C1A}" type="slidenum">
              <a:rPr lang="de-DE">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655606668"/>
      </p:ext>
    </p:extLst>
  </p:cSld>
  <p:clrMapOvr>
    <a:masterClrMapping/>
  </p:clrMapOvr>
  <p:transition advClick="0" advTm="8000">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3FDEE0-011B-4E97-8B81-58D8072F7537}" type="datetimeFigureOut">
              <a:rPr lang="zh-CN" altLang="en-US" smtClean="0"/>
              <a:t>2021/9/6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1539044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43FDEE0-011B-4E97-8B81-58D8072F7537}" type="datetimeFigureOut">
              <a:rPr lang="zh-CN" altLang="en-US" smtClean="0"/>
              <a:t>2021/9/6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3884103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43FDEE0-011B-4E97-8B81-58D8072F7537}" type="datetimeFigureOut">
              <a:rPr lang="zh-CN" altLang="en-US" smtClean="0"/>
              <a:t>2021/9/6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31647355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43FDEE0-011B-4E97-8B81-58D8072F7537}" type="datetimeFigureOut">
              <a:rPr lang="zh-CN" altLang="en-US" smtClean="0"/>
              <a:t>2021/9/6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17635054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43FDEE0-011B-4E97-8B81-58D8072F7537}" type="datetimeFigureOut">
              <a:rPr lang="zh-CN" altLang="en-US" smtClean="0"/>
              <a:t>2021/9/6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726913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43FDEE0-011B-4E97-8B81-58D8072F7537}" type="datetimeFigureOut">
              <a:rPr lang="zh-CN" altLang="en-US" smtClean="0"/>
              <a:t>2021/9/6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518525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43FDEE0-011B-4E97-8B81-58D8072F7537}" type="datetimeFigureOut">
              <a:rPr lang="zh-CN" altLang="en-US" smtClean="0"/>
              <a:t>2021/9/6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3244657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43FDEE0-011B-4E97-8B81-58D8072F7537}" type="datetimeFigureOut">
              <a:rPr lang="zh-CN" altLang="en-US" smtClean="0"/>
              <a:t>2021/9/6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3592994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3FDEE0-011B-4E97-8B81-58D8072F7537}" type="datetimeFigureOut">
              <a:rPr lang="zh-CN" altLang="en-US" smtClean="0"/>
              <a:t>2021/9/6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26427868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26C87655-05F1-F24B-A043-66EB4115A51F}"/>
              </a:ext>
            </a:extLst>
          </p:cNvPr>
          <p:cNvSpPr>
            <a:spLocks noGrp="1"/>
          </p:cNvSpPr>
          <p:nvPr>
            <p:ph type="ctrTitle"/>
          </p:nvPr>
        </p:nvSpPr>
        <p:spPr>
          <a:xfrm>
            <a:off x="2659719" y="3006810"/>
            <a:ext cx="6723179" cy="1295313"/>
          </a:xfrm>
          <a:prstGeom prst="rect">
            <a:avLst/>
          </a:prstGeom>
        </p:spPr>
        <p:txBody>
          <a:bodyPr>
            <a:noAutofit/>
          </a:bodyPr>
          <a:lstStyle/>
          <a:p>
            <a:r>
              <a:rPr lang="en-US" altLang="zh-CN" sz="3200" b="1" dirty="0">
                <a:latin typeface="微软雅黑" panose="020B0503020204020204" pitchFamily="34" charset="-122"/>
                <a:ea typeface="微软雅黑" panose="020B0503020204020204" pitchFamily="34" charset="-122"/>
              </a:rPr>
              <a:t>Progress of Rel-17 and proposed actions on the scope</a:t>
            </a:r>
            <a:endParaRPr lang="en-US" sz="3200" b="1" dirty="0">
              <a:latin typeface="微软雅黑" panose="020B0503020204020204" pitchFamily="34" charset="-122"/>
              <a:ea typeface="微软雅黑" panose="020B0503020204020204" pitchFamily="34" charset="-122"/>
            </a:endParaRPr>
          </a:p>
        </p:txBody>
      </p:sp>
      <p:sp>
        <p:nvSpPr>
          <p:cNvPr id="5" name="Rectangle 1"/>
          <p:cNvSpPr>
            <a:spLocks noChangeArrowheads="1"/>
          </p:cNvSpPr>
          <p:nvPr/>
        </p:nvSpPr>
        <p:spPr bwMode="auto">
          <a:xfrm>
            <a:off x="195185" y="523885"/>
            <a:ext cx="9508987"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None/>
            </a:pPr>
            <a:r>
              <a:rPr lang="en-GB" altLang="zh-CN" dirty="0" smtClean="0">
                <a:latin typeface="微软雅黑" panose="020B0503020204020204" pitchFamily="34" charset="-122"/>
                <a:ea typeface="微软雅黑" panose="020B0503020204020204" pitchFamily="34" charset="-122"/>
              </a:rPr>
              <a:t>3GPP TSG RAN Meeting #93-e</a:t>
            </a:r>
            <a:endParaRPr lang="zh-CN" altLang="zh-CN" dirty="0" smtClean="0">
              <a:latin typeface="微软雅黑" panose="020B0503020204020204" pitchFamily="34" charset="-122"/>
              <a:ea typeface="微软雅黑" panose="020B0503020204020204" pitchFamily="34" charset="-122"/>
            </a:endParaRPr>
          </a:p>
          <a:p>
            <a:pPr>
              <a:buNone/>
            </a:pPr>
            <a:r>
              <a:rPr lang="en-GB" dirty="0">
                <a:latin typeface="微软雅黑" panose="020B0503020204020204" pitchFamily="34" charset="-122"/>
                <a:ea typeface="微软雅黑" panose="020B0503020204020204" pitchFamily="34" charset="-122"/>
              </a:rPr>
              <a:t>Electronic Meeting, </a:t>
            </a:r>
            <a:r>
              <a:rPr lang="en-GB" dirty="0" smtClean="0">
                <a:latin typeface="微软雅黑" panose="020B0503020204020204" pitchFamily="34" charset="-122"/>
                <a:ea typeface="微软雅黑" panose="020B0503020204020204" pitchFamily="34" charset="-122"/>
              </a:rPr>
              <a:t>Sept 13 – 17, 2021</a:t>
            </a:r>
          </a:p>
          <a:p>
            <a:pPr>
              <a:buNone/>
            </a:pPr>
            <a:r>
              <a:rPr lang="en-GB" altLang="zh-CN" dirty="0" smtClean="0">
                <a:latin typeface="微软雅黑" panose="020B0503020204020204" pitchFamily="34" charset="-122"/>
                <a:ea typeface="微软雅黑" panose="020B0503020204020204" pitchFamily="34" charset="-122"/>
              </a:rPr>
              <a:t>	</a:t>
            </a:r>
            <a:endParaRPr lang="en-US" altLang="zh-CN" dirty="0" smtClean="0">
              <a:latin typeface="微软雅黑" panose="020B0503020204020204" pitchFamily="34" charset="-122"/>
              <a:ea typeface="微软雅黑" panose="020B0503020204020204" pitchFamily="34" charset="-122"/>
              <a:cs typeface="Arial" pitchFamily="34" charset="0"/>
            </a:endParaRPr>
          </a:p>
          <a:p>
            <a:pPr>
              <a:buNone/>
            </a:pPr>
            <a:r>
              <a:rPr lang="en-US" altLang="zh-CN" dirty="0" smtClean="0">
                <a:latin typeface="微软雅黑" panose="020B0503020204020204" pitchFamily="34" charset="-122"/>
                <a:ea typeface="微软雅黑" panose="020B0503020204020204" pitchFamily="34" charset="-122"/>
                <a:cs typeface="Arial" pitchFamily="34" charset="0"/>
              </a:rPr>
              <a:t>Document for: Approval</a:t>
            </a:r>
          </a:p>
          <a:p>
            <a:pPr>
              <a:buNone/>
            </a:pPr>
            <a:r>
              <a:rPr lang="en-US" altLang="zh-CN" dirty="0" smtClean="0">
                <a:latin typeface="微软雅黑" panose="020B0503020204020204" pitchFamily="34" charset="-122"/>
                <a:ea typeface="微软雅黑" panose="020B0503020204020204" pitchFamily="34" charset="-122"/>
                <a:cs typeface="Arial" pitchFamily="34" charset="0"/>
              </a:rPr>
              <a:t>Agenda Item: 9.9</a:t>
            </a:r>
          </a:p>
          <a:p>
            <a:pPr>
              <a:buNone/>
            </a:pPr>
            <a:r>
              <a:rPr lang="en-US" altLang="zh-CN" dirty="0" smtClean="0">
                <a:latin typeface="微软雅黑" panose="020B0503020204020204" pitchFamily="34" charset="-122"/>
                <a:ea typeface="微软雅黑" panose="020B0503020204020204" pitchFamily="34" charset="-122"/>
                <a:cs typeface="Arial" pitchFamily="34" charset="0"/>
              </a:rPr>
              <a:t>Source: </a:t>
            </a:r>
            <a:r>
              <a:rPr lang="en-US" altLang="zh-CN" dirty="0">
                <a:latin typeface="微软雅黑" panose="020B0503020204020204" pitchFamily="34" charset="-122"/>
                <a:ea typeface="微软雅黑" panose="020B0503020204020204" pitchFamily="34" charset="-122"/>
                <a:cs typeface="Arial" pitchFamily="34" charset="0"/>
              </a:rPr>
              <a:t>Huawei, </a:t>
            </a:r>
            <a:r>
              <a:rPr lang="en-US" altLang="zh-CN" dirty="0" err="1" smtClean="0">
                <a:latin typeface="微软雅黑" panose="020B0503020204020204" pitchFamily="34" charset="-122"/>
                <a:ea typeface="微软雅黑" panose="020B0503020204020204" pitchFamily="34" charset="-122"/>
                <a:cs typeface="Arial" pitchFamily="34" charset="0"/>
              </a:rPr>
              <a:t>HiSilicon</a:t>
            </a:r>
            <a:endParaRPr kumimoji="0" lang="zh-CN" altLang="zh-CN"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宋体" pitchFamily="2" charset="-122"/>
            </a:endParaRPr>
          </a:p>
        </p:txBody>
      </p:sp>
      <p:sp>
        <p:nvSpPr>
          <p:cNvPr id="6" name="Title 3">
            <a:extLst>
              <a:ext uri="{FF2B5EF4-FFF2-40B4-BE49-F238E27FC236}">
                <a16:creationId xmlns:a16="http://schemas.microsoft.com/office/drawing/2014/main" xmlns="" id="{26C87655-05F1-F24B-A043-66EB4115A51F}"/>
              </a:ext>
            </a:extLst>
          </p:cNvPr>
          <p:cNvSpPr txBox="1">
            <a:spLocks/>
          </p:cNvSpPr>
          <p:nvPr/>
        </p:nvSpPr>
        <p:spPr>
          <a:xfrm>
            <a:off x="10472316" y="246885"/>
            <a:ext cx="1467700" cy="446508"/>
          </a:xfrm>
          <a:prstGeom prst="rect">
            <a:avLst/>
          </a:prstGeom>
        </p:spPr>
        <p:txBody>
          <a:bodyPr lIns="0" tIns="0" rIns="0" bIns="0" anchor="t">
            <a:noAutofit/>
          </a:bodyPr>
          <a:lstStyle>
            <a:lvl1pPr algn="l" defTabSz="914400" rtl="0" eaLnBrk="1" latinLnBrk="0" hangingPunct="1">
              <a:lnSpc>
                <a:spcPts val="3440"/>
              </a:lnSpc>
              <a:spcBef>
                <a:spcPct val="0"/>
              </a:spcBef>
              <a:buNone/>
              <a:defRPr sz="3200" b="0" i="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stStyle>
          <a:p>
            <a:r>
              <a:rPr lang="en-US" altLang="zh-CN" sz="1800" dirty="0" smtClean="0">
                <a:latin typeface="微软雅黑" panose="020B0503020204020204" pitchFamily="34" charset="-122"/>
                <a:ea typeface="微软雅黑" panose="020B0503020204020204" pitchFamily="34" charset="-122"/>
              </a:rPr>
              <a:t>RP-212146</a:t>
            </a:r>
            <a:endParaRPr lang="en-US" sz="1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58729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1"/>
          <p:cNvSpPr txBox="1">
            <a:spLocks/>
          </p:cNvSpPr>
          <p:nvPr/>
        </p:nvSpPr>
        <p:spPr>
          <a:xfrm>
            <a:off x="343506" y="345649"/>
            <a:ext cx="10740640" cy="505400"/>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Century" panose="02040604050505020304" pitchFamily="18" charset="0"/>
                <a:ea typeface="Microsoft YaHei" panose="020B0503020204020204" pitchFamily="34" charset="-122"/>
                <a:cs typeface="Arial" panose="020B0604020202020204" pitchFamily="34" charset="0"/>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r>
              <a:rPr lang="en-US" altLang="zh-CN" b="1" dirty="0" smtClean="0">
                <a:latin typeface="微软雅黑" panose="020B0503020204020204" pitchFamily="34" charset="-122"/>
                <a:ea typeface="微软雅黑" panose="020B0503020204020204" pitchFamily="34" charset="-122"/>
              </a:rPr>
              <a:t>Background</a:t>
            </a:r>
            <a:endParaRPr lang="zh-CN" altLang="en-US" b="1" dirty="0">
              <a:latin typeface="微软雅黑" panose="020B0503020204020204" pitchFamily="34" charset="-122"/>
              <a:ea typeface="微软雅黑" panose="020B0503020204020204" pitchFamily="34" charset="-122"/>
            </a:endParaRPr>
          </a:p>
        </p:txBody>
      </p:sp>
      <p:sp>
        <p:nvSpPr>
          <p:cNvPr id="5" name="Content Placeholder 2"/>
          <p:cNvSpPr txBox="1">
            <a:spLocks/>
          </p:cNvSpPr>
          <p:nvPr/>
        </p:nvSpPr>
        <p:spPr>
          <a:xfrm>
            <a:off x="627351" y="1237655"/>
            <a:ext cx="11029190" cy="5198252"/>
          </a:xfrm>
          <a:prstGeom prst="rect">
            <a:avLst/>
          </a:prstGeom>
        </p:spPr>
        <p:txBody>
          <a:bodyPr lIns="0" tIns="0" rIns="0" bIns="0"/>
          <a:lstStyle>
            <a:lvl1pPr marL="252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Arial" panose="020B0604020202020204" pitchFamily="34" charset="0"/>
              </a:defRPr>
            </a:lvl1pPr>
            <a:lvl2pPr marL="504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mn-cs"/>
              </a:defRPr>
            </a:lvl2pPr>
            <a:lvl3pPr marL="756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3pPr>
            <a:lvl4pPr marL="1008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4pPr>
            <a:lvl5pPr marL="1260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5pPr>
            <a:lvl6pPr marL="3312397" indent="-34290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hangingPunct="0">
              <a:lnSpc>
                <a:spcPct val="100000"/>
              </a:lnSpc>
              <a:spcBef>
                <a:spcPts val="0"/>
              </a:spcBef>
              <a:spcAft>
                <a:spcPts val="900"/>
              </a:spcAft>
            </a:pPr>
            <a:r>
              <a:rPr lang="en-US" altLang="zh-CN" sz="2400" dirty="0" smtClean="0">
                <a:latin typeface="+mn-lt"/>
              </a:rPr>
              <a:t>There is one quarter left for RAN1 to provide the first specifications for Rel-17, as well as complete the dependencies to other WGs (e.g. RRC parameters, UE capabilities).</a:t>
            </a:r>
          </a:p>
          <a:p>
            <a:pPr hangingPunct="0">
              <a:lnSpc>
                <a:spcPct val="100000"/>
              </a:lnSpc>
              <a:spcBef>
                <a:spcPts val="0"/>
              </a:spcBef>
              <a:spcAft>
                <a:spcPts val="900"/>
              </a:spcAft>
            </a:pPr>
            <a:r>
              <a:rPr lang="en-GB" altLang="zh-CN" sz="2400" dirty="0" smtClean="0">
                <a:latin typeface="+mn-lt"/>
              </a:rPr>
              <a:t>Rel-18 package approval is planned for RAN#94.</a:t>
            </a:r>
          </a:p>
          <a:p>
            <a:pPr marL="0" indent="0" hangingPunct="0">
              <a:lnSpc>
                <a:spcPct val="100000"/>
              </a:lnSpc>
              <a:spcBef>
                <a:spcPts val="0"/>
              </a:spcBef>
              <a:spcAft>
                <a:spcPts val="900"/>
              </a:spcAft>
              <a:buNone/>
            </a:pPr>
            <a:r>
              <a:rPr lang="en-GB" altLang="zh-CN" sz="2400" dirty="0" smtClean="0">
                <a:latin typeface="+mn-lt"/>
                <a:sym typeface="Wingdings" panose="05000000000000000000" pitchFamily="2" charset="2"/>
              </a:rPr>
              <a:t> </a:t>
            </a:r>
            <a:r>
              <a:rPr lang="en-GB" altLang="zh-CN" sz="2400" b="1" dirty="0" smtClean="0">
                <a:latin typeface="+mn-lt"/>
              </a:rPr>
              <a:t>3GPP RAN should avoid a delay in the completion of Rel-17 and the start of Rel-18</a:t>
            </a:r>
            <a:endParaRPr lang="en-GB" altLang="zh-CN" sz="2400" dirty="0" smtClean="0">
              <a:latin typeface="+mn-lt"/>
            </a:endParaRPr>
          </a:p>
          <a:p>
            <a:pPr marL="0" indent="0" hangingPunct="0">
              <a:lnSpc>
                <a:spcPct val="100000"/>
              </a:lnSpc>
              <a:spcBef>
                <a:spcPts val="0"/>
              </a:spcBef>
              <a:spcAft>
                <a:spcPts val="900"/>
              </a:spcAft>
              <a:buNone/>
            </a:pPr>
            <a:endParaRPr lang="en-GB" altLang="zh-CN" sz="2400" dirty="0" smtClean="0">
              <a:latin typeface="+mn-lt"/>
            </a:endParaRPr>
          </a:p>
          <a:p>
            <a:pPr hangingPunct="0">
              <a:lnSpc>
                <a:spcPct val="100000"/>
              </a:lnSpc>
              <a:spcBef>
                <a:spcPts val="0"/>
              </a:spcBef>
              <a:spcAft>
                <a:spcPts val="900"/>
              </a:spcAft>
            </a:pPr>
            <a:r>
              <a:rPr lang="en-US" altLang="zh-CN" sz="2400" dirty="0">
                <a:latin typeface="+mn-lt"/>
              </a:rPr>
              <a:t>Rel-17 has been progressing steadily, although at a slower pace compared to F2F </a:t>
            </a:r>
            <a:r>
              <a:rPr lang="en-US" altLang="zh-CN" sz="2400" dirty="0" smtClean="0">
                <a:latin typeface="+mn-lt"/>
              </a:rPr>
              <a:t>meetings. RAN1 still struggles with hard decisions (e.g. selections among options) and with a few optimizations (e.g. lots of FFS points remaining in agreements).</a:t>
            </a:r>
          </a:p>
          <a:p>
            <a:pPr hangingPunct="0">
              <a:lnSpc>
                <a:spcPct val="100000"/>
              </a:lnSpc>
              <a:spcBef>
                <a:spcPts val="0"/>
              </a:spcBef>
              <a:spcAft>
                <a:spcPts val="900"/>
              </a:spcAft>
            </a:pPr>
            <a:r>
              <a:rPr lang="en-GB" altLang="zh-CN" sz="2400" dirty="0" smtClean="0">
                <a:latin typeface="+mn-lt"/>
              </a:rPr>
              <a:t>Some targeted actions on Rel-17 work/study items could be useful to mitigate risks on the completion of RAN1 work by RAN#94.</a:t>
            </a:r>
          </a:p>
          <a:p>
            <a:pPr hangingPunct="0">
              <a:lnSpc>
                <a:spcPct val="100000"/>
              </a:lnSpc>
              <a:spcBef>
                <a:spcPts val="0"/>
              </a:spcBef>
              <a:spcAft>
                <a:spcPts val="900"/>
              </a:spcAft>
            </a:pPr>
            <a:r>
              <a:rPr lang="en-US" altLang="zh-CN" sz="2400" dirty="0" smtClean="0">
                <a:latin typeface="+mn-lt"/>
              </a:rPr>
              <a:t>Actions </a:t>
            </a:r>
            <a:r>
              <a:rPr lang="en-US" altLang="zh-CN" sz="2400" dirty="0">
                <a:latin typeface="+mn-lt"/>
              </a:rPr>
              <a:t>for RAN2/3/4 </a:t>
            </a:r>
            <a:r>
              <a:rPr lang="en-US" altLang="zh-CN" sz="2400" dirty="0" smtClean="0">
                <a:latin typeface="+mn-lt"/>
              </a:rPr>
              <a:t>could be taken as needed at RAN#94, </a:t>
            </a:r>
            <a:r>
              <a:rPr lang="en-US" altLang="zh-CN" sz="2400" dirty="0">
                <a:latin typeface="+mn-lt"/>
              </a:rPr>
              <a:t>unless a </a:t>
            </a:r>
            <a:r>
              <a:rPr lang="en-US" altLang="zh-CN" sz="2400" dirty="0" smtClean="0">
                <a:latin typeface="+mn-lt"/>
              </a:rPr>
              <a:t>critical issues already need </a:t>
            </a:r>
            <a:r>
              <a:rPr lang="en-US" altLang="zh-CN" sz="2400" dirty="0">
                <a:latin typeface="+mn-lt"/>
              </a:rPr>
              <a:t>to </a:t>
            </a:r>
            <a:r>
              <a:rPr lang="en-US" altLang="zh-CN" sz="2400" dirty="0" smtClean="0">
                <a:latin typeface="+mn-lt"/>
              </a:rPr>
              <a:t>be already </a:t>
            </a:r>
            <a:r>
              <a:rPr lang="en-US" altLang="zh-CN" sz="2400" dirty="0">
                <a:latin typeface="+mn-lt"/>
              </a:rPr>
              <a:t>addressed </a:t>
            </a:r>
            <a:r>
              <a:rPr lang="en-US" altLang="zh-CN" sz="2400" dirty="0" smtClean="0">
                <a:latin typeface="+mn-lt"/>
              </a:rPr>
              <a:t>at RAN#93.</a:t>
            </a:r>
            <a:endParaRPr lang="en-GB" altLang="zh-CN" sz="2400" dirty="0">
              <a:latin typeface="+mn-lt"/>
            </a:endParaRPr>
          </a:p>
        </p:txBody>
      </p:sp>
    </p:spTree>
    <p:extLst>
      <p:ext uri="{BB962C8B-B14F-4D97-AF65-F5344CB8AC3E}">
        <p14:creationId xmlns:p14="http://schemas.microsoft.com/office/powerpoint/2010/main" val="27020970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5035"/>
            <a:ext cx="10259407" cy="430663"/>
          </a:xfrm>
        </p:spPr>
        <p:txBody>
          <a:bodyPr>
            <a:noAutofit/>
          </a:bodyPr>
          <a:lstStyle/>
          <a:p>
            <a:pPr defTabSz="1187798">
              <a:lnSpc>
                <a:spcPts val="3430"/>
              </a:lnSpc>
              <a:spcBef>
                <a:spcPts val="0"/>
              </a:spcBef>
            </a:pPr>
            <a:r>
              <a:rPr lang="en-US" altLang="zh-CN" sz="3200" b="1" dirty="0">
                <a:latin typeface="微软雅黑" panose="020B0503020204020204" pitchFamily="34" charset="-122"/>
                <a:ea typeface="微软雅黑" panose="020B0503020204020204" pitchFamily="34" charset="-122"/>
                <a:cs typeface="Arial" panose="020B0604020202020204" pitchFamily="34" charset="0"/>
              </a:rPr>
              <a:t>Status of RAN1-led Rel-17 WID/SID</a:t>
            </a:r>
          </a:p>
        </p:txBody>
      </p:sp>
      <p:graphicFrame>
        <p:nvGraphicFramePr>
          <p:cNvPr id="4" name="Table 3"/>
          <p:cNvGraphicFramePr>
            <a:graphicFrameLocks noGrp="1"/>
          </p:cNvGraphicFramePr>
          <p:nvPr>
            <p:extLst>
              <p:ext uri="{D42A27DB-BD31-4B8C-83A1-F6EECF244321}">
                <p14:modId xmlns:p14="http://schemas.microsoft.com/office/powerpoint/2010/main" val="1209179596"/>
              </p:ext>
            </p:extLst>
          </p:nvPr>
        </p:nvGraphicFramePr>
        <p:xfrm>
          <a:off x="326917" y="613767"/>
          <a:ext cx="11442167" cy="6149536"/>
        </p:xfrm>
        <a:graphic>
          <a:graphicData uri="http://schemas.openxmlformats.org/drawingml/2006/table">
            <a:tbl>
              <a:tblPr firstRow="1" bandRow="1">
                <a:tableStyleId>{5C22544A-7EE6-4342-B048-85BDC9FD1C3A}</a:tableStyleId>
              </a:tblPr>
              <a:tblGrid>
                <a:gridCol w="2581040">
                  <a:extLst>
                    <a:ext uri="{9D8B030D-6E8A-4147-A177-3AD203B41FA5}">
                      <a16:colId xmlns="" xmlns:a16="http://schemas.microsoft.com/office/drawing/2014/main" val="20000"/>
                    </a:ext>
                  </a:extLst>
                </a:gridCol>
                <a:gridCol w="856735">
                  <a:extLst>
                    <a:ext uri="{9D8B030D-6E8A-4147-A177-3AD203B41FA5}">
                      <a16:colId xmlns="" xmlns:a16="http://schemas.microsoft.com/office/drawing/2014/main" val="20001"/>
                    </a:ext>
                  </a:extLst>
                </a:gridCol>
                <a:gridCol w="8004392">
                  <a:extLst>
                    <a:ext uri="{9D8B030D-6E8A-4147-A177-3AD203B41FA5}">
                      <a16:colId xmlns="" xmlns:a16="http://schemas.microsoft.com/office/drawing/2014/main" val="20002"/>
                    </a:ext>
                  </a:extLst>
                </a:gridCol>
              </a:tblGrid>
              <a:tr h="317934">
                <a:tc>
                  <a:txBody>
                    <a:bodyPr/>
                    <a:lstStyle/>
                    <a:p>
                      <a:pPr algn="ctr" fontAlgn="t"/>
                      <a:r>
                        <a:rPr lang="en-US" sz="1200" b="0" u="none" strike="noStrike" dirty="0">
                          <a:effectLst/>
                          <a:latin typeface="+mn-lt"/>
                        </a:rPr>
                        <a:t>Name</a:t>
                      </a:r>
                      <a:endParaRPr lang="en-US" sz="1200" b="0" i="0" u="none" strike="noStrike" dirty="0">
                        <a:effectLst/>
                        <a:latin typeface="+mn-lt"/>
                      </a:endParaRPr>
                    </a:p>
                  </a:txBody>
                  <a:tcPr marL="7703" marR="7703" marT="7703" marB="0"/>
                </a:tc>
                <a:tc>
                  <a:txBody>
                    <a:bodyPr/>
                    <a:lstStyle/>
                    <a:p>
                      <a:pPr algn="ctr" fontAlgn="t"/>
                      <a:r>
                        <a:rPr lang="en-US" sz="1200" b="0" u="none" strike="noStrike" dirty="0">
                          <a:effectLst/>
                          <a:latin typeface="+mn-lt"/>
                        </a:rPr>
                        <a:t>WID</a:t>
                      </a:r>
                      <a:endParaRPr lang="en-US" sz="1200" b="0" i="0" u="none" strike="noStrike" dirty="0">
                        <a:effectLst/>
                        <a:latin typeface="+mn-lt"/>
                      </a:endParaRPr>
                    </a:p>
                  </a:txBody>
                  <a:tcPr marL="7703" marR="7703" marT="7703" marB="0"/>
                </a:tc>
                <a:tc>
                  <a:txBody>
                    <a:bodyPr/>
                    <a:lstStyle/>
                    <a:p>
                      <a:pPr algn="ctr" fontAlgn="t"/>
                      <a:r>
                        <a:rPr lang="en-US" sz="1200" b="0" u="none" strike="noStrike" dirty="0">
                          <a:effectLst/>
                          <a:latin typeface="+mn-lt"/>
                        </a:rPr>
                        <a:t>Status before</a:t>
                      </a:r>
                      <a:r>
                        <a:rPr lang="en-US" sz="1200" b="0" u="none" strike="noStrike" baseline="0" dirty="0">
                          <a:effectLst/>
                          <a:latin typeface="+mn-lt"/>
                        </a:rPr>
                        <a:t> RAN#93e</a:t>
                      </a:r>
                      <a:endParaRPr lang="en-US" sz="1200" b="0" i="0" u="none" strike="noStrike" dirty="0">
                        <a:effectLst/>
                        <a:latin typeface="+mn-lt"/>
                      </a:endParaRPr>
                    </a:p>
                  </a:txBody>
                  <a:tcPr marL="7703" marR="7703" marT="7703" marB="0"/>
                </a:tc>
                <a:extLst>
                  <a:ext uri="{0D108BD9-81ED-4DB2-BD59-A6C34878D82A}">
                    <a16:rowId xmlns="" xmlns:a16="http://schemas.microsoft.com/office/drawing/2014/main" val="10000"/>
                  </a:ext>
                </a:extLst>
              </a:tr>
              <a:tr h="518158">
                <a:tc>
                  <a:txBody>
                    <a:bodyPr/>
                    <a:lstStyle/>
                    <a:p>
                      <a:pPr marL="0" algn="l" fontAlgn="t"/>
                      <a:r>
                        <a:rPr lang="en-US" sz="1200" b="0" u="none" strike="noStrike" dirty="0">
                          <a:effectLst/>
                          <a:latin typeface="+mn-lt"/>
                        </a:rPr>
                        <a:t>Additional </a:t>
                      </a:r>
                      <a:r>
                        <a:rPr lang="en-US" sz="1200" b="0" u="none" strike="noStrike" dirty="0" smtClean="0">
                          <a:effectLst/>
                          <a:latin typeface="+mn-lt"/>
                        </a:rPr>
                        <a:t>enhancements </a:t>
                      </a:r>
                      <a:r>
                        <a:rPr lang="en-US" sz="1200" b="0" u="none" strike="noStrike" dirty="0">
                          <a:effectLst/>
                          <a:latin typeface="+mn-lt"/>
                        </a:rPr>
                        <a:t>for NB-</a:t>
                      </a:r>
                      <a:r>
                        <a:rPr lang="en-US" sz="1200" b="0" u="none" strike="noStrike" dirty="0" err="1">
                          <a:effectLst/>
                          <a:latin typeface="+mn-lt"/>
                        </a:rPr>
                        <a:t>IoT</a:t>
                      </a:r>
                      <a:r>
                        <a:rPr lang="en-US" sz="1200" b="0" u="none" strike="noStrike" dirty="0">
                          <a:effectLst/>
                          <a:latin typeface="+mn-lt"/>
                        </a:rPr>
                        <a:t> and LTE-MTC</a:t>
                      </a:r>
                      <a:endParaRPr lang="en-US" sz="1200" b="0" i="0" u="none" strike="noStrike" dirty="0">
                        <a:effectLst/>
                        <a:latin typeface="+mn-lt"/>
                      </a:endParaRPr>
                    </a:p>
                  </a:txBody>
                  <a:tcPr marL="7703" marR="7703" marT="7703" marB="0"/>
                </a:tc>
                <a:tc>
                  <a:txBody>
                    <a:bodyPr/>
                    <a:lstStyle/>
                    <a:p>
                      <a:pPr marL="0" algn="l" fontAlgn="t"/>
                      <a:r>
                        <a:rPr lang="en-US" sz="1200" b="0" u="none" strike="noStrike" dirty="0">
                          <a:effectLst/>
                          <a:latin typeface="+mn-lt"/>
                        </a:rPr>
                        <a:t>RP-211340</a:t>
                      </a:r>
                      <a:endParaRPr lang="en-US" sz="1200" b="0" i="0" u="none" strike="noStrike" dirty="0">
                        <a:effectLst/>
                        <a:latin typeface="+mn-lt"/>
                      </a:endParaRPr>
                    </a:p>
                  </a:txBody>
                  <a:tcPr marL="7703" marR="7703" marT="7703" marB="0"/>
                </a:tc>
                <a:tc>
                  <a:txBody>
                    <a:bodyPr/>
                    <a:lstStyle/>
                    <a:p>
                      <a:pPr marL="0" algn="l" fontAlgn="t"/>
                      <a:r>
                        <a:rPr lang="en-US" sz="1200" b="0" i="0" u="none" strike="noStrike" baseline="0" dirty="0" smtClean="0">
                          <a:solidFill>
                            <a:schemeClr val="tx1"/>
                          </a:solidFill>
                          <a:effectLst/>
                          <a:latin typeface="+mn-lt"/>
                        </a:rPr>
                        <a:t>Good </a:t>
                      </a:r>
                      <a:r>
                        <a:rPr lang="en-US" sz="1200" b="0" i="0" u="none" strike="noStrike" baseline="0" dirty="0">
                          <a:solidFill>
                            <a:schemeClr val="tx1"/>
                          </a:solidFill>
                          <a:effectLst/>
                          <a:latin typeface="+mn-lt"/>
                        </a:rPr>
                        <a:t>progress, </a:t>
                      </a:r>
                      <a:r>
                        <a:rPr lang="en-US" sz="1200" b="0" i="0" u="none" strike="noStrike" baseline="0" dirty="0" smtClean="0">
                          <a:solidFill>
                            <a:schemeClr val="tx1"/>
                          </a:solidFill>
                          <a:effectLst/>
                          <a:latin typeface="+mn-lt"/>
                        </a:rPr>
                        <a:t>although progress a bit slow in RAN2</a:t>
                      </a:r>
                      <a:endParaRPr lang="en-US" sz="1200" b="0" i="0" u="none" strike="noStrike" baseline="0" dirty="0">
                        <a:solidFill>
                          <a:schemeClr val="tx1"/>
                        </a:solidFill>
                        <a:effectLst/>
                        <a:latin typeface="+mn-lt"/>
                      </a:endParaRPr>
                    </a:p>
                  </a:txBody>
                  <a:tcPr marL="7703" marR="7703" marT="7703" marB="0"/>
                </a:tc>
                <a:extLst>
                  <a:ext uri="{0D108BD9-81ED-4DB2-BD59-A6C34878D82A}">
                    <a16:rowId xmlns="" xmlns:a16="http://schemas.microsoft.com/office/drawing/2014/main" val="10001"/>
                  </a:ext>
                </a:extLst>
              </a:tr>
              <a:tr h="473541">
                <a:tc>
                  <a:txBody>
                    <a:bodyPr/>
                    <a:lstStyle/>
                    <a:p>
                      <a:pPr marL="0" algn="l" fontAlgn="t"/>
                      <a:r>
                        <a:rPr lang="en-US" sz="1200" b="0" u="none" strike="noStrike" dirty="0">
                          <a:effectLst/>
                          <a:latin typeface="+mn-lt"/>
                        </a:rPr>
                        <a:t>Rel-17 enhancements on MIMO for NR</a:t>
                      </a:r>
                      <a:endParaRPr lang="en-US" sz="1200" b="0" i="0" u="none" strike="noStrike" dirty="0">
                        <a:effectLst/>
                        <a:latin typeface="+mn-lt"/>
                      </a:endParaRPr>
                    </a:p>
                  </a:txBody>
                  <a:tcPr marL="7703" marR="7703" marT="7703" marB="0"/>
                </a:tc>
                <a:tc>
                  <a:txBody>
                    <a:bodyPr/>
                    <a:lstStyle/>
                    <a:p>
                      <a:pPr marL="0" algn="l" fontAlgn="t"/>
                      <a:r>
                        <a:rPr lang="en-US" sz="1200" b="0" u="none" strike="noStrike" dirty="0">
                          <a:effectLst/>
                          <a:latin typeface="+mn-lt"/>
                        </a:rPr>
                        <a:t>RP-211586</a:t>
                      </a:r>
                      <a:endParaRPr lang="en-US" sz="1200" b="0" i="0" u="none" strike="noStrike" dirty="0">
                        <a:effectLst/>
                        <a:latin typeface="+mn-lt"/>
                      </a:endParaRPr>
                    </a:p>
                  </a:txBody>
                  <a:tcPr marL="7703" marR="7703" marT="770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baseline="0" dirty="0" smtClean="0">
                          <a:solidFill>
                            <a:schemeClr val="tx1"/>
                          </a:solidFill>
                          <a:effectLst/>
                          <a:latin typeface="+mn-lt"/>
                        </a:rPr>
                        <a:t>RAN1: Good progress on </a:t>
                      </a:r>
                      <a:r>
                        <a:rPr lang="en-US" altLang="zh-CN" sz="1200" b="0" i="0" u="none" strike="noStrike" baseline="0" dirty="0" err="1" smtClean="0">
                          <a:solidFill>
                            <a:schemeClr val="tx1"/>
                          </a:solidFill>
                          <a:effectLst/>
                          <a:latin typeface="+mn-lt"/>
                        </a:rPr>
                        <a:t>mTRP</a:t>
                      </a:r>
                      <a:r>
                        <a:rPr lang="en-US" altLang="zh-CN" sz="1200" b="0" i="0" u="none" strike="noStrike" baseline="0" dirty="0" smtClean="0">
                          <a:solidFill>
                            <a:schemeClr val="tx1"/>
                          </a:solidFill>
                          <a:effectLst/>
                          <a:latin typeface="+mn-lt"/>
                        </a:rPr>
                        <a:t>, SRS and CSI. Progress is slow for a few topics under BM, e.g. fast UL panel selection/switching and advanced beam refinement/tracking. May consider to postpone to Rel-18.  </a:t>
                      </a:r>
                    </a:p>
                  </a:txBody>
                  <a:tcPr marL="7703" marR="7703" marT="7703" marB="0"/>
                </a:tc>
                <a:extLst>
                  <a:ext uri="{0D108BD9-81ED-4DB2-BD59-A6C34878D82A}">
                    <a16:rowId xmlns="" xmlns:a16="http://schemas.microsoft.com/office/drawing/2014/main" val="10002"/>
                  </a:ext>
                </a:extLst>
              </a:tr>
              <a:tr h="500568">
                <a:tc>
                  <a:txBody>
                    <a:bodyPr/>
                    <a:lstStyle/>
                    <a:p>
                      <a:pPr marL="0" algn="l" fontAlgn="t"/>
                      <a:r>
                        <a:rPr lang="en-US" sz="1200" b="0" u="none" strike="noStrike" dirty="0">
                          <a:effectLst/>
                          <a:latin typeface="+mn-lt"/>
                        </a:rPr>
                        <a:t>NR </a:t>
                      </a:r>
                      <a:r>
                        <a:rPr lang="en-US" sz="1200" b="0" u="none" strike="noStrike" dirty="0" err="1">
                          <a:effectLst/>
                          <a:latin typeface="+mn-lt"/>
                        </a:rPr>
                        <a:t>sidelink</a:t>
                      </a:r>
                      <a:r>
                        <a:rPr lang="en-US" sz="1200" b="0" u="none" strike="noStrike" dirty="0">
                          <a:effectLst/>
                          <a:latin typeface="+mn-lt"/>
                        </a:rPr>
                        <a:t> enhancement</a:t>
                      </a:r>
                      <a:endParaRPr lang="en-US" sz="1200" b="0" i="0" u="none" strike="noStrike" dirty="0">
                        <a:effectLst/>
                        <a:latin typeface="+mn-lt"/>
                      </a:endParaRPr>
                    </a:p>
                  </a:txBody>
                  <a:tcPr marL="7703" marR="7703" marT="7703" marB="0"/>
                </a:tc>
                <a:tc>
                  <a:txBody>
                    <a:bodyPr/>
                    <a:lstStyle/>
                    <a:p>
                      <a:pPr marL="0" algn="l" fontAlgn="t"/>
                      <a:r>
                        <a:rPr lang="en-US" sz="1200" b="0" u="none" strike="noStrike" dirty="0">
                          <a:effectLst/>
                          <a:latin typeface="+mn-lt"/>
                        </a:rPr>
                        <a:t>RP-202846</a:t>
                      </a:r>
                      <a:endParaRPr lang="en-US" sz="1200" b="0" i="0" u="none" strike="noStrike" dirty="0">
                        <a:effectLst/>
                        <a:latin typeface="+mn-lt"/>
                      </a:endParaRPr>
                    </a:p>
                  </a:txBody>
                  <a:tcPr marL="7703" marR="7703" marT="770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0" i="0" u="none" strike="noStrike" kern="1200" baseline="0" dirty="0" smtClean="0">
                          <a:solidFill>
                            <a:schemeClr val="tx1"/>
                          </a:solidFill>
                          <a:effectLst/>
                          <a:latin typeface="+mn-lt"/>
                          <a:ea typeface="+mn-ea"/>
                          <a:cs typeface="+mn-cs"/>
                        </a:rPr>
                        <a:t>Good progress on </a:t>
                      </a:r>
                      <a:r>
                        <a:rPr lang="en-GB" altLang="zh-CN" sz="1200" b="0" u="none" strike="noStrike" kern="1200" baseline="0" dirty="0" smtClean="0">
                          <a:solidFill>
                            <a:schemeClr val="tx1"/>
                          </a:solidFill>
                          <a:effectLst/>
                          <a:latin typeface="+mn-lt"/>
                        </a:rPr>
                        <a:t>Inter-UE coordination, particularly for Scheme 1</a:t>
                      </a:r>
                      <a:endParaRPr lang="en-US" altLang="zh-CN" sz="1200" b="0" i="0" u="none" strike="noStrike" kern="1200" baseline="0" dirty="0" smtClean="0">
                        <a:solidFill>
                          <a:schemeClr val="tx1"/>
                        </a:solidFill>
                        <a:effectLst/>
                        <a:latin typeface="+mn-lt"/>
                        <a:ea typeface="+mn-ea"/>
                        <a:cs typeface="+mn-cs"/>
                      </a:endParaRPr>
                    </a:p>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kern="1200" baseline="0" dirty="0" smtClean="0">
                          <a:solidFill>
                            <a:schemeClr val="tx1"/>
                          </a:solidFill>
                          <a:effectLst/>
                          <a:latin typeface="+mn-lt"/>
                          <a:ea typeface="+mn-ea"/>
                          <a:cs typeface="+mn-cs"/>
                          <a:sym typeface="Wingdings" panose="05000000000000000000" pitchFamily="2" charset="2"/>
                        </a:rPr>
                        <a:t>To focus the work, RAN could agree that RAN1 can stop discussing some remaining FFS points on “other options”, etc., and remove need to study relating partial sensing to SL DRX.</a:t>
                      </a:r>
                      <a:endParaRPr lang="en-GB" altLang="zh-CN" sz="1200" b="0" u="none" strike="noStrike" kern="1200" baseline="0" dirty="0" smtClean="0">
                        <a:solidFill>
                          <a:schemeClr val="tx1"/>
                        </a:solidFill>
                        <a:effectLst/>
                        <a:latin typeface="+mn-lt"/>
                      </a:endParaRPr>
                    </a:p>
                  </a:txBody>
                  <a:tcPr marL="7703" marR="7703" marT="7703" marB="0"/>
                </a:tc>
                <a:extLst>
                  <a:ext uri="{0D108BD9-81ED-4DB2-BD59-A6C34878D82A}">
                    <a16:rowId xmlns="" xmlns:a16="http://schemas.microsoft.com/office/drawing/2014/main" val="10003"/>
                  </a:ext>
                </a:extLst>
              </a:tr>
              <a:tr h="488636">
                <a:tc>
                  <a:txBody>
                    <a:bodyPr/>
                    <a:lstStyle/>
                    <a:p>
                      <a:pPr marL="0" algn="l" fontAlgn="t"/>
                      <a:r>
                        <a:rPr lang="en-US" sz="1200" b="0" u="none" strike="noStrike" dirty="0">
                          <a:effectLst/>
                          <a:latin typeface="+mn-lt"/>
                        </a:rPr>
                        <a:t>NR Dynamic spectrum sharing (DSS)</a:t>
                      </a:r>
                      <a:endParaRPr lang="en-US" sz="1200" b="0" i="0" u="none" strike="noStrike" dirty="0">
                        <a:effectLst/>
                        <a:latin typeface="+mn-lt"/>
                      </a:endParaRPr>
                    </a:p>
                  </a:txBody>
                  <a:tcPr marL="7703" marR="7703" marT="7703" marB="0"/>
                </a:tc>
                <a:tc>
                  <a:txBody>
                    <a:bodyPr/>
                    <a:lstStyle/>
                    <a:p>
                      <a:pPr marL="0" algn="l" fontAlgn="t"/>
                      <a:r>
                        <a:rPr lang="en-US" altLang="zh-CN" sz="1200" b="0" u="none" strike="noStrike" dirty="0">
                          <a:effectLst/>
                          <a:latin typeface="+mn-lt"/>
                        </a:rPr>
                        <a:t>RP-211345</a:t>
                      </a:r>
                      <a:endParaRPr lang="en-US" altLang="zh-CN" sz="1200" b="0" i="0" u="none" strike="noStrike" dirty="0">
                        <a:effectLst/>
                        <a:latin typeface="+mn-lt"/>
                      </a:endParaRPr>
                    </a:p>
                  </a:txBody>
                  <a:tcPr marL="7703" marR="7703" marT="770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dirty="0" smtClean="0">
                          <a:solidFill>
                            <a:schemeClr val="tx1"/>
                          </a:solidFill>
                          <a:effectLst/>
                          <a:latin typeface="+mn-lt"/>
                        </a:rPr>
                        <a:t>Advanced UE capability Type B (where the UE monitors PDCCH on both cells in overlapping slot/symbol)</a:t>
                      </a:r>
                      <a:r>
                        <a:rPr lang="en-US" altLang="zh-CN" sz="1200" b="0" i="0" u="none" strike="noStrike" baseline="0" dirty="0" smtClean="0">
                          <a:solidFill>
                            <a:schemeClr val="tx1"/>
                          </a:solidFill>
                          <a:effectLst/>
                          <a:latin typeface="+mn-lt"/>
                        </a:rPr>
                        <a:t> is not essential for the WI and could be down-scoped if needed, focusing on the basic UE capability Type A in Rel-17</a:t>
                      </a:r>
                      <a:endParaRPr lang="en-US" altLang="zh-CN" sz="1200" b="0" i="0" u="none" strike="noStrike" dirty="0">
                        <a:solidFill>
                          <a:schemeClr val="tx1"/>
                        </a:solidFill>
                        <a:effectLst/>
                        <a:latin typeface="+mn-lt"/>
                      </a:endParaRPr>
                    </a:p>
                  </a:txBody>
                  <a:tcPr marL="7703" marR="7703" marT="7703" marB="0"/>
                </a:tc>
                <a:extLst>
                  <a:ext uri="{0D108BD9-81ED-4DB2-BD59-A6C34878D82A}">
                    <a16:rowId xmlns="" xmlns:a16="http://schemas.microsoft.com/office/drawing/2014/main" val="10004"/>
                  </a:ext>
                </a:extLst>
              </a:tr>
              <a:tr h="297789">
                <a:tc>
                  <a:txBody>
                    <a:bodyPr/>
                    <a:lstStyle/>
                    <a:p>
                      <a:pPr marL="0" algn="l" fontAlgn="t"/>
                      <a:r>
                        <a:rPr lang="en-US" sz="1200" b="0" u="none" strike="noStrike" dirty="0">
                          <a:effectLst/>
                          <a:latin typeface="+mn-lt"/>
                        </a:rPr>
                        <a:t>NB-</a:t>
                      </a:r>
                      <a:r>
                        <a:rPr lang="en-US" sz="1200" b="0" u="none" strike="noStrike" dirty="0" err="1">
                          <a:effectLst/>
                          <a:latin typeface="+mn-lt"/>
                        </a:rPr>
                        <a:t>IoT</a:t>
                      </a:r>
                      <a:r>
                        <a:rPr lang="en-US" sz="1200" b="0" u="none" strike="noStrike" dirty="0">
                          <a:effectLst/>
                          <a:latin typeface="+mn-lt"/>
                        </a:rPr>
                        <a:t>/</a:t>
                      </a:r>
                      <a:r>
                        <a:rPr lang="en-US" sz="1200" b="0" u="none" strike="noStrike" dirty="0" err="1">
                          <a:effectLst/>
                          <a:latin typeface="+mn-lt"/>
                        </a:rPr>
                        <a:t>eMTC</a:t>
                      </a:r>
                      <a:r>
                        <a:rPr lang="en-US" sz="1200" b="0" u="none" strike="noStrike" dirty="0">
                          <a:effectLst/>
                          <a:latin typeface="+mn-lt"/>
                        </a:rPr>
                        <a:t> </a:t>
                      </a:r>
                      <a:r>
                        <a:rPr lang="en-US" sz="1200" b="0" u="none" strike="noStrike" dirty="0" err="1">
                          <a:effectLst/>
                          <a:latin typeface="+mn-lt"/>
                        </a:rPr>
                        <a:t>suppport</a:t>
                      </a:r>
                      <a:r>
                        <a:rPr lang="en-US" sz="1200" b="0" u="none" strike="noStrike" dirty="0">
                          <a:effectLst/>
                          <a:latin typeface="+mn-lt"/>
                        </a:rPr>
                        <a:t> for </a:t>
                      </a:r>
                      <a:r>
                        <a:rPr lang="en-US" sz="1200" b="0" u="none" strike="noStrike" dirty="0" smtClean="0">
                          <a:effectLst/>
                          <a:latin typeface="+mn-lt"/>
                        </a:rPr>
                        <a:t>NTN</a:t>
                      </a:r>
                      <a:endParaRPr lang="en-US" sz="1200" b="0" i="0" u="none" strike="noStrike" dirty="0">
                        <a:effectLst/>
                        <a:latin typeface="+mn-lt"/>
                      </a:endParaRPr>
                    </a:p>
                  </a:txBody>
                  <a:tcPr marL="7703" marR="7703" marT="7703" marB="0"/>
                </a:tc>
                <a:tc>
                  <a:txBody>
                    <a:bodyPr/>
                    <a:lstStyle/>
                    <a:p>
                      <a:pPr marL="0" algn="l" fontAlgn="t"/>
                      <a:r>
                        <a:rPr lang="en-US" sz="1200" b="0" u="none" strike="noStrike" dirty="0">
                          <a:effectLst/>
                          <a:latin typeface="+mn-lt"/>
                        </a:rPr>
                        <a:t>RP-211601</a:t>
                      </a:r>
                      <a:endParaRPr lang="en-US" sz="1200" b="0" i="0" u="none" strike="noStrike" dirty="0">
                        <a:effectLst/>
                        <a:latin typeface="+mn-lt"/>
                      </a:endParaRPr>
                    </a:p>
                  </a:txBody>
                  <a:tcPr marL="7703" marR="7703" marT="7703" marB="0"/>
                </a:tc>
                <a:tc>
                  <a:txBody>
                    <a:bodyPr/>
                    <a:lstStyle/>
                    <a:p>
                      <a:pPr marL="0" algn="l" fontAlgn="t"/>
                      <a:r>
                        <a:rPr lang="en-US" altLang="zh-CN" sz="1200" b="0" i="0" u="none" strike="noStrike" dirty="0" smtClean="0">
                          <a:solidFill>
                            <a:schemeClr val="tx1"/>
                          </a:solidFill>
                          <a:effectLst/>
                          <a:latin typeface="+mn-lt"/>
                        </a:rPr>
                        <a:t>On</a:t>
                      </a:r>
                      <a:r>
                        <a:rPr lang="en-US" altLang="zh-CN" sz="1200" b="0" i="0" u="none" strike="noStrike" baseline="0" dirty="0" smtClean="0">
                          <a:solidFill>
                            <a:schemeClr val="tx1"/>
                          </a:solidFill>
                          <a:effectLst/>
                          <a:latin typeface="+mn-lt"/>
                        </a:rPr>
                        <a:t> track</a:t>
                      </a:r>
                      <a:endParaRPr lang="en-US" altLang="zh-CN" sz="1200" b="0" i="0" u="none" strike="noStrike" dirty="0">
                        <a:solidFill>
                          <a:schemeClr val="tx1"/>
                        </a:solidFill>
                        <a:effectLst/>
                        <a:latin typeface="+mn-lt"/>
                      </a:endParaRPr>
                    </a:p>
                  </a:txBody>
                  <a:tcPr marL="7703" marR="7703" marT="7703" marB="0"/>
                </a:tc>
                <a:extLst>
                  <a:ext uri="{0D108BD9-81ED-4DB2-BD59-A6C34878D82A}">
                    <a16:rowId xmlns="" xmlns:a16="http://schemas.microsoft.com/office/drawing/2014/main" val="10005"/>
                  </a:ext>
                </a:extLst>
              </a:tr>
              <a:tr h="537289">
                <a:tc>
                  <a:txBody>
                    <a:bodyPr/>
                    <a:lstStyle/>
                    <a:p>
                      <a:pPr marL="0" algn="l" fontAlgn="t"/>
                      <a:r>
                        <a:rPr lang="en-US" sz="1200" b="0" u="none" strike="noStrike" dirty="0">
                          <a:effectLst/>
                          <a:latin typeface="+mn-lt"/>
                        </a:rPr>
                        <a:t>Study for XR Evaluations for NR</a:t>
                      </a:r>
                      <a:endParaRPr lang="en-US" sz="1200" b="0" i="0" u="none" strike="noStrike" dirty="0">
                        <a:effectLst/>
                        <a:latin typeface="+mn-lt"/>
                      </a:endParaRPr>
                    </a:p>
                  </a:txBody>
                  <a:tcPr marL="7703" marR="7703" marT="7703" marB="0"/>
                </a:tc>
                <a:tc>
                  <a:txBody>
                    <a:bodyPr/>
                    <a:lstStyle/>
                    <a:p>
                      <a:pPr marL="0" algn="l" fontAlgn="t"/>
                      <a:r>
                        <a:rPr lang="en-US" sz="1200" b="0" u="none" strike="noStrike" dirty="0">
                          <a:effectLst/>
                          <a:latin typeface="+mn-lt"/>
                        </a:rPr>
                        <a:t>RP-210460</a:t>
                      </a:r>
                      <a:endParaRPr lang="en-US" sz="1200" b="0" i="0" u="none" strike="noStrike" dirty="0">
                        <a:effectLst/>
                        <a:latin typeface="+mn-lt"/>
                      </a:endParaRPr>
                    </a:p>
                  </a:txBody>
                  <a:tcPr marL="7703" marR="7703" marT="770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baseline="0" dirty="0">
                          <a:solidFill>
                            <a:schemeClr val="tx1"/>
                          </a:solidFill>
                          <a:effectLst/>
                          <a:latin typeface="+mn-lt"/>
                        </a:rPr>
                        <a:t>Good progress on capacity/power evaluations</a:t>
                      </a:r>
                      <a:r>
                        <a:rPr lang="en-US" altLang="zh-CN" sz="1200" b="0" i="0" u="none" strike="noStrike" baseline="0" dirty="0" smtClean="0">
                          <a:solidFill>
                            <a:schemeClr val="tx1"/>
                          </a:solidFill>
                          <a:effectLst/>
                          <a:latin typeface="+mn-lt"/>
                        </a:rPr>
                        <a:t>.</a:t>
                      </a:r>
                    </a:p>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baseline="0" dirty="0" smtClean="0">
                          <a:solidFill>
                            <a:schemeClr val="tx1"/>
                          </a:solidFill>
                          <a:effectLst/>
                          <a:latin typeface="+mn-lt"/>
                        </a:rPr>
                        <a:t>Additional work is popping up along the way, e.g. RAN1 just agreed to additionally perform evaluations for coverage and had initial discussions on mobility.</a:t>
                      </a:r>
                      <a:endParaRPr lang="en-US" altLang="zh-CN" sz="1200" b="0" i="0" u="none" strike="noStrike" dirty="0">
                        <a:solidFill>
                          <a:schemeClr val="tx1"/>
                        </a:solidFill>
                        <a:effectLst/>
                        <a:latin typeface="+mn-lt"/>
                      </a:endParaRPr>
                    </a:p>
                  </a:txBody>
                  <a:tcPr marL="7703" marR="7703" marT="7703" marB="0"/>
                </a:tc>
                <a:extLst>
                  <a:ext uri="{0D108BD9-81ED-4DB2-BD59-A6C34878D82A}">
                    <a16:rowId xmlns="" xmlns:a16="http://schemas.microsoft.com/office/drawing/2014/main" val="10006"/>
                  </a:ext>
                </a:extLst>
              </a:tr>
              <a:tr h="631053">
                <a:tc>
                  <a:txBody>
                    <a:bodyPr/>
                    <a:lstStyle/>
                    <a:p>
                      <a:pPr marL="0" algn="l" fontAlgn="t"/>
                      <a:r>
                        <a:rPr lang="en-US" sz="1200" b="0" u="none" strike="noStrike" dirty="0">
                          <a:effectLst/>
                          <a:latin typeface="+mn-lt"/>
                        </a:rPr>
                        <a:t>Support of reduced capability NR devices</a:t>
                      </a:r>
                      <a:endParaRPr lang="en-US" sz="1200" b="0" i="0" u="none" strike="noStrike" dirty="0">
                        <a:effectLst/>
                        <a:latin typeface="+mn-lt"/>
                      </a:endParaRPr>
                    </a:p>
                  </a:txBody>
                  <a:tcPr marL="7703" marR="7703" marT="7703" marB="0"/>
                </a:tc>
                <a:tc>
                  <a:txBody>
                    <a:bodyPr/>
                    <a:lstStyle/>
                    <a:p>
                      <a:pPr marL="0" algn="l" fontAlgn="t"/>
                      <a:r>
                        <a:rPr lang="en-US" sz="1200" b="0" i="0" u="none" strike="noStrike" kern="1200" baseline="0" dirty="0">
                          <a:solidFill>
                            <a:schemeClr val="tx1"/>
                          </a:solidFill>
                          <a:effectLst/>
                          <a:latin typeface="+mn-lt"/>
                          <a:ea typeface="+mn-ea"/>
                          <a:cs typeface="+mn-cs"/>
                        </a:rPr>
                        <a:t>RP-211574</a:t>
                      </a:r>
                    </a:p>
                  </a:txBody>
                  <a:tcPr marL="7703" marR="7703" marT="7703" marB="0"/>
                </a:tc>
                <a:tc>
                  <a:txBody>
                    <a:bodyPr/>
                    <a:lstStyle/>
                    <a:p>
                      <a:pPr marL="0" marR="0" lvl="0" indent="0" algn="l" defTabSz="914400" rtl="0" eaLnBrk="1" fontAlgn="t" latinLnBrk="0" hangingPunct="1">
                        <a:lnSpc>
                          <a:spcPct val="100000"/>
                        </a:lnSpc>
                        <a:spcBef>
                          <a:spcPts val="0"/>
                        </a:spcBef>
                        <a:spcAft>
                          <a:spcPts val="600"/>
                        </a:spcAft>
                        <a:buClrTx/>
                        <a:buSzTx/>
                        <a:buFontTx/>
                        <a:buNone/>
                        <a:tabLst/>
                        <a:defRPr/>
                      </a:pPr>
                      <a:r>
                        <a:rPr lang="en-US" altLang="zh-CN" sz="1200" b="0" i="0" u="none" strike="noStrike" kern="1200" baseline="0" dirty="0" smtClean="0">
                          <a:solidFill>
                            <a:schemeClr val="tx1"/>
                          </a:solidFill>
                          <a:effectLst/>
                          <a:latin typeface="+mn-lt"/>
                          <a:ea typeface="+mn-ea"/>
                          <a:cs typeface="+mn-cs"/>
                        </a:rPr>
                        <a:t>New scaling factor on peak data rate: discussion triggered in RAN2 (no consensus), LS to RAN1. This is not in scope of the WID. </a:t>
                      </a:r>
                    </a:p>
                    <a:p>
                      <a:pPr marL="0" marR="0" lvl="0" indent="0" algn="l" defTabSz="914400" rtl="0" eaLnBrk="1" fontAlgn="t" latinLnBrk="0" hangingPunct="1">
                        <a:lnSpc>
                          <a:spcPct val="100000"/>
                        </a:lnSpc>
                        <a:spcBef>
                          <a:spcPts val="0"/>
                        </a:spcBef>
                        <a:spcAft>
                          <a:spcPts val="600"/>
                        </a:spcAft>
                        <a:buClrTx/>
                        <a:buSzTx/>
                        <a:buFontTx/>
                        <a:buNone/>
                        <a:tabLst/>
                        <a:defRPr/>
                      </a:pPr>
                      <a:r>
                        <a:rPr lang="en-US" altLang="zh-CN" sz="1200" b="0" i="0" u="none" strike="noStrike" kern="1200" baseline="0" dirty="0" smtClean="0">
                          <a:solidFill>
                            <a:schemeClr val="tx1"/>
                          </a:solidFill>
                          <a:effectLst/>
                          <a:latin typeface="+mn-lt"/>
                          <a:ea typeface="+mn-ea"/>
                          <a:cs typeface="+mn-cs"/>
                        </a:rPr>
                        <a:t>Optional support for SUL by a </a:t>
                      </a:r>
                      <a:r>
                        <a:rPr lang="en-US" altLang="zh-CN" sz="1200" b="0" i="0" u="none" strike="noStrike" kern="1200" baseline="0" dirty="0" err="1" smtClean="0">
                          <a:solidFill>
                            <a:schemeClr val="tx1"/>
                          </a:solidFill>
                          <a:effectLst/>
                          <a:latin typeface="+mn-lt"/>
                          <a:ea typeface="+mn-ea"/>
                          <a:cs typeface="+mn-cs"/>
                        </a:rPr>
                        <a:t>RedCap</a:t>
                      </a:r>
                      <a:r>
                        <a:rPr lang="en-US" altLang="zh-CN" sz="1200" b="0" i="0" u="none" strike="noStrike" kern="1200" baseline="0" dirty="0" smtClean="0">
                          <a:solidFill>
                            <a:schemeClr val="tx1"/>
                          </a:solidFill>
                          <a:effectLst/>
                          <a:latin typeface="+mn-lt"/>
                          <a:ea typeface="+mn-ea"/>
                          <a:cs typeface="+mn-cs"/>
                        </a:rPr>
                        <a:t> UE is in scope of the WID, RAN may need to clarify this again to stop such discussions in WGs.</a:t>
                      </a:r>
                    </a:p>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dirty="0" smtClean="0"/>
                        <a:t>Controversial discussions on the support of BWP without SSB in RAN1. BWP without SSB is a key to address the nature of reduced bandwidth from 100MHz to 20MHz for </a:t>
                      </a:r>
                      <a:r>
                        <a:rPr lang="en-US" altLang="zh-CN" sz="1200" dirty="0" err="1" smtClean="0"/>
                        <a:t>RedCap</a:t>
                      </a:r>
                      <a:r>
                        <a:rPr lang="en-US" altLang="zh-CN" sz="1200" dirty="0" smtClean="0"/>
                        <a:t> and beneficial from network perspective e.g. avoid frequency resource fragmentation, but some UE vendors have concern due to potential impact on UE power consumption. </a:t>
                      </a:r>
                      <a:endParaRPr lang="en-US" altLang="zh-CN" sz="1200" b="0" i="0" u="none" strike="noStrike" kern="1200" baseline="0" dirty="0" smtClean="0">
                        <a:solidFill>
                          <a:schemeClr val="tx1"/>
                        </a:solidFill>
                        <a:effectLst/>
                        <a:latin typeface="+mn-lt"/>
                        <a:ea typeface="+mn-ea"/>
                        <a:cs typeface="+mn-cs"/>
                      </a:endParaRPr>
                    </a:p>
                  </a:txBody>
                  <a:tcPr marL="7703" marR="7703" marT="7703" marB="0"/>
                </a:tc>
                <a:extLst>
                  <a:ext uri="{0D108BD9-81ED-4DB2-BD59-A6C34878D82A}">
                    <a16:rowId xmlns="" xmlns:a16="http://schemas.microsoft.com/office/drawing/2014/main" val="10007"/>
                  </a:ext>
                </a:extLst>
              </a:tr>
              <a:tr h="457305">
                <a:tc>
                  <a:txBody>
                    <a:bodyPr/>
                    <a:lstStyle/>
                    <a:p>
                      <a:pPr marL="0" algn="l" fontAlgn="t"/>
                      <a:r>
                        <a:rPr lang="en-US" sz="1200" b="0" u="none" strike="noStrike" dirty="0" smtClean="0">
                          <a:effectLst/>
                          <a:latin typeface="+mn-lt"/>
                        </a:rPr>
                        <a:t>NR positioning enhancements</a:t>
                      </a:r>
                      <a:endParaRPr lang="en-US" sz="1200" b="0" i="0" u="none" strike="noStrike" dirty="0">
                        <a:effectLst/>
                        <a:latin typeface="+mn-lt"/>
                      </a:endParaRPr>
                    </a:p>
                  </a:txBody>
                  <a:tcPr marL="7703" marR="7703" marT="7703" marB="0"/>
                </a:tc>
                <a:tc>
                  <a:txBody>
                    <a:bodyPr/>
                    <a:lstStyle/>
                    <a:p>
                      <a:pPr marL="0" algn="l" fontAlgn="t"/>
                      <a:r>
                        <a:rPr lang="en-US" sz="1200" b="0" u="none" strike="noStrike" dirty="0" smtClean="0">
                          <a:effectLst/>
                          <a:latin typeface="+mn-lt"/>
                        </a:rPr>
                        <a:t>RP-210903</a:t>
                      </a:r>
                      <a:endParaRPr lang="en-US" sz="1200" b="0" i="0" u="none" strike="noStrike" dirty="0">
                        <a:effectLst/>
                        <a:latin typeface="+mn-lt"/>
                      </a:endParaRPr>
                    </a:p>
                  </a:txBody>
                  <a:tcPr marL="7703" marR="7703" marT="770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baseline="0" dirty="0" smtClean="0">
                          <a:solidFill>
                            <a:schemeClr val="tx1"/>
                          </a:solidFill>
                          <a:effectLst/>
                          <a:latin typeface="+mn-lt"/>
                        </a:rPr>
                        <a:t>Good progress in general, including for objectives on positioning in inactive state (DL) and second priority objectives on positioning in inactive state (UL, UL+DL).</a:t>
                      </a:r>
                    </a:p>
                  </a:txBody>
                  <a:tcPr marL="7703" marR="7703" marT="7703" marB="0"/>
                </a:tc>
                <a:extLst>
                  <a:ext uri="{0D108BD9-81ED-4DB2-BD59-A6C34878D82A}">
                    <a16:rowId xmlns="" xmlns:a16="http://schemas.microsoft.com/office/drawing/2014/main" val="10008"/>
                  </a:ext>
                </a:extLst>
              </a:tr>
              <a:tr h="378538">
                <a:tc>
                  <a:txBody>
                    <a:bodyPr/>
                    <a:lstStyle/>
                    <a:p>
                      <a:pPr marL="0" algn="l" fontAlgn="t"/>
                      <a:r>
                        <a:rPr lang="en-US" sz="1200" b="0" u="none" strike="noStrike" dirty="0">
                          <a:effectLst/>
                          <a:latin typeface="+mn-lt"/>
                        </a:rPr>
                        <a:t>NR coverage enhancement</a:t>
                      </a:r>
                      <a:endParaRPr lang="en-US" sz="1200" b="0" i="0" u="none" strike="noStrike" dirty="0">
                        <a:effectLst/>
                        <a:latin typeface="+mn-lt"/>
                      </a:endParaRPr>
                    </a:p>
                  </a:txBody>
                  <a:tcPr marL="7703" marR="7703" marT="7703" marB="0"/>
                </a:tc>
                <a:tc>
                  <a:txBody>
                    <a:bodyPr/>
                    <a:lstStyle/>
                    <a:p>
                      <a:pPr marL="0" algn="l" fontAlgn="t"/>
                      <a:r>
                        <a:rPr lang="en-US" sz="1200" b="0" u="none" strike="noStrike" dirty="0">
                          <a:effectLst/>
                          <a:latin typeface="+mn-lt"/>
                        </a:rPr>
                        <a:t>RP-211566</a:t>
                      </a:r>
                      <a:endParaRPr lang="en-US" sz="1200" b="0" i="0" u="none" strike="noStrike" dirty="0">
                        <a:effectLst/>
                        <a:latin typeface="+mn-lt"/>
                      </a:endParaRPr>
                    </a:p>
                  </a:txBody>
                  <a:tcPr marL="7703" marR="7703" marT="7703" marB="0"/>
                </a:tc>
                <a:tc>
                  <a:txBody>
                    <a:bodyPr/>
                    <a:lstStyle/>
                    <a:p>
                      <a:pPr marL="0" algn="l" fontAlgn="t"/>
                      <a:r>
                        <a:rPr lang="en-US" altLang="zh-CN" sz="1200" b="0" i="0" u="none" strike="noStrike" dirty="0" smtClean="0">
                          <a:solidFill>
                            <a:schemeClr val="tx1"/>
                          </a:solidFill>
                          <a:effectLst/>
                          <a:latin typeface="+mn-lt"/>
                        </a:rPr>
                        <a:t>On track</a:t>
                      </a:r>
                      <a:endParaRPr lang="en-US" altLang="zh-CN" sz="1200" b="0" i="0" u="none" strike="noStrike" dirty="0">
                        <a:solidFill>
                          <a:schemeClr val="tx1"/>
                        </a:solidFill>
                        <a:effectLst/>
                        <a:latin typeface="+mn-lt"/>
                      </a:endParaRPr>
                    </a:p>
                  </a:txBody>
                  <a:tcPr marL="7703" marR="7703" marT="7703" marB="0"/>
                </a:tc>
                <a:extLst>
                  <a:ext uri="{0D108BD9-81ED-4DB2-BD59-A6C34878D82A}">
                    <a16:rowId xmlns="" xmlns:a16="http://schemas.microsoft.com/office/drawing/2014/main" val="10009"/>
                  </a:ext>
                </a:extLst>
              </a:tr>
              <a:tr h="423783">
                <a:tc>
                  <a:txBody>
                    <a:bodyPr/>
                    <a:lstStyle/>
                    <a:p>
                      <a:pPr marL="0" algn="l" fontAlgn="t"/>
                      <a:r>
                        <a:rPr lang="en-US" sz="1200" b="0" u="none" strike="noStrike" dirty="0">
                          <a:effectLst/>
                          <a:latin typeface="+mn-lt"/>
                        </a:rPr>
                        <a:t>Extending NR operation up to 71GHz</a:t>
                      </a:r>
                      <a:endParaRPr lang="en-US" sz="1200" b="0" i="0" u="none" strike="noStrike" dirty="0">
                        <a:effectLst/>
                        <a:latin typeface="+mn-lt"/>
                      </a:endParaRPr>
                    </a:p>
                  </a:txBody>
                  <a:tcPr marL="7703" marR="7703" marT="7703" marB="0"/>
                </a:tc>
                <a:tc>
                  <a:txBody>
                    <a:bodyPr/>
                    <a:lstStyle/>
                    <a:p>
                      <a:pPr marL="0" algn="l" fontAlgn="t"/>
                      <a:r>
                        <a:rPr lang="en-US" altLang="zh-CN" sz="1200" b="0" u="none" strike="noStrike" dirty="0">
                          <a:effectLst/>
                          <a:latin typeface="+mn-lt"/>
                        </a:rPr>
                        <a:t>RP-211584</a:t>
                      </a:r>
                      <a:endParaRPr lang="en-US" altLang="zh-CN" sz="1200" b="0" i="0" u="none" strike="noStrike" dirty="0">
                        <a:effectLst/>
                        <a:latin typeface="+mn-lt"/>
                      </a:endParaRPr>
                    </a:p>
                  </a:txBody>
                  <a:tcPr marL="7703" marR="7703" marT="7703" marB="0"/>
                </a:tc>
                <a:tc>
                  <a:txBody>
                    <a:bodyPr/>
                    <a:lstStyle/>
                    <a:p>
                      <a:pPr marL="0" algn="l" fontAlgn="t"/>
                      <a:r>
                        <a:rPr lang="en-US" altLang="zh-CN" sz="1200" b="0" i="0" u="none" strike="noStrike" dirty="0" smtClean="0">
                          <a:solidFill>
                            <a:schemeClr val="tx1"/>
                          </a:solidFill>
                          <a:effectLst/>
                          <a:latin typeface="+mn-lt"/>
                        </a:rPr>
                        <a:t>It is likely not possible to discuss additional UE processing time capabilities, so RAN1 should only discuss the agreed timelines based on 120 kHz SCS and complete</a:t>
                      </a:r>
                      <a:r>
                        <a:rPr lang="en-US" altLang="zh-CN" sz="1200" b="0" i="0" u="none" strike="noStrike" baseline="0" dirty="0" smtClean="0">
                          <a:solidFill>
                            <a:schemeClr val="tx1"/>
                          </a:solidFill>
                          <a:effectLst/>
                          <a:latin typeface="+mn-lt"/>
                        </a:rPr>
                        <a:t> the design for these already agreed timelines.</a:t>
                      </a:r>
                      <a:endParaRPr lang="en-US" altLang="zh-CN" sz="1200" b="0" i="0" u="none" strike="noStrike" dirty="0">
                        <a:solidFill>
                          <a:schemeClr val="tx1"/>
                        </a:solidFill>
                        <a:effectLst/>
                        <a:latin typeface="+mn-lt"/>
                      </a:endParaRPr>
                    </a:p>
                  </a:txBody>
                  <a:tcPr marL="7703" marR="7703" marT="7703" marB="0"/>
                </a:tc>
                <a:extLst>
                  <a:ext uri="{0D108BD9-81ED-4DB2-BD59-A6C34878D82A}">
                    <a16:rowId xmlns="" xmlns:a16="http://schemas.microsoft.com/office/drawing/2014/main" val="10010"/>
                  </a:ext>
                </a:extLst>
              </a:tr>
              <a:tr h="423783">
                <a:tc>
                  <a:txBody>
                    <a:bodyPr/>
                    <a:lstStyle/>
                    <a:p>
                      <a:pPr marL="0" algn="l" defTabSz="914400" rtl="0" eaLnBrk="1" fontAlgn="t" latinLnBrk="0" hangingPunct="1"/>
                      <a:r>
                        <a:rPr lang="en-GB" sz="1200" b="0" u="none" strike="noStrike" kern="1200" dirty="0" smtClean="0">
                          <a:solidFill>
                            <a:schemeClr val="dk1"/>
                          </a:solidFill>
                          <a:effectLst/>
                          <a:latin typeface="+mn-lt"/>
                          <a:ea typeface="+mn-ea"/>
                          <a:cs typeface="+mn-cs"/>
                        </a:rPr>
                        <a:t>New bands and band allocations for LTE terrestrial broadcast (R1 part)</a:t>
                      </a:r>
                      <a:endParaRPr lang="en-US" sz="1200" b="0" u="none" strike="noStrike" kern="1200" dirty="0">
                        <a:solidFill>
                          <a:schemeClr val="dk1"/>
                        </a:solidFill>
                        <a:effectLst/>
                        <a:latin typeface="+mn-lt"/>
                        <a:ea typeface="+mn-ea"/>
                        <a:cs typeface="+mn-cs"/>
                      </a:endParaRPr>
                    </a:p>
                  </a:txBody>
                  <a:tcPr marL="7705" marR="7705" marT="7705" marB="0"/>
                </a:tc>
                <a:tc>
                  <a:txBody>
                    <a:bodyPr/>
                    <a:lstStyle/>
                    <a:p>
                      <a:pPr marL="0" algn="l" defTabSz="914400" rtl="0" eaLnBrk="1" fontAlgn="t" latinLnBrk="0" hangingPunct="1"/>
                      <a:r>
                        <a:rPr lang="en-GB" altLang="zh-CN" sz="1200" b="0" u="none" strike="noStrike" kern="1200" dirty="0" smtClean="0">
                          <a:solidFill>
                            <a:schemeClr val="dk1"/>
                          </a:solidFill>
                          <a:effectLst/>
                          <a:latin typeface="+mn-lt"/>
                          <a:ea typeface="+mn-ea"/>
                          <a:cs typeface="+mn-cs"/>
                        </a:rPr>
                        <a:t>RP-211144</a:t>
                      </a:r>
                      <a:endParaRPr lang="en-US" altLang="zh-CN" sz="1200" b="0" u="none" strike="noStrike" kern="1200" dirty="0">
                        <a:solidFill>
                          <a:schemeClr val="dk1"/>
                        </a:solidFill>
                        <a:effectLst/>
                        <a:latin typeface="+mn-lt"/>
                        <a:ea typeface="+mn-ea"/>
                        <a:cs typeface="+mn-cs"/>
                      </a:endParaRPr>
                    </a:p>
                  </a:txBody>
                  <a:tcPr marL="7705" marR="7705" marT="7705" marB="0"/>
                </a:tc>
                <a:tc>
                  <a:txBody>
                    <a:bodyPr/>
                    <a:lstStyle/>
                    <a:p>
                      <a:pPr marL="0" algn="l" defTabSz="914400" rtl="0" eaLnBrk="1" fontAlgn="t" latinLnBrk="0" hangingPunct="1"/>
                      <a:r>
                        <a:rPr lang="en-GB" altLang="zh-CN" sz="1200" b="0" u="none" strike="noStrike" kern="1200" dirty="0" smtClean="0">
                          <a:solidFill>
                            <a:schemeClr val="dk1"/>
                          </a:solidFill>
                          <a:effectLst/>
                          <a:latin typeface="+mn-lt"/>
                          <a:ea typeface="+mn-ea"/>
                          <a:cs typeface="+mn-cs"/>
                        </a:rPr>
                        <a:t>Completed in a single meeting.</a:t>
                      </a:r>
                      <a:endParaRPr lang="en-US" altLang="zh-CN" sz="1200" b="0" u="none" strike="noStrike" kern="1200" dirty="0">
                        <a:solidFill>
                          <a:schemeClr val="dk1"/>
                        </a:solidFill>
                        <a:effectLst/>
                        <a:latin typeface="+mn-lt"/>
                        <a:ea typeface="+mn-ea"/>
                        <a:cs typeface="+mn-cs"/>
                      </a:endParaRPr>
                    </a:p>
                  </a:txBody>
                  <a:tcPr marL="7705" marR="7705" marT="7705" marB="0"/>
                </a:tc>
              </a:tr>
            </a:tbl>
          </a:graphicData>
        </a:graphic>
      </p:graphicFrame>
    </p:spTree>
    <p:extLst>
      <p:ext uri="{BB962C8B-B14F-4D97-AF65-F5344CB8AC3E}">
        <p14:creationId xmlns:p14="http://schemas.microsoft.com/office/powerpoint/2010/main" val="4204205696"/>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bwMode="auto">
          <a:xfrm>
            <a:off x="0" y="0"/>
            <a:ext cx="10435552" cy="535240"/>
          </a:xfrm>
          <a:noFill/>
          <a:ln>
            <a:miter lim="800000"/>
            <a:headEnd/>
            <a:tailEnd/>
          </a:ln>
        </p:spPr>
        <p:txBody>
          <a:bodyPr vert="horz" wrap="square" lIns="91392" tIns="45696" rIns="91392" bIns="45696" numCol="1" rtlCol="0" anchor="t" anchorCtr="0" compatLnSpc="1">
            <a:prstTxWarp prst="textNoShape">
              <a:avLst/>
            </a:prstTxWarp>
            <a:spAutoFit/>
          </a:bodyPr>
          <a:lstStyle/>
          <a:p>
            <a:pPr defTabSz="1187798">
              <a:lnSpc>
                <a:spcPts val="3430"/>
              </a:lnSpc>
              <a:spcBef>
                <a:spcPts val="0"/>
              </a:spcBef>
              <a:buClr>
                <a:srgbClr val="CC9900"/>
              </a:buClr>
              <a:defRPr/>
            </a:pPr>
            <a:r>
              <a:rPr lang="en-US" altLang="zh-CN" sz="3200" b="1" dirty="0">
                <a:latin typeface="微软雅黑" panose="020B0503020204020204" pitchFamily="34" charset="-122"/>
                <a:ea typeface="微软雅黑" panose="020B0503020204020204" pitchFamily="34" charset="-122"/>
                <a:cs typeface="Arial" panose="020B0604020202020204" pitchFamily="34" charset="0"/>
              </a:rPr>
              <a:t>Status of RAN2-led Rel-17 WID/SID</a:t>
            </a:r>
          </a:p>
        </p:txBody>
      </p:sp>
      <p:graphicFrame>
        <p:nvGraphicFramePr>
          <p:cNvPr id="5" name="Table 4"/>
          <p:cNvGraphicFramePr>
            <a:graphicFrameLocks noGrp="1"/>
          </p:cNvGraphicFramePr>
          <p:nvPr>
            <p:extLst>
              <p:ext uri="{D42A27DB-BD31-4B8C-83A1-F6EECF244321}">
                <p14:modId xmlns:p14="http://schemas.microsoft.com/office/powerpoint/2010/main" val="1898835784"/>
              </p:ext>
            </p:extLst>
          </p:nvPr>
        </p:nvGraphicFramePr>
        <p:xfrm>
          <a:off x="424920" y="585492"/>
          <a:ext cx="11566249" cy="6082665"/>
        </p:xfrm>
        <a:graphic>
          <a:graphicData uri="http://schemas.openxmlformats.org/drawingml/2006/table">
            <a:tbl>
              <a:tblPr firstRow="1" bandRow="1">
                <a:tableStyleId>{5C22544A-7EE6-4342-B048-85BDC9FD1C3A}</a:tableStyleId>
              </a:tblPr>
              <a:tblGrid>
                <a:gridCol w="1947577">
                  <a:extLst>
                    <a:ext uri="{9D8B030D-6E8A-4147-A177-3AD203B41FA5}">
                      <a16:colId xmlns="" xmlns:a16="http://schemas.microsoft.com/office/drawing/2014/main" val="20000"/>
                    </a:ext>
                  </a:extLst>
                </a:gridCol>
                <a:gridCol w="815546">
                  <a:extLst>
                    <a:ext uri="{9D8B030D-6E8A-4147-A177-3AD203B41FA5}">
                      <a16:colId xmlns="" xmlns:a16="http://schemas.microsoft.com/office/drawing/2014/main" val="20001"/>
                    </a:ext>
                  </a:extLst>
                </a:gridCol>
                <a:gridCol w="8803126">
                  <a:extLst>
                    <a:ext uri="{9D8B030D-6E8A-4147-A177-3AD203B41FA5}">
                      <a16:colId xmlns="" xmlns:a16="http://schemas.microsoft.com/office/drawing/2014/main" val="20003"/>
                    </a:ext>
                  </a:extLst>
                </a:gridCol>
              </a:tblGrid>
              <a:tr h="262555">
                <a:tc>
                  <a:txBody>
                    <a:bodyPr/>
                    <a:lstStyle/>
                    <a:p>
                      <a:pPr algn="ctr" fontAlgn="t"/>
                      <a:r>
                        <a:rPr lang="en-US" sz="1050" u="none" strike="noStrike" dirty="0">
                          <a:effectLst/>
                          <a:latin typeface="+mn-lt"/>
                        </a:rPr>
                        <a:t>Name</a:t>
                      </a:r>
                      <a:endParaRPr lang="en-US" sz="1050" b="1" i="0" u="none" strike="noStrike" dirty="0">
                        <a:effectLst/>
                        <a:latin typeface="+mn-lt"/>
                      </a:endParaRPr>
                    </a:p>
                  </a:txBody>
                  <a:tcPr marL="8387" marR="8387" marT="8387" marB="0"/>
                </a:tc>
                <a:tc>
                  <a:txBody>
                    <a:bodyPr/>
                    <a:lstStyle/>
                    <a:p>
                      <a:pPr algn="ctr" fontAlgn="t"/>
                      <a:r>
                        <a:rPr lang="en-US" sz="1050" u="none" strike="noStrike" dirty="0">
                          <a:effectLst/>
                          <a:latin typeface="+mn-lt"/>
                        </a:rPr>
                        <a:t>WID</a:t>
                      </a:r>
                      <a:endParaRPr lang="en-US" sz="1050" b="1" i="0" u="none" strike="noStrike" dirty="0">
                        <a:effectLst/>
                        <a:latin typeface="+mn-lt"/>
                      </a:endParaRPr>
                    </a:p>
                  </a:txBody>
                  <a:tcPr marL="8387" marR="8387" marT="8387" marB="0"/>
                </a:tc>
                <a:tc>
                  <a:txBody>
                    <a:bodyPr/>
                    <a:lstStyle/>
                    <a:p>
                      <a:pPr marL="0" algn="ctr" defTabSz="914400" rtl="0" eaLnBrk="1" fontAlgn="t" latinLnBrk="0" hangingPunct="1"/>
                      <a:r>
                        <a:rPr lang="en-US" sz="1050" b="1" u="none" strike="noStrike" kern="1200" dirty="0">
                          <a:solidFill>
                            <a:schemeClr val="lt1"/>
                          </a:solidFill>
                          <a:effectLst/>
                          <a:latin typeface="+mn-lt"/>
                          <a:ea typeface="+mn-ea"/>
                          <a:cs typeface="+mn-cs"/>
                        </a:rPr>
                        <a:t>Status before RAN#93e</a:t>
                      </a:r>
                    </a:p>
                  </a:txBody>
                  <a:tcPr marL="7703" marR="7703" marT="7703" marB="0"/>
                </a:tc>
                <a:extLst>
                  <a:ext uri="{0D108BD9-81ED-4DB2-BD59-A6C34878D82A}">
                    <a16:rowId xmlns="" xmlns:a16="http://schemas.microsoft.com/office/drawing/2014/main" val="10000"/>
                  </a:ext>
                </a:extLst>
              </a:tr>
              <a:tr h="1136115">
                <a:tc>
                  <a:txBody>
                    <a:bodyPr/>
                    <a:lstStyle/>
                    <a:p>
                      <a:pPr algn="l" fontAlgn="t"/>
                      <a:r>
                        <a:rPr lang="en-US" sz="1200" u="none" strike="noStrike" dirty="0">
                          <a:effectLst/>
                          <a:latin typeface="+mn-lt"/>
                        </a:rPr>
                        <a:t>NR Multicast and Broadcast </a:t>
                      </a:r>
                      <a:r>
                        <a:rPr lang="en-US" sz="1200" u="none" strike="noStrike" dirty="0" smtClean="0">
                          <a:effectLst/>
                          <a:latin typeface="+mn-lt"/>
                        </a:rPr>
                        <a:t>Services</a:t>
                      </a:r>
                    </a:p>
                  </a:txBody>
                  <a:tcPr marL="8387" marR="8387" marT="8387" marB="0"/>
                </a:tc>
                <a:tc>
                  <a:txBody>
                    <a:bodyPr/>
                    <a:lstStyle/>
                    <a:p>
                      <a:pPr algn="l" fontAlgn="t"/>
                      <a:r>
                        <a:rPr lang="en-US" sz="1200" u="none" strike="noStrike" dirty="0">
                          <a:effectLst/>
                          <a:latin typeface="+mn-lt"/>
                        </a:rPr>
                        <a:t>RP-201038</a:t>
                      </a:r>
                      <a:endParaRPr lang="en-US" sz="1200" b="0" i="0" u="none" strike="noStrike" dirty="0">
                        <a:effectLst/>
                        <a:latin typeface="+mn-lt"/>
                        <a:cs typeface="Calibri" panose="020F0502020204030204" pitchFamily="34" charset="0"/>
                      </a:endParaRPr>
                    </a:p>
                  </a:txBody>
                  <a:tcPr marL="8387" marR="8387" marT="8387" marB="0"/>
                </a:tc>
                <a:tc>
                  <a:txBody>
                    <a:bodyPr/>
                    <a:lstStyle/>
                    <a:p>
                      <a:pPr marL="9144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kern="1200" dirty="0" smtClean="0">
                          <a:solidFill>
                            <a:schemeClr val="tx1"/>
                          </a:solidFill>
                          <a:effectLst/>
                          <a:latin typeface="+mn-lt"/>
                          <a:ea typeface="+mn-ea"/>
                          <a:cs typeface="Calibri" panose="020F0502020204030204" pitchFamily="34" charset="0"/>
                        </a:rPr>
                        <a:t>RAN1: Confirm</a:t>
                      </a:r>
                      <a:r>
                        <a:rPr lang="en-US" altLang="zh-CN" sz="1200" b="0" i="0" u="none" strike="noStrike" kern="1200" baseline="0" dirty="0" smtClean="0">
                          <a:solidFill>
                            <a:schemeClr val="tx1"/>
                          </a:solidFill>
                          <a:effectLst/>
                          <a:latin typeface="+mn-lt"/>
                          <a:ea typeface="+mn-ea"/>
                          <a:cs typeface="Calibri" panose="020F0502020204030204" pitchFamily="34" charset="0"/>
                        </a:rPr>
                        <a:t> the support of </a:t>
                      </a:r>
                      <a:r>
                        <a:rPr lang="en-US" altLang="zh-CN" sz="1200" b="0" i="0" u="none" strike="noStrike" kern="1200" baseline="0" dirty="0" err="1" smtClean="0">
                          <a:solidFill>
                            <a:schemeClr val="tx1"/>
                          </a:solidFill>
                          <a:effectLst/>
                          <a:latin typeface="+mn-lt"/>
                          <a:ea typeface="+mn-ea"/>
                          <a:cs typeface="Calibri" panose="020F0502020204030204" pitchFamily="34" charset="0"/>
                        </a:rPr>
                        <a:t>gNB</a:t>
                      </a:r>
                      <a:r>
                        <a:rPr lang="en-US" altLang="zh-CN" sz="1200" b="0" i="0" u="none" strike="noStrike" kern="1200" baseline="0" dirty="0" smtClean="0">
                          <a:solidFill>
                            <a:schemeClr val="tx1"/>
                          </a:solidFill>
                          <a:effectLst/>
                          <a:latin typeface="+mn-lt"/>
                          <a:ea typeface="+mn-ea"/>
                          <a:cs typeface="Calibri" panose="020F0502020204030204" pitchFamily="34" charset="0"/>
                        </a:rPr>
                        <a:t>-DU SFN in Rel-17 with necessary specification work, e.g. configuring </a:t>
                      </a:r>
                      <a:r>
                        <a:rPr lang="en-US" altLang="zh-CN" sz="1200" b="0" i="0" u="none" strike="noStrike" kern="1200" dirty="0" smtClean="0">
                          <a:solidFill>
                            <a:schemeClr val="tx1"/>
                          </a:solidFill>
                          <a:effectLst/>
                          <a:latin typeface="+mn-lt"/>
                          <a:ea typeface="+mn-ea"/>
                          <a:cs typeface="+mn-cs"/>
                        </a:rPr>
                        <a:t>TRS as a QCL source</a:t>
                      </a:r>
                      <a:r>
                        <a:rPr lang="en-US" altLang="zh-CN" sz="1200" b="0" i="0" u="none" strike="noStrike" kern="1200" baseline="0" dirty="0" smtClean="0">
                          <a:solidFill>
                            <a:schemeClr val="tx1"/>
                          </a:solidFill>
                          <a:effectLst/>
                          <a:latin typeface="+mn-lt"/>
                          <a:ea typeface="+mn-ea"/>
                          <a:cs typeface="+mn-cs"/>
                        </a:rPr>
                        <a:t> in inactive/idle state</a:t>
                      </a:r>
                      <a:r>
                        <a:rPr lang="en-US" altLang="zh-CN" sz="1200" b="0" i="0" u="none" strike="noStrike" kern="1200" baseline="0" dirty="0" smtClean="0">
                          <a:solidFill>
                            <a:schemeClr val="tx1"/>
                          </a:solidFill>
                          <a:effectLst/>
                          <a:latin typeface="+mn-lt"/>
                          <a:ea typeface="+mn-ea"/>
                          <a:cs typeface="Calibri" panose="020F0502020204030204" pitchFamily="34" charset="0"/>
                        </a:rPr>
                        <a:t>. </a:t>
                      </a:r>
                      <a:r>
                        <a:rPr lang="en-US" altLang="zh-CN" sz="1200" b="0" i="0" u="none" strike="noStrike" kern="1200" dirty="0" smtClean="0">
                          <a:solidFill>
                            <a:schemeClr val="tx1"/>
                          </a:solidFill>
                          <a:effectLst/>
                          <a:latin typeface="+mn-lt"/>
                          <a:ea typeface="+mn-ea"/>
                          <a:cs typeface="Calibri" panose="020F0502020204030204" pitchFamily="34" charset="0"/>
                        </a:rPr>
                        <a:t>Add RAN1 to objective “</a:t>
                      </a:r>
                      <a:r>
                        <a:rPr lang="en-US" altLang="zh-CN" sz="1200" b="0" i="1" u="none" strike="noStrike" kern="1200" dirty="0" smtClean="0">
                          <a:solidFill>
                            <a:schemeClr val="tx1"/>
                          </a:solidFill>
                          <a:effectLst/>
                          <a:latin typeface="+mn-lt"/>
                          <a:ea typeface="+mn-ea"/>
                          <a:cs typeface="Calibri" panose="020F0502020204030204" pitchFamily="34" charset="0"/>
                        </a:rPr>
                        <a:t>St</a:t>
                      </a:r>
                      <a:r>
                        <a:rPr lang="en-GB" altLang="zh-CN" sz="1200" b="0" i="1" u="none" strike="noStrike" kern="1200" noProof="0" dirty="0" err="1" smtClean="0">
                          <a:solidFill>
                            <a:schemeClr val="tx1"/>
                          </a:solidFill>
                          <a:effectLst/>
                          <a:latin typeface="+mn-lt"/>
                          <a:ea typeface="+mn-ea"/>
                          <a:cs typeface="Calibri" panose="020F0502020204030204" pitchFamily="34" charset="0"/>
                        </a:rPr>
                        <a:t>udy</a:t>
                      </a:r>
                      <a:r>
                        <a:rPr lang="en-GB" altLang="zh-CN" sz="1200" b="0" i="1" u="none" strike="noStrike" kern="1200" noProof="0" dirty="0" smtClean="0">
                          <a:solidFill>
                            <a:schemeClr val="tx1"/>
                          </a:solidFill>
                          <a:effectLst/>
                          <a:latin typeface="+mn-lt"/>
                          <a:ea typeface="+mn-ea"/>
                          <a:cs typeface="Calibri" panose="020F0502020204030204" pitchFamily="34" charset="0"/>
                        </a:rPr>
                        <a:t> the support for dynamic control of the Broadcast/Multicast transmission area within one </a:t>
                      </a:r>
                      <a:r>
                        <a:rPr lang="en-GB" altLang="zh-CN" sz="1200" b="0" i="1" u="none" strike="noStrike" kern="1200" noProof="0" dirty="0" err="1" smtClean="0">
                          <a:solidFill>
                            <a:schemeClr val="tx1"/>
                          </a:solidFill>
                          <a:effectLst/>
                          <a:latin typeface="+mn-lt"/>
                          <a:ea typeface="+mn-ea"/>
                          <a:cs typeface="Calibri" panose="020F0502020204030204" pitchFamily="34" charset="0"/>
                        </a:rPr>
                        <a:t>gNB</a:t>
                      </a:r>
                      <a:r>
                        <a:rPr lang="en-GB" altLang="zh-CN" sz="1200" b="0" i="1" u="none" strike="noStrike" kern="1200" noProof="0" dirty="0" smtClean="0">
                          <a:solidFill>
                            <a:schemeClr val="tx1"/>
                          </a:solidFill>
                          <a:effectLst/>
                          <a:latin typeface="+mn-lt"/>
                          <a:ea typeface="+mn-ea"/>
                          <a:cs typeface="Calibri" panose="020F0502020204030204" pitchFamily="34" charset="0"/>
                        </a:rPr>
                        <a:t>-DU and specify what is needed to enable it, if anything [</a:t>
                      </a:r>
                      <a:r>
                        <a:rPr lang="en-GB" altLang="zh-CN" sz="1200" b="1" i="1" u="none" strike="noStrike" kern="1200" noProof="0" dirty="0" smtClean="0">
                          <a:solidFill>
                            <a:schemeClr val="tx1"/>
                          </a:solidFill>
                          <a:effectLst/>
                          <a:latin typeface="+mn-lt"/>
                          <a:ea typeface="+mn-ea"/>
                          <a:cs typeface="Calibri" panose="020F0502020204030204" pitchFamily="34" charset="0"/>
                        </a:rPr>
                        <a:t>RAN1</a:t>
                      </a:r>
                      <a:r>
                        <a:rPr lang="en-GB" altLang="zh-CN" sz="1200" b="0" i="1" u="none" strike="noStrike" kern="1200" noProof="0" dirty="0" smtClean="0">
                          <a:solidFill>
                            <a:schemeClr val="tx1"/>
                          </a:solidFill>
                          <a:effectLst/>
                          <a:latin typeface="+mn-lt"/>
                          <a:ea typeface="+mn-ea"/>
                          <a:cs typeface="Calibri" panose="020F0502020204030204" pitchFamily="34" charset="0"/>
                        </a:rPr>
                        <a:t>, RAN2, RAN3]</a:t>
                      </a:r>
                      <a:r>
                        <a:rPr lang="en-US" altLang="zh-CN" sz="1200" b="0" i="1" u="none" strike="noStrike" kern="1200" dirty="0" smtClean="0">
                          <a:solidFill>
                            <a:schemeClr val="tx1"/>
                          </a:solidFill>
                          <a:effectLst/>
                          <a:latin typeface="+mn-lt"/>
                          <a:ea typeface="+mn-ea"/>
                          <a:cs typeface="Calibri" panose="020F0502020204030204" pitchFamily="34" charset="0"/>
                        </a:rPr>
                        <a:t> </a:t>
                      </a:r>
                      <a:r>
                        <a:rPr lang="en-US" altLang="zh-CN" sz="1200" b="0" i="0" u="none" strike="noStrike" kern="1200" dirty="0" smtClean="0">
                          <a:solidFill>
                            <a:schemeClr val="tx1"/>
                          </a:solidFill>
                          <a:effectLst/>
                          <a:latin typeface="+mn-lt"/>
                          <a:ea typeface="+mn-ea"/>
                          <a:cs typeface="Calibri" panose="020F0502020204030204" pitchFamily="34" charset="0"/>
                        </a:rPr>
                        <a:t>”.</a:t>
                      </a:r>
                      <a:endParaRPr lang="en-GB" altLang="zh-CN" sz="1200" b="0" i="0" u="none" strike="noStrike" kern="1200" noProof="0" dirty="0" smtClean="0">
                        <a:solidFill>
                          <a:schemeClr val="tx1"/>
                        </a:solidFill>
                        <a:effectLst/>
                        <a:latin typeface="+mn-lt"/>
                        <a:ea typeface="+mn-ea"/>
                        <a:cs typeface="Calibri" panose="020F0502020204030204" pitchFamily="34" charset="0"/>
                      </a:endParaRPr>
                    </a:p>
                    <a:p>
                      <a:pPr marL="91440" marR="0" lvl="0" indent="0" algn="l" defTabSz="914400" rtl="0" eaLnBrk="1" fontAlgn="t" latinLnBrk="0" hangingPunct="1">
                        <a:lnSpc>
                          <a:spcPct val="100000"/>
                        </a:lnSpc>
                        <a:spcBef>
                          <a:spcPts val="0"/>
                        </a:spcBef>
                        <a:spcAft>
                          <a:spcPts val="0"/>
                        </a:spcAft>
                        <a:buClrTx/>
                        <a:buSzTx/>
                        <a:buFontTx/>
                        <a:buNone/>
                        <a:tabLst/>
                        <a:defRPr/>
                      </a:pPr>
                      <a:endParaRPr lang="en-US" altLang="zh-CN" sz="1200" b="0" i="0" u="none" strike="noStrike" kern="1200" dirty="0" smtClean="0">
                        <a:solidFill>
                          <a:schemeClr val="tx1"/>
                        </a:solidFill>
                        <a:effectLst/>
                        <a:latin typeface="+mn-lt"/>
                        <a:ea typeface="+mn-ea"/>
                        <a:cs typeface="Calibri" panose="020F0502020204030204" pitchFamily="34" charset="0"/>
                      </a:endParaRPr>
                    </a:p>
                    <a:p>
                      <a:pPr marL="9144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kern="1200" dirty="0" smtClean="0">
                          <a:solidFill>
                            <a:schemeClr val="tx1"/>
                          </a:solidFill>
                          <a:effectLst/>
                          <a:latin typeface="+mn-lt"/>
                          <a:ea typeface="+mn-ea"/>
                          <a:cs typeface="Calibri" panose="020F0502020204030204" pitchFamily="34" charset="0"/>
                        </a:rPr>
                        <a:t>RAN1: For CFR configuration for broadcast, the proposal from RAN1 chair’s notes should be taken, i.e., support case C and working assumption on support at least one of case D and case E.</a:t>
                      </a:r>
                      <a:r>
                        <a:rPr lang="en-US" altLang="zh-CN" sz="1200" b="0" i="0" u="none" strike="noStrike" kern="1200" baseline="0" dirty="0" smtClean="0">
                          <a:solidFill>
                            <a:schemeClr val="tx1"/>
                          </a:solidFill>
                          <a:effectLst/>
                          <a:latin typeface="+mn-lt"/>
                          <a:ea typeface="+mn-ea"/>
                          <a:cs typeface="Calibri" panose="020F0502020204030204" pitchFamily="34" charset="0"/>
                        </a:rPr>
                        <a:t> Working assumption was not made due to strong concern from one company. </a:t>
                      </a:r>
                    </a:p>
                    <a:p>
                      <a:pPr marL="91440" marR="0" lvl="0" indent="0" algn="l" defTabSz="914400" rtl="0" eaLnBrk="1" fontAlgn="t" latinLnBrk="0" hangingPunct="1">
                        <a:lnSpc>
                          <a:spcPct val="100000"/>
                        </a:lnSpc>
                        <a:spcBef>
                          <a:spcPts val="0"/>
                        </a:spcBef>
                        <a:spcAft>
                          <a:spcPts val="0"/>
                        </a:spcAft>
                        <a:buClrTx/>
                        <a:buSzTx/>
                        <a:buFontTx/>
                        <a:buNone/>
                        <a:tabLst/>
                        <a:defRPr/>
                      </a:pPr>
                      <a:endParaRPr lang="en-US" altLang="zh-CN" sz="1200" b="0" i="0" u="none" strike="noStrike" kern="1200" baseline="0" dirty="0" smtClean="0">
                        <a:solidFill>
                          <a:schemeClr val="tx1"/>
                        </a:solidFill>
                        <a:effectLst/>
                        <a:latin typeface="+mn-lt"/>
                        <a:ea typeface="+mn-ea"/>
                        <a:cs typeface="Calibri" panose="020F0502020204030204" pitchFamily="34" charset="0"/>
                      </a:endParaRPr>
                    </a:p>
                    <a:p>
                      <a:pPr marL="91440" marR="0" lvl="0" indent="0" algn="l" defTabSz="914400" rtl="0" eaLnBrk="1" fontAlgn="t" latinLnBrk="0" hangingPunct="1">
                        <a:lnSpc>
                          <a:spcPct val="100000"/>
                        </a:lnSpc>
                        <a:spcBef>
                          <a:spcPts val="0"/>
                        </a:spcBef>
                        <a:spcAft>
                          <a:spcPts val="0"/>
                        </a:spcAft>
                        <a:buClrTx/>
                        <a:buSzTx/>
                        <a:buFontTx/>
                        <a:buNone/>
                        <a:tabLst/>
                        <a:defRPr/>
                      </a:pPr>
                      <a:r>
                        <a:rPr lang="en-US" altLang="zh-CN" sz="1200" b="0" i="1" u="sng" strike="noStrike" kern="1200" baseline="0" dirty="0" smtClean="0">
                          <a:solidFill>
                            <a:schemeClr val="tx1"/>
                          </a:solidFill>
                          <a:effectLst/>
                          <a:latin typeface="+mn-lt"/>
                          <a:ea typeface="+mn-ea"/>
                          <a:cs typeface="Calibri" panose="020F0502020204030204" pitchFamily="34" charset="0"/>
                        </a:rPr>
                        <a:t>Please see </a:t>
                      </a:r>
                      <a:r>
                        <a:rPr lang="en-US" altLang="zh-CN" sz="1200" i="1" u="sng" dirty="0" smtClean="0">
                          <a:cs typeface="Calibri" panose="020F0502020204030204" pitchFamily="34" charset="0"/>
                        </a:rPr>
                        <a:t>RP-212267 </a:t>
                      </a:r>
                      <a:r>
                        <a:rPr lang="en-US" altLang="zh-CN" sz="1200" i="1" u="sng" dirty="0" smtClean="0"/>
                        <a:t>Discussion on the progress of Rel-17 NR MBS Huawei (rapporteur), RAN#93e</a:t>
                      </a:r>
                      <a:endParaRPr lang="en-US" altLang="zh-CN" sz="1200" b="1" i="1" u="sng" dirty="0" smtClean="0">
                        <a:cs typeface="Calibri" panose="020F0502020204030204" pitchFamily="34" charset="0"/>
                      </a:endParaRPr>
                    </a:p>
                  </a:txBody>
                  <a:tcPr marL="8251" marR="8251" marT="8251" marB="0"/>
                </a:tc>
                <a:extLst>
                  <a:ext uri="{0D108BD9-81ED-4DB2-BD59-A6C34878D82A}">
                    <a16:rowId xmlns="" xmlns:a16="http://schemas.microsoft.com/office/drawing/2014/main" val="10001"/>
                  </a:ext>
                </a:extLst>
              </a:tr>
              <a:tr h="428081">
                <a:tc>
                  <a:txBody>
                    <a:bodyPr/>
                    <a:lstStyle/>
                    <a:p>
                      <a:pPr algn="l" fontAlgn="t"/>
                      <a:r>
                        <a:rPr lang="en-US" sz="1200" u="none" strike="noStrike" dirty="0">
                          <a:effectLst/>
                          <a:latin typeface="+mn-lt"/>
                        </a:rPr>
                        <a:t>Multi-Radio Dual-Connectivity enhancements</a:t>
                      </a:r>
                      <a:endParaRPr lang="en-US" sz="1200" b="0" i="0" u="none" strike="noStrike" dirty="0">
                        <a:effectLst/>
                        <a:latin typeface="+mn-lt"/>
                        <a:cs typeface="Calibri" panose="020F0502020204030204" pitchFamily="34" charset="0"/>
                      </a:endParaRPr>
                    </a:p>
                  </a:txBody>
                  <a:tcPr marL="8387" marR="8387" marT="8387" marB="0"/>
                </a:tc>
                <a:tc>
                  <a:txBody>
                    <a:bodyPr/>
                    <a:lstStyle/>
                    <a:p>
                      <a:pPr algn="l" fontAlgn="t"/>
                      <a:r>
                        <a:rPr lang="en-US" sz="1200" u="none" strike="noStrike" dirty="0">
                          <a:effectLst/>
                          <a:latin typeface="+mn-lt"/>
                        </a:rPr>
                        <a:t>RP-201040</a:t>
                      </a:r>
                      <a:endParaRPr lang="en-US" sz="1200" b="0" i="0" u="none" strike="noStrike" dirty="0">
                        <a:effectLst/>
                        <a:latin typeface="+mn-lt"/>
                        <a:cs typeface="Calibri" panose="020F0502020204030204" pitchFamily="34" charset="0"/>
                      </a:endParaRPr>
                    </a:p>
                  </a:txBody>
                  <a:tcPr marL="8387" marR="8387" marT="8387" marB="0"/>
                </a:tc>
                <a:tc>
                  <a:txBody>
                    <a:bodyPr/>
                    <a:lstStyle/>
                    <a:p>
                      <a:pPr marL="9144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dirty="0" smtClean="0">
                          <a:solidFill>
                            <a:schemeClr val="tx1"/>
                          </a:solidFill>
                          <a:effectLst/>
                          <a:latin typeface="+mn-lt"/>
                          <a:cs typeface="Calibri" panose="020F0502020204030204" pitchFamily="34" charset="0"/>
                        </a:rPr>
                        <a:t>Good progress, no need for action</a:t>
                      </a:r>
                      <a:endParaRPr lang="en-US" altLang="zh-CN" sz="1200" b="0" i="0" u="none" strike="noStrike" kern="1200" dirty="0">
                        <a:solidFill>
                          <a:schemeClr val="tx1"/>
                        </a:solidFill>
                        <a:effectLst/>
                        <a:latin typeface="+mn-lt"/>
                        <a:ea typeface="+mn-ea"/>
                        <a:cs typeface="+mn-cs"/>
                      </a:endParaRPr>
                    </a:p>
                  </a:txBody>
                  <a:tcPr marL="8251" marR="8251" marT="8251" marB="0"/>
                </a:tc>
                <a:extLst>
                  <a:ext uri="{0D108BD9-81ED-4DB2-BD59-A6C34878D82A}">
                    <a16:rowId xmlns="" xmlns:a16="http://schemas.microsoft.com/office/drawing/2014/main" val="10002"/>
                  </a:ext>
                </a:extLst>
              </a:tr>
              <a:tr h="474632">
                <a:tc>
                  <a:txBody>
                    <a:bodyPr/>
                    <a:lstStyle/>
                    <a:p>
                      <a:pPr algn="l" fontAlgn="t"/>
                      <a:r>
                        <a:rPr lang="en-US" sz="1200" u="none" strike="noStrike" dirty="0">
                          <a:effectLst/>
                          <a:latin typeface="+mn-lt"/>
                        </a:rPr>
                        <a:t>Solutions for NR to support non-terrestrial networks (NTN)</a:t>
                      </a:r>
                      <a:endParaRPr lang="en-US" sz="1200" b="0" i="0" u="none" strike="noStrike" dirty="0">
                        <a:effectLst/>
                        <a:latin typeface="+mn-lt"/>
                        <a:cs typeface="Calibri" panose="020F0502020204030204" pitchFamily="34" charset="0"/>
                      </a:endParaRPr>
                    </a:p>
                  </a:txBody>
                  <a:tcPr marL="8387" marR="8387" marT="8387" marB="0"/>
                </a:tc>
                <a:tc>
                  <a:txBody>
                    <a:bodyPr/>
                    <a:lstStyle/>
                    <a:p>
                      <a:pPr algn="l" fontAlgn="t"/>
                      <a:r>
                        <a:rPr lang="en-US" sz="1200" u="none" strike="noStrike" dirty="0">
                          <a:effectLst/>
                          <a:latin typeface="+mn-lt"/>
                        </a:rPr>
                        <a:t>RP-211557</a:t>
                      </a:r>
                      <a:endParaRPr lang="en-US" sz="1200" b="0" i="0" u="none" strike="noStrike" dirty="0">
                        <a:effectLst/>
                        <a:latin typeface="+mn-lt"/>
                        <a:cs typeface="Calibri" panose="020F0502020204030204" pitchFamily="34" charset="0"/>
                      </a:endParaRPr>
                    </a:p>
                  </a:txBody>
                  <a:tcPr marL="8387" marR="8387" marT="8387" marB="0"/>
                </a:tc>
                <a:tc>
                  <a:txBody>
                    <a:bodyPr/>
                    <a:lstStyle/>
                    <a:p>
                      <a:pPr marL="9144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dirty="0" smtClean="0">
                          <a:solidFill>
                            <a:schemeClr val="tx1"/>
                          </a:solidFill>
                          <a:effectLst/>
                          <a:latin typeface="+mn-lt"/>
                          <a:cs typeface="Calibri" panose="020F0502020204030204" pitchFamily="34" charset="0"/>
                        </a:rPr>
                        <a:t>Good progress, no need for action</a:t>
                      </a:r>
                      <a:endParaRPr lang="en-US" altLang="zh-CN" sz="1200" b="0" i="0" u="none" strike="noStrike" kern="1200" dirty="0">
                        <a:solidFill>
                          <a:schemeClr val="tx1"/>
                        </a:solidFill>
                        <a:effectLst/>
                        <a:latin typeface="+mn-lt"/>
                        <a:ea typeface="+mn-ea"/>
                        <a:cs typeface="+mn-cs"/>
                      </a:endParaRPr>
                    </a:p>
                  </a:txBody>
                  <a:tcPr marL="8251" marR="8251" marT="8251" marB="0"/>
                </a:tc>
                <a:extLst>
                  <a:ext uri="{0D108BD9-81ED-4DB2-BD59-A6C34878D82A}">
                    <a16:rowId xmlns="" xmlns:a16="http://schemas.microsoft.com/office/drawing/2014/main" val="10003"/>
                  </a:ext>
                </a:extLst>
              </a:tr>
              <a:tr h="655395">
                <a:tc>
                  <a:txBody>
                    <a:bodyPr/>
                    <a:lstStyle/>
                    <a:p>
                      <a:pPr algn="l" fontAlgn="t"/>
                      <a:r>
                        <a:rPr lang="en-US" sz="1200" u="none" strike="noStrike" dirty="0">
                          <a:effectLst/>
                          <a:latin typeface="+mn-lt"/>
                        </a:rPr>
                        <a:t>Enhanced </a:t>
                      </a:r>
                      <a:r>
                        <a:rPr lang="en-US" sz="1200" u="none" strike="noStrike" dirty="0" err="1">
                          <a:effectLst/>
                          <a:latin typeface="+mn-lt"/>
                        </a:rPr>
                        <a:t>IIoT</a:t>
                      </a:r>
                      <a:r>
                        <a:rPr lang="en-US" sz="1200" u="none" strike="noStrike" dirty="0">
                          <a:effectLst/>
                          <a:latin typeface="+mn-lt"/>
                        </a:rPr>
                        <a:t> and URLLC support</a:t>
                      </a:r>
                      <a:endParaRPr lang="en-US" sz="1200" b="0" i="0" u="none" strike="noStrike" dirty="0">
                        <a:effectLst/>
                        <a:latin typeface="+mn-lt"/>
                        <a:cs typeface="Calibri" panose="020F0502020204030204" pitchFamily="34" charset="0"/>
                      </a:endParaRPr>
                    </a:p>
                  </a:txBody>
                  <a:tcPr marL="8387" marR="8387" marT="8387" marB="0"/>
                </a:tc>
                <a:tc>
                  <a:txBody>
                    <a:bodyPr/>
                    <a:lstStyle/>
                    <a:p>
                      <a:pPr algn="l" fontAlgn="t"/>
                      <a:r>
                        <a:rPr lang="en-US" sz="1200" u="none" strike="noStrike" dirty="0">
                          <a:effectLst/>
                          <a:latin typeface="+mn-lt"/>
                        </a:rPr>
                        <a:t>RP-210854</a:t>
                      </a:r>
                      <a:endParaRPr lang="en-US" sz="1200" b="0" i="0" u="none" strike="noStrike" dirty="0">
                        <a:effectLst/>
                        <a:latin typeface="+mn-lt"/>
                        <a:cs typeface="Calibri" panose="020F0502020204030204" pitchFamily="34" charset="0"/>
                      </a:endParaRPr>
                    </a:p>
                  </a:txBody>
                  <a:tcPr marL="8387" marR="8387" marT="8387" marB="0"/>
                </a:tc>
                <a:tc>
                  <a:txBody>
                    <a:bodyPr/>
                    <a:lstStyle/>
                    <a:p>
                      <a:pPr marL="9144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kern="1200" dirty="0" smtClean="0">
                          <a:solidFill>
                            <a:schemeClr val="tx1"/>
                          </a:solidFill>
                          <a:effectLst/>
                          <a:latin typeface="+mn-lt"/>
                          <a:ea typeface="+mn-ea"/>
                          <a:cs typeface="+mn-cs"/>
                        </a:rPr>
                        <a:t>RAN1: Scenarios</a:t>
                      </a:r>
                      <a:r>
                        <a:rPr lang="en-US" altLang="zh-CN" sz="1200" b="0" i="0" u="none" strike="noStrike" kern="1200" baseline="0" dirty="0" smtClean="0">
                          <a:solidFill>
                            <a:schemeClr val="tx1"/>
                          </a:solidFill>
                          <a:effectLst/>
                          <a:latin typeface="+mn-lt"/>
                          <a:ea typeface="+mn-ea"/>
                          <a:cs typeface="+mn-cs"/>
                        </a:rPr>
                        <a:t> involving SUL should not be precluded for </a:t>
                      </a:r>
                      <a:r>
                        <a:rPr lang="en-US" altLang="zh-CN" sz="1200" dirty="0" smtClean="0"/>
                        <a:t>PUCCH carrier switching,</a:t>
                      </a:r>
                      <a:r>
                        <a:rPr lang="en-US" altLang="zh-CN" sz="1200" baseline="0" dirty="0" smtClean="0"/>
                        <a:t> including the scenario of a single cell configured with SUL and NUL, and the scenario of more than one cell with at least one cell configured with SUL and NUL. Same motivation for the support of PUCCH switching between FDD cell and TDD cell, and between FDD cell and FDD cell, and almost zero additional specification impact. </a:t>
                      </a:r>
                    </a:p>
                  </a:txBody>
                  <a:tcPr marL="8251" marR="8251" marT="8251" marB="0"/>
                </a:tc>
                <a:extLst>
                  <a:ext uri="{0D108BD9-81ED-4DB2-BD59-A6C34878D82A}">
                    <a16:rowId xmlns="" xmlns:a16="http://schemas.microsoft.com/office/drawing/2014/main" val="10004"/>
                  </a:ext>
                </a:extLst>
              </a:tr>
              <a:tr h="409046">
                <a:tc>
                  <a:txBody>
                    <a:bodyPr/>
                    <a:lstStyle/>
                    <a:p>
                      <a:pPr algn="l" fontAlgn="t"/>
                      <a:r>
                        <a:rPr lang="en-US" sz="1200" u="none" strike="noStrike" dirty="0">
                          <a:effectLst/>
                          <a:latin typeface="+mn-lt"/>
                        </a:rPr>
                        <a:t>Support for Multi-SIM devices in Rel-17</a:t>
                      </a:r>
                      <a:endParaRPr lang="en-US" sz="1200" b="0" i="0" u="none" strike="noStrike" dirty="0">
                        <a:effectLst/>
                        <a:latin typeface="+mn-lt"/>
                        <a:cs typeface="Calibri" panose="020F0502020204030204" pitchFamily="34" charset="0"/>
                      </a:endParaRPr>
                    </a:p>
                  </a:txBody>
                  <a:tcPr marL="8387" marR="8387" marT="8387" marB="0"/>
                </a:tc>
                <a:tc>
                  <a:txBody>
                    <a:bodyPr/>
                    <a:lstStyle/>
                    <a:p>
                      <a:pPr algn="l" fontAlgn="t"/>
                      <a:r>
                        <a:rPr lang="en-US" sz="1200" u="none" strike="noStrike" dirty="0">
                          <a:effectLst/>
                          <a:latin typeface="+mn-lt"/>
                        </a:rPr>
                        <a:t>RP-211561</a:t>
                      </a:r>
                      <a:endParaRPr lang="en-US" sz="1200" b="0" i="0" u="none" strike="noStrike" dirty="0">
                        <a:effectLst/>
                        <a:latin typeface="+mn-lt"/>
                        <a:cs typeface="Calibri" panose="020F0502020204030204" pitchFamily="34" charset="0"/>
                      </a:endParaRPr>
                    </a:p>
                  </a:txBody>
                  <a:tcPr marL="8387" marR="8387" marT="8387" marB="0"/>
                </a:tc>
                <a:tc>
                  <a:txBody>
                    <a:bodyPr/>
                    <a:lstStyle/>
                    <a:p>
                      <a:pPr marL="9144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kern="1200" dirty="0">
                          <a:solidFill>
                            <a:schemeClr val="tx1"/>
                          </a:solidFill>
                          <a:effectLst/>
                          <a:latin typeface="+mn-lt"/>
                          <a:ea typeface="+mn-ea"/>
                          <a:cs typeface="+mn-cs"/>
                        </a:rPr>
                        <a:t>Dependency on SA2 for the need for NAS Assistance information</a:t>
                      </a:r>
                    </a:p>
                  </a:txBody>
                  <a:tcPr marL="8251" marR="8251" marT="8251" marB="0"/>
                </a:tc>
                <a:extLst>
                  <a:ext uri="{0D108BD9-81ED-4DB2-BD59-A6C34878D82A}">
                    <a16:rowId xmlns="" xmlns:a16="http://schemas.microsoft.com/office/drawing/2014/main" val="10005"/>
                  </a:ext>
                </a:extLst>
              </a:tr>
              <a:tr h="395764">
                <a:tc>
                  <a:txBody>
                    <a:bodyPr/>
                    <a:lstStyle/>
                    <a:p>
                      <a:pPr algn="l" fontAlgn="t"/>
                      <a:r>
                        <a:rPr lang="en-US" sz="1200" u="none" strike="noStrike" dirty="0">
                          <a:effectLst/>
                          <a:latin typeface="+mn-lt"/>
                        </a:rPr>
                        <a:t>UE Power Saving Enhancements</a:t>
                      </a:r>
                      <a:endParaRPr lang="en-US" sz="1200" b="0" i="0" u="none" strike="noStrike" dirty="0">
                        <a:effectLst/>
                        <a:latin typeface="+mn-lt"/>
                        <a:cs typeface="Calibri" panose="020F0502020204030204" pitchFamily="34" charset="0"/>
                      </a:endParaRPr>
                    </a:p>
                  </a:txBody>
                  <a:tcPr marL="8387" marR="8387" marT="8387" marB="0"/>
                </a:tc>
                <a:tc>
                  <a:txBody>
                    <a:bodyPr/>
                    <a:lstStyle/>
                    <a:p>
                      <a:pPr algn="l" fontAlgn="t"/>
                      <a:r>
                        <a:rPr lang="en-US" sz="1200" u="none" strike="noStrike" dirty="0">
                          <a:effectLst/>
                          <a:latin typeface="+mn-lt"/>
                        </a:rPr>
                        <a:t>RP-200938</a:t>
                      </a:r>
                      <a:endParaRPr lang="en-US" sz="1200" b="0" i="0" u="none" strike="noStrike" dirty="0">
                        <a:effectLst/>
                        <a:latin typeface="+mn-lt"/>
                        <a:cs typeface="Calibri" panose="020F0502020204030204" pitchFamily="34" charset="0"/>
                      </a:endParaRPr>
                    </a:p>
                  </a:txBody>
                  <a:tcPr marL="8387" marR="8387" marT="8387" marB="0"/>
                </a:tc>
                <a:tc>
                  <a:txBody>
                    <a:bodyPr/>
                    <a:lstStyle/>
                    <a:p>
                      <a:pPr marL="9144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kern="1200" noProof="0" dirty="0" smtClean="0">
                          <a:solidFill>
                            <a:schemeClr val="tx1"/>
                          </a:solidFill>
                          <a:effectLst/>
                          <a:latin typeface="+mn-lt"/>
                          <a:ea typeface="+mn-ea"/>
                          <a:cs typeface="+mn-cs"/>
                        </a:rPr>
                        <a:t>RAN1: Working</a:t>
                      </a:r>
                      <a:r>
                        <a:rPr lang="en-US" altLang="zh-CN" sz="1200" b="0" i="0" u="none" strike="noStrike" kern="1200" baseline="0" noProof="0" dirty="0" smtClean="0">
                          <a:solidFill>
                            <a:schemeClr val="tx1"/>
                          </a:solidFill>
                          <a:effectLst/>
                          <a:latin typeface="+mn-lt"/>
                          <a:ea typeface="+mn-ea"/>
                          <a:cs typeface="+mn-cs"/>
                        </a:rPr>
                        <a:t> assumption on PDCCH-based PEI supported by 20 companies was not made due to concern from 3 companies, even though it was concluded before that one candidate from PDCCH based PEI and SSS based PEI shall be selected. PDCCH-based PEI should be selected.     </a:t>
                      </a:r>
                      <a:endParaRPr lang="en-US" altLang="zh-CN" sz="1200" b="0" i="0" u="none" strike="noStrike" kern="1200" noProof="0" dirty="0" smtClean="0">
                        <a:solidFill>
                          <a:schemeClr val="tx1"/>
                        </a:solidFill>
                        <a:effectLst/>
                        <a:latin typeface="+mn-lt"/>
                        <a:ea typeface="+mn-ea"/>
                        <a:cs typeface="+mn-cs"/>
                      </a:endParaRPr>
                    </a:p>
                  </a:txBody>
                  <a:tcPr marL="8251" marR="8251" marT="8251" marB="0"/>
                </a:tc>
                <a:extLst>
                  <a:ext uri="{0D108BD9-81ED-4DB2-BD59-A6C34878D82A}">
                    <a16:rowId xmlns="" xmlns:a16="http://schemas.microsoft.com/office/drawing/2014/main" val="10006"/>
                  </a:ext>
                </a:extLst>
              </a:tr>
              <a:tr h="240924">
                <a:tc>
                  <a:txBody>
                    <a:bodyPr/>
                    <a:lstStyle/>
                    <a:p>
                      <a:pPr algn="l" fontAlgn="t"/>
                      <a:r>
                        <a:rPr lang="en-US" sz="1200" u="none" strike="noStrike" dirty="0">
                          <a:effectLst/>
                          <a:latin typeface="+mn-lt"/>
                        </a:rPr>
                        <a:t>IAB enhancements</a:t>
                      </a:r>
                      <a:endParaRPr lang="en-US" sz="1200" b="0" i="0" u="none" strike="noStrike" dirty="0">
                        <a:effectLst/>
                        <a:latin typeface="+mn-lt"/>
                        <a:cs typeface="Calibri" panose="020F0502020204030204" pitchFamily="34" charset="0"/>
                      </a:endParaRPr>
                    </a:p>
                  </a:txBody>
                  <a:tcPr marL="8387" marR="8387" marT="8387" marB="0"/>
                </a:tc>
                <a:tc>
                  <a:txBody>
                    <a:bodyPr/>
                    <a:lstStyle/>
                    <a:p>
                      <a:pPr algn="l" fontAlgn="t"/>
                      <a:r>
                        <a:rPr lang="en-US" sz="1200" u="none" strike="noStrike" dirty="0">
                          <a:effectLst/>
                          <a:latin typeface="+mn-lt"/>
                        </a:rPr>
                        <a:t>RP-211548</a:t>
                      </a:r>
                      <a:endParaRPr lang="en-US" sz="1200" b="0" i="0" u="none" strike="noStrike" dirty="0">
                        <a:effectLst/>
                        <a:latin typeface="+mn-lt"/>
                        <a:cs typeface="Calibri" panose="020F0502020204030204" pitchFamily="34" charset="0"/>
                      </a:endParaRPr>
                    </a:p>
                  </a:txBody>
                  <a:tcPr marL="8387" marR="8387" marT="8387" marB="0"/>
                </a:tc>
                <a:tc>
                  <a:txBody>
                    <a:bodyPr/>
                    <a:lstStyle/>
                    <a:p>
                      <a:pPr marL="9144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kern="1200" dirty="0">
                          <a:solidFill>
                            <a:schemeClr val="tx1"/>
                          </a:solidFill>
                          <a:effectLst/>
                          <a:latin typeface="+mn-lt"/>
                          <a:ea typeface="+mn-ea"/>
                          <a:cs typeface="+mn-cs"/>
                        </a:rPr>
                        <a:t>Fair</a:t>
                      </a:r>
                      <a:r>
                        <a:rPr lang="en-US" altLang="zh-CN" sz="1200" b="0" i="0" u="none" strike="noStrike" kern="1200" baseline="0" dirty="0">
                          <a:solidFill>
                            <a:schemeClr val="tx1"/>
                          </a:solidFill>
                          <a:effectLst/>
                          <a:latin typeface="+mn-lt"/>
                          <a:ea typeface="+mn-ea"/>
                          <a:cs typeface="+mn-cs"/>
                        </a:rPr>
                        <a:t> </a:t>
                      </a:r>
                      <a:r>
                        <a:rPr lang="en-US" altLang="zh-CN" sz="1200" b="0" i="0" u="none" strike="noStrike" kern="1200" baseline="0" dirty="0" smtClean="0">
                          <a:solidFill>
                            <a:schemeClr val="tx1"/>
                          </a:solidFill>
                          <a:effectLst/>
                          <a:latin typeface="+mn-lt"/>
                          <a:ea typeface="+mn-ea"/>
                          <a:cs typeface="+mn-cs"/>
                        </a:rPr>
                        <a:t>progress</a:t>
                      </a:r>
                    </a:p>
                  </a:txBody>
                  <a:tcPr marL="8251" marR="8251" marT="8251" marB="0"/>
                </a:tc>
                <a:extLst>
                  <a:ext uri="{0D108BD9-81ED-4DB2-BD59-A6C34878D82A}">
                    <a16:rowId xmlns="" xmlns:a16="http://schemas.microsoft.com/office/drawing/2014/main" val="10007"/>
                  </a:ext>
                </a:extLst>
              </a:tr>
              <a:tr h="384498">
                <a:tc>
                  <a:txBody>
                    <a:bodyPr/>
                    <a:lstStyle/>
                    <a:p>
                      <a:pPr algn="l" fontAlgn="t"/>
                      <a:r>
                        <a:rPr lang="en-US" sz="1200" u="none" strike="noStrike" dirty="0">
                          <a:effectLst/>
                          <a:latin typeface="+mn-lt"/>
                        </a:rPr>
                        <a:t>NR small data transmissions in INACTIVE state</a:t>
                      </a:r>
                      <a:endParaRPr lang="en-US" sz="1200" b="0" i="0" u="none" strike="noStrike" dirty="0">
                        <a:effectLst/>
                        <a:latin typeface="+mn-lt"/>
                        <a:cs typeface="Calibri" panose="020F0502020204030204" pitchFamily="34" charset="0"/>
                      </a:endParaRPr>
                    </a:p>
                  </a:txBody>
                  <a:tcPr marL="8387" marR="8387" marT="8387" marB="0"/>
                </a:tc>
                <a:tc>
                  <a:txBody>
                    <a:bodyPr/>
                    <a:lstStyle/>
                    <a:p>
                      <a:pPr algn="l" fontAlgn="t"/>
                      <a:r>
                        <a:rPr lang="en-US" sz="1200" u="none" strike="noStrike" dirty="0">
                          <a:effectLst/>
                          <a:latin typeface="+mn-lt"/>
                        </a:rPr>
                        <a:t>RP-210870</a:t>
                      </a:r>
                      <a:endParaRPr lang="en-US" sz="1200" b="0" i="0" u="none" strike="noStrike" dirty="0">
                        <a:effectLst/>
                        <a:latin typeface="+mn-lt"/>
                        <a:cs typeface="Calibri" panose="020F0502020204030204" pitchFamily="34" charset="0"/>
                      </a:endParaRPr>
                    </a:p>
                  </a:txBody>
                  <a:tcPr marL="8387" marR="8387" marT="8387" marB="0"/>
                </a:tc>
                <a:tc>
                  <a:txBody>
                    <a:bodyPr/>
                    <a:lstStyle/>
                    <a:p>
                      <a:pPr marL="9144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kern="1200" dirty="0">
                          <a:solidFill>
                            <a:schemeClr val="tx1"/>
                          </a:solidFill>
                          <a:effectLst/>
                          <a:latin typeface="+mn-lt"/>
                          <a:ea typeface="+mn-ea"/>
                          <a:cs typeface="+mn-cs"/>
                        </a:rPr>
                        <a:t>Fair progress. The main </a:t>
                      </a:r>
                      <a:r>
                        <a:rPr lang="en-US" altLang="zh-CN" sz="1200" b="0" i="0" u="none" strike="noStrike" kern="1200" dirty="0" smtClean="0">
                          <a:solidFill>
                            <a:schemeClr val="tx1"/>
                          </a:solidFill>
                          <a:effectLst/>
                          <a:latin typeface="+mn-lt"/>
                          <a:ea typeface="+mn-ea"/>
                          <a:cs typeface="+mn-cs"/>
                        </a:rPr>
                        <a:t>unresolved issue is </a:t>
                      </a:r>
                      <a:r>
                        <a:rPr lang="en-US" altLang="zh-CN" sz="1200" b="0" i="0" u="none" strike="noStrike" kern="1200" dirty="0">
                          <a:solidFill>
                            <a:schemeClr val="tx1"/>
                          </a:solidFill>
                          <a:effectLst/>
                          <a:latin typeface="+mn-lt"/>
                          <a:ea typeface="+mn-ea"/>
                          <a:cs typeface="+mn-cs"/>
                        </a:rPr>
                        <a:t>the issue with non-SDT data arrival during SDT procedure</a:t>
                      </a:r>
                    </a:p>
                  </a:txBody>
                  <a:tcPr marL="8251" marR="8251" marT="8251" marB="0"/>
                </a:tc>
                <a:extLst>
                  <a:ext uri="{0D108BD9-81ED-4DB2-BD59-A6C34878D82A}">
                    <a16:rowId xmlns="" xmlns:a16="http://schemas.microsoft.com/office/drawing/2014/main" val="10008"/>
                  </a:ext>
                </a:extLst>
              </a:tr>
              <a:tr h="760237">
                <a:tc>
                  <a:txBody>
                    <a:bodyPr/>
                    <a:lstStyle/>
                    <a:p>
                      <a:pPr algn="l" fontAlgn="t"/>
                      <a:r>
                        <a:rPr lang="en-US" sz="1200" u="none" strike="noStrike" dirty="0">
                          <a:effectLst/>
                          <a:latin typeface="+mn-lt"/>
                        </a:rPr>
                        <a:t>NR </a:t>
                      </a:r>
                      <a:r>
                        <a:rPr lang="en-US" sz="1200" u="none" strike="noStrike" dirty="0" err="1">
                          <a:effectLst/>
                          <a:latin typeface="+mn-lt"/>
                        </a:rPr>
                        <a:t>Sidelink</a:t>
                      </a:r>
                      <a:r>
                        <a:rPr lang="en-US" sz="1200" u="none" strike="noStrike" dirty="0">
                          <a:effectLst/>
                          <a:latin typeface="+mn-lt"/>
                        </a:rPr>
                        <a:t> Relaying</a:t>
                      </a:r>
                      <a:endParaRPr lang="en-US" sz="1200" b="0" i="0" u="none" strike="noStrike" dirty="0">
                        <a:effectLst/>
                        <a:latin typeface="+mn-lt"/>
                        <a:cs typeface="Calibri" panose="020F0502020204030204" pitchFamily="34" charset="0"/>
                      </a:endParaRPr>
                    </a:p>
                  </a:txBody>
                  <a:tcPr marL="8387" marR="8387" marT="8387" marB="0"/>
                </a:tc>
                <a:tc>
                  <a:txBody>
                    <a:bodyPr/>
                    <a:lstStyle/>
                    <a:p>
                      <a:pPr algn="l" fontAlgn="t"/>
                      <a:r>
                        <a:rPr lang="en-US" sz="1200" u="none" strike="noStrike" dirty="0">
                          <a:effectLst/>
                          <a:latin typeface="+mn-lt"/>
                        </a:rPr>
                        <a:t>RP-211050</a:t>
                      </a:r>
                      <a:endParaRPr lang="en-US" sz="1200" b="0" i="0" u="none" strike="noStrike" dirty="0">
                        <a:effectLst/>
                        <a:latin typeface="+mn-lt"/>
                        <a:cs typeface="Calibri" panose="020F0502020204030204" pitchFamily="34" charset="0"/>
                      </a:endParaRPr>
                    </a:p>
                  </a:txBody>
                  <a:tcPr marL="8387" marR="8387" marT="8387" marB="0"/>
                </a:tc>
                <a:tc>
                  <a:txBody>
                    <a:bodyPr/>
                    <a:lstStyle/>
                    <a:p>
                      <a:pPr marL="9144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kern="1200" dirty="0">
                          <a:solidFill>
                            <a:schemeClr val="tx1"/>
                          </a:solidFill>
                          <a:effectLst/>
                          <a:latin typeface="+mn-lt"/>
                          <a:ea typeface="+mn-ea"/>
                          <a:cs typeface="+mn-cs"/>
                        </a:rPr>
                        <a:t>Good</a:t>
                      </a:r>
                      <a:r>
                        <a:rPr lang="en-US" altLang="zh-CN" sz="1200" b="0" i="0" u="none" strike="noStrike" kern="1200" baseline="0" dirty="0">
                          <a:solidFill>
                            <a:schemeClr val="tx1"/>
                          </a:solidFill>
                          <a:effectLst/>
                          <a:latin typeface="+mn-lt"/>
                          <a:ea typeface="+mn-ea"/>
                          <a:cs typeface="+mn-cs"/>
                        </a:rPr>
                        <a:t> progress in general.</a:t>
                      </a:r>
                    </a:p>
                    <a:p>
                      <a:pPr marL="320040" marR="0" lvl="0" indent="-228600" algn="l" defTabSz="914400" rtl="0" eaLnBrk="1" fontAlgn="t" latinLnBrk="0" hangingPunct="1">
                        <a:lnSpc>
                          <a:spcPct val="100000"/>
                        </a:lnSpc>
                        <a:spcBef>
                          <a:spcPts val="0"/>
                        </a:spcBef>
                        <a:spcAft>
                          <a:spcPts val="0"/>
                        </a:spcAft>
                        <a:buClrTx/>
                        <a:buSzTx/>
                        <a:buFontTx/>
                        <a:buAutoNum type="arabicPeriod"/>
                        <a:tabLst/>
                        <a:defRPr/>
                      </a:pPr>
                      <a:r>
                        <a:rPr lang="en-US" altLang="zh-CN" sz="1200" b="0" i="0" u="none" strike="noStrike" kern="1200" baseline="0" dirty="0">
                          <a:solidFill>
                            <a:schemeClr val="tx1"/>
                          </a:solidFill>
                          <a:effectLst/>
                          <a:latin typeface="+mn-lt"/>
                          <a:ea typeface="+mn-ea"/>
                          <a:cs typeface="+mn-cs"/>
                        </a:rPr>
                        <a:t>Stage 2 design of discovery and relay (re)selection which are common for </a:t>
                      </a:r>
                      <a:r>
                        <a:rPr lang="en-US" altLang="zh-CN" sz="1200" b="0" i="0" u="none" strike="noStrike" kern="1200" baseline="0" dirty="0" err="1">
                          <a:solidFill>
                            <a:schemeClr val="tx1"/>
                          </a:solidFill>
                          <a:effectLst/>
                          <a:latin typeface="+mn-lt"/>
                          <a:ea typeface="+mn-ea"/>
                          <a:cs typeface="+mn-cs"/>
                        </a:rPr>
                        <a:t>L2</a:t>
                      </a:r>
                      <a:r>
                        <a:rPr lang="en-US" altLang="zh-CN" sz="1200" b="0" i="0" u="none" strike="noStrike" kern="1200" baseline="0" dirty="0">
                          <a:solidFill>
                            <a:schemeClr val="tx1"/>
                          </a:solidFill>
                          <a:effectLst/>
                          <a:latin typeface="+mn-lt"/>
                          <a:ea typeface="+mn-ea"/>
                          <a:cs typeface="+mn-cs"/>
                        </a:rPr>
                        <a:t> and </a:t>
                      </a:r>
                      <a:r>
                        <a:rPr lang="en-US" altLang="zh-CN" sz="1200" b="0" i="0" u="none" strike="noStrike" kern="1200" baseline="0" dirty="0" err="1">
                          <a:solidFill>
                            <a:schemeClr val="tx1"/>
                          </a:solidFill>
                          <a:effectLst/>
                          <a:latin typeface="+mn-lt"/>
                          <a:ea typeface="+mn-ea"/>
                          <a:cs typeface="+mn-cs"/>
                        </a:rPr>
                        <a:t>L3</a:t>
                      </a:r>
                      <a:r>
                        <a:rPr lang="en-US" altLang="zh-CN" sz="1200" b="0" i="0" u="none" strike="noStrike" kern="1200" baseline="0" dirty="0">
                          <a:solidFill>
                            <a:schemeClr val="tx1"/>
                          </a:solidFill>
                          <a:effectLst/>
                          <a:latin typeface="+mn-lt"/>
                          <a:ea typeface="+mn-ea"/>
                          <a:cs typeface="+mn-cs"/>
                        </a:rPr>
                        <a:t> is completed. </a:t>
                      </a:r>
                    </a:p>
                    <a:p>
                      <a:pPr marL="320040" marR="0" lvl="0" indent="-228600" algn="l" defTabSz="914400" rtl="0" eaLnBrk="1" fontAlgn="t" latinLnBrk="0" hangingPunct="1">
                        <a:lnSpc>
                          <a:spcPct val="100000"/>
                        </a:lnSpc>
                        <a:spcBef>
                          <a:spcPts val="0"/>
                        </a:spcBef>
                        <a:spcAft>
                          <a:spcPts val="0"/>
                        </a:spcAft>
                        <a:buClrTx/>
                        <a:buSzTx/>
                        <a:buFontTx/>
                        <a:buAutoNum type="arabicPeriod"/>
                        <a:tabLst/>
                        <a:defRPr/>
                      </a:pPr>
                      <a:r>
                        <a:rPr lang="en-US" altLang="zh-CN" sz="1200" b="0" i="0" u="none" strike="noStrike" kern="1200" baseline="0" dirty="0">
                          <a:solidFill>
                            <a:schemeClr val="tx1"/>
                          </a:solidFill>
                          <a:effectLst/>
                          <a:latin typeface="+mn-lt"/>
                          <a:ea typeface="+mn-ea"/>
                          <a:cs typeface="+mn-cs"/>
                        </a:rPr>
                        <a:t>For L2 CP and service continuity procedure, stage 2 design is almost </a:t>
                      </a:r>
                      <a:r>
                        <a:rPr lang="en-US" altLang="zh-CN" sz="1200" b="0" i="0" u="none" strike="noStrike" kern="1200" baseline="0" dirty="0" smtClean="0">
                          <a:solidFill>
                            <a:schemeClr val="tx1"/>
                          </a:solidFill>
                          <a:effectLst/>
                          <a:latin typeface="+mn-lt"/>
                          <a:ea typeface="+mn-ea"/>
                          <a:cs typeface="+mn-cs"/>
                        </a:rPr>
                        <a:t>done </a:t>
                      </a:r>
                      <a:r>
                        <a:rPr lang="en-US" altLang="zh-CN" sz="1200" b="0" i="0" u="none" strike="noStrike" kern="1200" baseline="0" dirty="0">
                          <a:solidFill>
                            <a:schemeClr val="tx1"/>
                          </a:solidFill>
                          <a:effectLst/>
                          <a:latin typeface="+mn-lt"/>
                          <a:ea typeface="+mn-ea"/>
                          <a:cs typeface="+mn-cs"/>
                        </a:rPr>
                        <a:t>with some detailed issues to be concluded.</a:t>
                      </a:r>
                    </a:p>
                    <a:p>
                      <a:pPr marL="320040" marR="0" lvl="0" indent="-228600" algn="l" defTabSz="914400" rtl="0" eaLnBrk="1" fontAlgn="t" latinLnBrk="0" hangingPunct="1">
                        <a:lnSpc>
                          <a:spcPct val="100000"/>
                        </a:lnSpc>
                        <a:spcBef>
                          <a:spcPts val="0"/>
                        </a:spcBef>
                        <a:spcAft>
                          <a:spcPts val="0"/>
                        </a:spcAft>
                        <a:buClrTx/>
                        <a:buSzTx/>
                        <a:buFontTx/>
                        <a:buAutoNum type="arabicPeriod"/>
                        <a:tabLst/>
                        <a:defRPr/>
                      </a:pPr>
                      <a:r>
                        <a:rPr lang="en-US" altLang="zh-CN" sz="1200" b="0" i="0" u="none" strike="noStrike" kern="1200" baseline="0" dirty="0">
                          <a:solidFill>
                            <a:schemeClr val="tx1"/>
                          </a:solidFill>
                          <a:effectLst/>
                          <a:latin typeface="+mn-lt"/>
                          <a:ea typeface="+mn-ea"/>
                          <a:cs typeface="+mn-cs"/>
                        </a:rPr>
                        <a:t>For L2 protocol stack, support of PC5 AL</a:t>
                      </a:r>
                      <a:r>
                        <a:rPr lang="en-US" altLang="zh-CN" sz="1200" b="0" i="0" u="none" strike="noStrike" kern="1200" baseline="0" dirty="0">
                          <a:solidFill>
                            <a:srgbClr val="FF0000"/>
                          </a:solidFill>
                          <a:effectLst/>
                          <a:latin typeface="+mn-lt"/>
                          <a:ea typeface="+mn-ea"/>
                          <a:cs typeface="+mn-cs"/>
                        </a:rPr>
                        <a:t> </a:t>
                      </a:r>
                      <a:r>
                        <a:rPr lang="en-US" altLang="zh-CN" sz="1200" b="0" i="0" u="none" strike="noStrike" kern="1200" baseline="0" dirty="0" smtClean="0">
                          <a:solidFill>
                            <a:schemeClr val="tx1"/>
                          </a:solidFill>
                          <a:effectLst/>
                          <a:latin typeface="+mn-lt"/>
                          <a:ea typeface="+mn-ea"/>
                          <a:cs typeface="+mn-cs"/>
                        </a:rPr>
                        <a:t>was concluded </a:t>
                      </a:r>
                      <a:r>
                        <a:rPr lang="en-US" altLang="zh-CN" sz="1200" b="0" i="0" u="none" strike="noStrike" kern="1200" baseline="0" dirty="0">
                          <a:solidFill>
                            <a:schemeClr val="tx1"/>
                          </a:solidFill>
                          <a:effectLst/>
                          <a:latin typeface="+mn-lt"/>
                          <a:ea typeface="+mn-ea"/>
                          <a:cs typeface="+mn-cs"/>
                        </a:rPr>
                        <a:t>in RAN2 #115. Basic functions of </a:t>
                      </a:r>
                      <a:r>
                        <a:rPr lang="en-US" altLang="zh-CN" sz="1200" b="0" i="0" u="none" strike="noStrike" kern="1200" baseline="0" dirty="0" err="1">
                          <a:solidFill>
                            <a:schemeClr val="tx1"/>
                          </a:solidFill>
                          <a:effectLst/>
                          <a:latin typeface="+mn-lt"/>
                          <a:ea typeface="+mn-ea"/>
                          <a:cs typeface="+mn-cs"/>
                        </a:rPr>
                        <a:t>Uu</a:t>
                      </a:r>
                      <a:r>
                        <a:rPr lang="en-US" altLang="zh-CN" sz="1200" b="0" i="0" u="none" strike="noStrike" kern="1200" baseline="0" dirty="0">
                          <a:solidFill>
                            <a:schemeClr val="tx1"/>
                          </a:solidFill>
                          <a:effectLst/>
                          <a:latin typeface="+mn-lt"/>
                          <a:ea typeface="+mn-ea"/>
                          <a:cs typeface="+mn-cs"/>
                        </a:rPr>
                        <a:t> AL </a:t>
                      </a:r>
                      <a:r>
                        <a:rPr lang="en-US" altLang="zh-CN" sz="1200" b="0" i="0" u="none" strike="noStrike" kern="1200" baseline="0" dirty="0" smtClean="0">
                          <a:solidFill>
                            <a:schemeClr val="tx1"/>
                          </a:solidFill>
                          <a:effectLst/>
                          <a:latin typeface="+mn-lt"/>
                          <a:ea typeface="+mn-ea"/>
                          <a:cs typeface="+mn-cs"/>
                        </a:rPr>
                        <a:t>are clear with </a:t>
                      </a:r>
                      <a:r>
                        <a:rPr lang="en-US" altLang="zh-CN" sz="1200" b="0" i="0" u="none" strike="noStrike" kern="1200" baseline="0" dirty="0">
                          <a:solidFill>
                            <a:schemeClr val="tx1"/>
                          </a:solidFill>
                          <a:effectLst/>
                          <a:latin typeface="+mn-lt"/>
                          <a:ea typeface="+mn-ea"/>
                          <a:cs typeface="+mn-cs"/>
                        </a:rPr>
                        <a:t>some stage 3 issues left.</a:t>
                      </a:r>
                      <a:endParaRPr lang="en-US" altLang="zh-CN" sz="1200" b="0" i="0" u="none" strike="noStrike" kern="1200" dirty="0">
                        <a:solidFill>
                          <a:schemeClr val="tx1"/>
                        </a:solidFill>
                        <a:effectLst/>
                        <a:latin typeface="+mn-lt"/>
                        <a:ea typeface="+mn-ea"/>
                        <a:cs typeface="+mn-cs"/>
                      </a:endParaRPr>
                    </a:p>
                  </a:txBody>
                  <a:tcPr marL="8251" marR="8251" marT="8251" marB="0"/>
                </a:tc>
                <a:extLst>
                  <a:ext uri="{0D108BD9-81ED-4DB2-BD59-A6C34878D82A}">
                    <a16:rowId xmlns="" xmlns:a16="http://schemas.microsoft.com/office/drawing/2014/main" val="10009"/>
                  </a:ext>
                </a:extLst>
              </a:tr>
              <a:tr h="215744">
                <a:tc>
                  <a:txBody>
                    <a:bodyPr/>
                    <a:lstStyle/>
                    <a:p>
                      <a:pPr algn="l" fontAlgn="t"/>
                      <a:r>
                        <a:rPr lang="en-US" sz="1200" u="none" strike="noStrike" dirty="0">
                          <a:effectLst/>
                          <a:latin typeface="+mn-lt"/>
                        </a:rPr>
                        <a:t>Enhancement of RAN Slicing</a:t>
                      </a:r>
                      <a:endParaRPr lang="en-US" sz="1200" b="0" i="0" u="none" strike="noStrike" dirty="0">
                        <a:effectLst/>
                        <a:latin typeface="+mn-lt"/>
                        <a:cs typeface="Calibri" panose="020F0502020204030204" pitchFamily="34" charset="0"/>
                      </a:endParaRPr>
                    </a:p>
                  </a:txBody>
                  <a:tcPr marL="8387" marR="8387" marT="8387" marB="0"/>
                </a:tc>
                <a:tc>
                  <a:txBody>
                    <a:bodyPr/>
                    <a:lstStyle/>
                    <a:p>
                      <a:pPr algn="l" fontAlgn="t"/>
                      <a:r>
                        <a:rPr lang="en-US" sz="1200" u="none" strike="noStrike" dirty="0">
                          <a:effectLst/>
                          <a:latin typeface="+mn-lt"/>
                        </a:rPr>
                        <a:t>RP-211290</a:t>
                      </a:r>
                      <a:endParaRPr lang="en-US" sz="1200" b="0" i="0" u="none" strike="noStrike" dirty="0">
                        <a:effectLst/>
                        <a:latin typeface="+mn-lt"/>
                        <a:cs typeface="Calibri" panose="020F0502020204030204" pitchFamily="34" charset="0"/>
                      </a:endParaRPr>
                    </a:p>
                  </a:txBody>
                  <a:tcPr marL="8387" marR="8387" marT="8387" marB="0"/>
                </a:tc>
                <a:tc>
                  <a:txBody>
                    <a:bodyPr/>
                    <a:lstStyle/>
                    <a:p>
                      <a:pPr marL="9144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dirty="0">
                          <a:solidFill>
                            <a:schemeClr val="tx1"/>
                          </a:solidFill>
                          <a:effectLst/>
                          <a:latin typeface="+mn-lt"/>
                          <a:cs typeface="Calibri" panose="020F0502020204030204" pitchFamily="34" charset="0"/>
                        </a:rPr>
                        <a:t>Good progress, no need for action</a:t>
                      </a:r>
                      <a:endParaRPr lang="en-US" altLang="zh-CN" sz="1200" b="0" i="0" u="none" strike="noStrike" kern="1200" dirty="0">
                        <a:solidFill>
                          <a:schemeClr val="tx1"/>
                        </a:solidFill>
                        <a:effectLst/>
                        <a:latin typeface="+mn-lt"/>
                        <a:ea typeface="+mn-ea"/>
                        <a:cs typeface="+mn-cs"/>
                      </a:endParaRPr>
                    </a:p>
                  </a:txBody>
                  <a:tcPr marL="8251" marR="8251" marT="8251" marB="0"/>
                </a:tc>
                <a:extLst>
                  <a:ext uri="{0D108BD9-81ED-4DB2-BD59-A6C34878D82A}">
                    <a16:rowId xmlns="" xmlns:a16="http://schemas.microsoft.com/office/drawing/2014/main" val="10010"/>
                  </a:ext>
                </a:extLst>
              </a:tr>
              <a:tr h="384498">
                <a:tc>
                  <a:txBody>
                    <a:bodyPr/>
                    <a:lstStyle/>
                    <a:p>
                      <a:pPr algn="l" fontAlgn="t"/>
                      <a:r>
                        <a:rPr lang="en-US" sz="1200" b="0" i="0" u="none" strike="noStrike" dirty="0">
                          <a:effectLst/>
                          <a:latin typeface="+mn-lt"/>
                          <a:cs typeface="Calibri" panose="020F0502020204030204" pitchFamily="34" charset="0"/>
                        </a:rPr>
                        <a:t>Supporting NR Uplink Data Compression</a:t>
                      </a:r>
                    </a:p>
                  </a:txBody>
                  <a:tcPr marL="8387" marR="8387" marT="8387" marB="0"/>
                </a:tc>
                <a:tc>
                  <a:txBody>
                    <a:bodyPr/>
                    <a:lstStyle/>
                    <a:p>
                      <a:pPr algn="l" fontAlgn="t"/>
                      <a:r>
                        <a:rPr lang="en-US" sz="1200" b="0" i="0" u="none" strike="noStrike" dirty="0">
                          <a:effectLst/>
                          <a:latin typeface="+mn-lt"/>
                          <a:cs typeface="Calibri" panose="020F0502020204030204" pitchFamily="34" charset="0"/>
                        </a:rPr>
                        <a:t>RP-211203</a:t>
                      </a:r>
                    </a:p>
                  </a:txBody>
                  <a:tcPr marL="8387" marR="8387" marT="8387" marB="0"/>
                </a:tc>
                <a:tc>
                  <a:txBody>
                    <a:bodyPr/>
                    <a:lstStyle/>
                    <a:p>
                      <a:pPr marL="9144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dirty="0" smtClean="0">
                          <a:solidFill>
                            <a:schemeClr val="tx1"/>
                          </a:solidFill>
                          <a:effectLst/>
                          <a:latin typeface="+mn-lt"/>
                          <a:cs typeface="Calibri" panose="020F0502020204030204" pitchFamily="34" charset="0"/>
                        </a:rPr>
                        <a:t>The</a:t>
                      </a:r>
                      <a:r>
                        <a:rPr lang="en-US" altLang="zh-CN" sz="1200" b="0" i="0" u="none" strike="noStrike" baseline="0" dirty="0" smtClean="0">
                          <a:solidFill>
                            <a:schemeClr val="tx1"/>
                          </a:solidFill>
                          <a:effectLst/>
                          <a:latin typeface="+mn-lt"/>
                          <a:cs typeface="Calibri" panose="020F0502020204030204" pitchFamily="34" charset="0"/>
                        </a:rPr>
                        <a:t> WID scope is small and only one RAN2 meeting is planned. N</a:t>
                      </a:r>
                      <a:r>
                        <a:rPr lang="en-US" altLang="zh-CN" sz="1200" b="0" i="0" u="none" strike="noStrike" dirty="0" smtClean="0">
                          <a:solidFill>
                            <a:schemeClr val="tx1"/>
                          </a:solidFill>
                          <a:effectLst/>
                          <a:latin typeface="+mn-lt"/>
                          <a:cs typeface="Calibri" panose="020F0502020204030204" pitchFamily="34" charset="0"/>
                        </a:rPr>
                        <a:t>o need for action</a:t>
                      </a:r>
                      <a:endParaRPr lang="en-US" altLang="zh-CN" sz="1200" b="0" i="0" u="none" strike="noStrike" kern="1200" dirty="0">
                        <a:solidFill>
                          <a:schemeClr val="tx1"/>
                        </a:solidFill>
                        <a:effectLst/>
                        <a:latin typeface="+mn-lt"/>
                        <a:ea typeface="+mn-ea"/>
                        <a:cs typeface="+mn-cs"/>
                      </a:endParaRPr>
                    </a:p>
                  </a:txBody>
                  <a:tcPr marL="8251" marR="8251" marT="8251" marB="0"/>
                </a:tc>
                <a:extLst>
                  <a:ext uri="{0D108BD9-81ED-4DB2-BD59-A6C34878D82A}">
                    <a16:rowId xmlns="" xmlns:a16="http://schemas.microsoft.com/office/drawing/2014/main" val="10011"/>
                  </a:ext>
                </a:extLst>
              </a:tr>
            </a:tbl>
          </a:graphicData>
        </a:graphic>
      </p:graphicFrame>
    </p:spTree>
    <p:extLst>
      <p:ext uri="{BB962C8B-B14F-4D97-AF65-F5344CB8AC3E}">
        <p14:creationId xmlns:p14="http://schemas.microsoft.com/office/powerpoint/2010/main" val="294648909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bwMode="auto">
          <a:xfrm>
            <a:off x="1587" y="894"/>
            <a:ext cx="10435552" cy="535240"/>
          </a:xfrm>
          <a:noFill/>
          <a:ln>
            <a:miter lim="800000"/>
            <a:headEnd/>
            <a:tailEnd/>
          </a:ln>
        </p:spPr>
        <p:txBody>
          <a:bodyPr vert="horz" wrap="square" lIns="91392" tIns="45696" rIns="91392" bIns="45696" numCol="1" rtlCol="0" anchor="t" anchorCtr="0" compatLnSpc="1">
            <a:prstTxWarp prst="textNoShape">
              <a:avLst/>
            </a:prstTxWarp>
            <a:spAutoFit/>
          </a:bodyPr>
          <a:lstStyle/>
          <a:p>
            <a:pPr defTabSz="1187798">
              <a:lnSpc>
                <a:spcPts val="3430"/>
              </a:lnSpc>
              <a:spcBef>
                <a:spcPts val="0"/>
              </a:spcBef>
              <a:buClr>
                <a:srgbClr val="CC9900"/>
              </a:buClr>
              <a:defRPr/>
            </a:pPr>
            <a:r>
              <a:rPr lang="en-US" altLang="zh-CN" sz="3200" b="1" dirty="0">
                <a:latin typeface="微软雅黑" panose="020B0503020204020204" pitchFamily="34" charset="-122"/>
                <a:ea typeface="微软雅黑" panose="020B0503020204020204" pitchFamily="34" charset="-122"/>
                <a:cs typeface="Arial" panose="020B0604020202020204" pitchFamily="34" charset="0"/>
              </a:rPr>
              <a:t>Status of RAN3-led Rel-17 WID/SID</a:t>
            </a:r>
          </a:p>
        </p:txBody>
      </p:sp>
      <p:graphicFrame>
        <p:nvGraphicFramePr>
          <p:cNvPr id="3" name="Table 2"/>
          <p:cNvGraphicFramePr>
            <a:graphicFrameLocks noGrp="1"/>
          </p:cNvGraphicFramePr>
          <p:nvPr>
            <p:extLst>
              <p:ext uri="{D42A27DB-BD31-4B8C-83A1-F6EECF244321}">
                <p14:modId xmlns:p14="http://schemas.microsoft.com/office/powerpoint/2010/main" val="146004874"/>
              </p:ext>
            </p:extLst>
          </p:nvPr>
        </p:nvGraphicFramePr>
        <p:xfrm>
          <a:off x="479303" y="1143672"/>
          <a:ext cx="11076202" cy="3893124"/>
        </p:xfrm>
        <a:graphic>
          <a:graphicData uri="http://schemas.openxmlformats.org/drawingml/2006/table">
            <a:tbl>
              <a:tblPr firstRow="1" bandRow="1">
                <a:tableStyleId>{5C22544A-7EE6-4342-B048-85BDC9FD1C3A}</a:tableStyleId>
              </a:tblPr>
              <a:tblGrid>
                <a:gridCol w="4756561">
                  <a:extLst>
                    <a:ext uri="{9D8B030D-6E8A-4147-A177-3AD203B41FA5}">
                      <a16:colId xmlns="" xmlns:a16="http://schemas.microsoft.com/office/drawing/2014/main" val="20000"/>
                    </a:ext>
                  </a:extLst>
                </a:gridCol>
                <a:gridCol w="1764793">
                  <a:extLst>
                    <a:ext uri="{9D8B030D-6E8A-4147-A177-3AD203B41FA5}">
                      <a16:colId xmlns="" xmlns:a16="http://schemas.microsoft.com/office/drawing/2014/main" val="20001"/>
                    </a:ext>
                  </a:extLst>
                </a:gridCol>
                <a:gridCol w="4554848">
                  <a:extLst>
                    <a:ext uri="{9D8B030D-6E8A-4147-A177-3AD203B41FA5}">
                      <a16:colId xmlns="" xmlns:a16="http://schemas.microsoft.com/office/drawing/2014/main" val="20002"/>
                    </a:ext>
                  </a:extLst>
                </a:gridCol>
              </a:tblGrid>
              <a:tr h="682335">
                <a:tc>
                  <a:txBody>
                    <a:bodyPr/>
                    <a:lstStyle/>
                    <a:p>
                      <a:pPr algn="ctr" fontAlgn="t"/>
                      <a:r>
                        <a:rPr lang="en-US" sz="1200" u="none" strike="noStrike" dirty="0">
                          <a:effectLst/>
                          <a:latin typeface="+mn-lt"/>
                        </a:rPr>
                        <a:t>Name</a:t>
                      </a:r>
                      <a:endParaRPr lang="en-US" sz="1200" b="1" i="0" u="none" strike="noStrike" dirty="0">
                        <a:effectLst/>
                        <a:latin typeface="+mn-lt"/>
                      </a:endParaRPr>
                    </a:p>
                  </a:txBody>
                  <a:tcPr marL="9521" marR="9521" marT="9521" marB="0"/>
                </a:tc>
                <a:tc>
                  <a:txBody>
                    <a:bodyPr/>
                    <a:lstStyle/>
                    <a:p>
                      <a:pPr algn="ctr" fontAlgn="t"/>
                      <a:r>
                        <a:rPr lang="en-US" sz="1200" u="none" strike="noStrike" dirty="0">
                          <a:effectLst/>
                          <a:latin typeface="+mn-lt"/>
                        </a:rPr>
                        <a:t>WID</a:t>
                      </a:r>
                      <a:endParaRPr lang="en-US" sz="1200" b="1" i="0" u="none" strike="noStrike" dirty="0">
                        <a:effectLst/>
                        <a:latin typeface="+mn-lt"/>
                      </a:endParaRPr>
                    </a:p>
                  </a:txBody>
                  <a:tcPr marL="9521" marR="9521" marT="9521" marB="0"/>
                </a:tc>
                <a:tc>
                  <a:txBody>
                    <a:bodyPr/>
                    <a:lstStyle/>
                    <a:p>
                      <a:pPr marL="0" algn="ctr" defTabSz="914400" rtl="0" eaLnBrk="1" fontAlgn="t" latinLnBrk="0" hangingPunct="1"/>
                      <a:r>
                        <a:rPr lang="en-US" sz="1200" b="1" u="none" strike="noStrike" kern="1200" dirty="0">
                          <a:solidFill>
                            <a:schemeClr val="lt1"/>
                          </a:solidFill>
                          <a:effectLst/>
                          <a:latin typeface="+mn-lt"/>
                          <a:ea typeface="+mn-ea"/>
                          <a:cs typeface="+mn-cs"/>
                        </a:rPr>
                        <a:t>Status before RAN#93e</a:t>
                      </a:r>
                    </a:p>
                  </a:txBody>
                  <a:tcPr marL="7703" marR="7703" marT="7703" marB="0"/>
                </a:tc>
                <a:extLst>
                  <a:ext uri="{0D108BD9-81ED-4DB2-BD59-A6C34878D82A}">
                    <a16:rowId xmlns="" xmlns:a16="http://schemas.microsoft.com/office/drawing/2014/main" val="10000"/>
                  </a:ext>
                </a:extLst>
              </a:tr>
              <a:tr h="743949">
                <a:tc>
                  <a:txBody>
                    <a:bodyPr/>
                    <a:lstStyle/>
                    <a:p>
                      <a:pPr algn="l" fontAlgn="t"/>
                      <a:r>
                        <a:rPr lang="en-US" sz="1200" u="none" strike="noStrike" dirty="0">
                          <a:effectLst/>
                          <a:latin typeface="+mn-lt"/>
                        </a:rPr>
                        <a:t>Enhancement of data collection for SON (Self-</a:t>
                      </a:r>
                      <a:r>
                        <a:rPr lang="en-US" sz="1200" u="none" strike="noStrike" dirty="0" err="1">
                          <a:effectLst/>
                          <a:latin typeface="+mn-lt"/>
                        </a:rPr>
                        <a:t>Organising</a:t>
                      </a:r>
                      <a:r>
                        <a:rPr lang="en-US" sz="1200" u="none" strike="noStrike" dirty="0">
                          <a:effectLst/>
                          <a:latin typeface="+mn-lt"/>
                        </a:rPr>
                        <a:t> Networks)/MDT (Minimization of Drive Tests) in NR and EN-DC</a:t>
                      </a:r>
                      <a:br>
                        <a:rPr lang="en-US" sz="1200" u="none" strike="noStrike" dirty="0">
                          <a:effectLst/>
                          <a:latin typeface="+mn-lt"/>
                        </a:rPr>
                      </a:br>
                      <a:endParaRPr lang="en-US" sz="1200" b="0" i="0" u="none" strike="noStrike" dirty="0">
                        <a:effectLst/>
                        <a:latin typeface="+mn-lt"/>
                        <a:cs typeface="Calibri" panose="020F0502020204030204" pitchFamily="34" charset="0"/>
                      </a:endParaRPr>
                    </a:p>
                  </a:txBody>
                  <a:tcPr marL="9521" marR="9521" marT="9521" marB="0"/>
                </a:tc>
                <a:tc>
                  <a:txBody>
                    <a:bodyPr/>
                    <a:lstStyle/>
                    <a:p>
                      <a:pPr algn="l" fontAlgn="t"/>
                      <a:r>
                        <a:rPr lang="en-US" sz="1200" u="none" strike="noStrike" dirty="0">
                          <a:effectLst/>
                          <a:latin typeface="+mn-lt"/>
                        </a:rPr>
                        <a:t>RP-201620</a:t>
                      </a:r>
                      <a:endParaRPr lang="en-US" sz="1200" b="0" i="0" u="none" strike="noStrike" dirty="0">
                        <a:solidFill>
                          <a:schemeClr val="tx1"/>
                        </a:solidFill>
                        <a:effectLst/>
                        <a:latin typeface="+mn-lt"/>
                        <a:cs typeface="Calibri" panose="020F0502020204030204" pitchFamily="34" charset="0"/>
                      </a:endParaRPr>
                    </a:p>
                  </a:txBody>
                  <a:tcPr marL="9521" marR="9521" marT="9521" marB="0"/>
                </a:tc>
                <a:tc>
                  <a:txBody>
                    <a:bodyPr/>
                    <a:lstStyle/>
                    <a:p>
                      <a:pPr algn="l" fontAlgn="t"/>
                      <a:r>
                        <a:rPr lang="en-US" altLang="zh-CN" sz="1200" b="0" i="0" u="none" strike="noStrike" dirty="0">
                          <a:solidFill>
                            <a:schemeClr val="tx1"/>
                          </a:solidFill>
                          <a:effectLst/>
                          <a:latin typeface="+mn-lt"/>
                          <a:cs typeface="Calibri" panose="020F0502020204030204" pitchFamily="34" charset="0"/>
                        </a:rPr>
                        <a:t>Good progress, no need for action</a:t>
                      </a:r>
                      <a:endParaRPr lang="en-US" sz="1200" b="0" i="0" u="none" strike="noStrike" noProof="0" dirty="0">
                        <a:solidFill>
                          <a:schemeClr val="tx1"/>
                        </a:solidFill>
                        <a:effectLst/>
                        <a:latin typeface="+mn-lt"/>
                        <a:cs typeface="Calibri" panose="020F0502020204030204" pitchFamily="34" charset="0"/>
                      </a:endParaRPr>
                    </a:p>
                  </a:txBody>
                  <a:tcPr marL="9521" marR="9521" marT="9521" marB="0"/>
                </a:tc>
                <a:extLst>
                  <a:ext uri="{0D108BD9-81ED-4DB2-BD59-A6C34878D82A}">
                    <a16:rowId xmlns="" xmlns:a16="http://schemas.microsoft.com/office/drawing/2014/main" val="10001"/>
                  </a:ext>
                </a:extLst>
              </a:tr>
              <a:tr h="581249">
                <a:tc>
                  <a:txBody>
                    <a:bodyPr/>
                    <a:lstStyle/>
                    <a:p>
                      <a:pPr algn="l" fontAlgn="t"/>
                      <a:r>
                        <a:rPr lang="en-US" sz="1200" u="none" strike="noStrike" dirty="0">
                          <a:effectLst/>
                          <a:latin typeface="+mn-lt"/>
                        </a:rPr>
                        <a:t>Study</a:t>
                      </a:r>
                      <a:r>
                        <a:rPr lang="en-US" sz="1200" u="none" strike="noStrike" baseline="0" dirty="0">
                          <a:effectLst/>
                          <a:latin typeface="+mn-lt"/>
                        </a:rPr>
                        <a:t> </a:t>
                      </a:r>
                      <a:r>
                        <a:rPr lang="en-US" sz="1200" u="none" strike="noStrike" dirty="0">
                          <a:effectLst/>
                          <a:latin typeface="+mn-lt"/>
                        </a:rPr>
                        <a:t>NR </a:t>
                      </a:r>
                      <a:r>
                        <a:rPr lang="en-US" sz="1200" u="none" strike="noStrike" dirty="0" err="1">
                          <a:effectLst/>
                          <a:latin typeface="+mn-lt"/>
                        </a:rPr>
                        <a:t>QoE</a:t>
                      </a:r>
                      <a:r>
                        <a:rPr lang="en-US" sz="1200" u="none" strike="noStrike" dirty="0">
                          <a:effectLst/>
                          <a:latin typeface="+mn-lt"/>
                        </a:rPr>
                        <a:t> management and optimizations for diverse services</a:t>
                      </a:r>
                      <a:endParaRPr lang="en-US" sz="1200" b="0" i="0" u="none" strike="noStrike" dirty="0">
                        <a:effectLst/>
                        <a:latin typeface="+mn-lt"/>
                        <a:cs typeface="Calibri" panose="020F0502020204030204" pitchFamily="34" charset="0"/>
                      </a:endParaRPr>
                    </a:p>
                  </a:txBody>
                  <a:tcPr marL="9521" marR="9521" marT="9521" marB="0"/>
                </a:tc>
                <a:tc>
                  <a:txBody>
                    <a:bodyPr/>
                    <a:lstStyle/>
                    <a:p>
                      <a:pPr algn="l" fontAlgn="t"/>
                      <a:r>
                        <a:rPr lang="en-US" sz="1200" u="none" strike="noStrike" dirty="0">
                          <a:effectLst/>
                          <a:latin typeface="+mn-lt"/>
                        </a:rPr>
                        <a:t>RP-211406</a:t>
                      </a:r>
                      <a:endParaRPr lang="en-US" sz="1200" b="0" i="0" u="none" strike="noStrike" dirty="0">
                        <a:solidFill>
                          <a:schemeClr val="tx1"/>
                        </a:solidFill>
                        <a:effectLst/>
                        <a:latin typeface="+mn-lt"/>
                        <a:cs typeface="Calibri" panose="020F0502020204030204" pitchFamily="34" charset="0"/>
                      </a:endParaRPr>
                    </a:p>
                  </a:txBody>
                  <a:tcPr marL="9521" marR="9521" marT="9521"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dirty="0">
                          <a:solidFill>
                            <a:schemeClr val="tx1"/>
                          </a:solidFill>
                          <a:effectLst/>
                          <a:latin typeface="+mn-lt"/>
                          <a:cs typeface="Calibri" panose="020F0502020204030204" pitchFamily="34" charset="0"/>
                        </a:rPr>
                        <a:t>Good progress, no need for action</a:t>
                      </a:r>
                    </a:p>
                  </a:txBody>
                  <a:tcPr marL="9521" marR="9521" marT="9521" marB="0"/>
                </a:tc>
                <a:extLst>
                  <a:ext uri="{0D108BD9-81ED-4DB2-BD59-A6C34878D82A}">
                    <a16:rowId xmlns="" xmlns:a16="http://schemas.microsoft.com/office/drawing/2014/main" val="10002"/>
                  </a:ext>
                </a:extLst>
              </a:tr>
              <a:tr h="581249">
                <a:tc>
                  <a:txBody>
                    <a:bodyPr/>
                    <a:lstStyle/>
                    <a:p>
                      <a:pPr algn="l" fontAlgn="t"/>
                      <a:r>
                        <a:rPr lang="en-US" sz="1200" u="none" strike="noStrike" dirty="0">
                          <a:effectLst/>
                          <a:latin typeface="+mn-lt"/>
                        </a:rPr>
                        <a:t>Enhanced </a:t>
                      </a:r>
                      <a:r>
                        <a:rPr lang="en-US" sz="1200" u="none" strike="noStrike" dirty="0" err="1">
                          <a:effectLst/>
                          <a:latin typeface="+mn-lt"/>
                        </a:rPr>
                        <a:t>eNB</a:t>
                      </a:r>
                      <a:r>
                        <a:rPr lang="en-US" sz="1200" u="none" strike="noStrike" dirty="0">
                          <a:effectLst/>
                          <a:latin typeface="+mn-lt"/>
                        </a:rPr>
                        <a:t>(s) architecture evolution for E-UTRAN</a:t>
                      </a:r>
                      <a:endParaRPr lang="en-US" sz="1200" b="0" i="0" u="none" strike="noStrike" dirty="0">
                        <a:effectLst/>
                        <a:latin typeface="+mn-lt"/>
                        <a:cs typeface="Calibri" panose="020F0502020204030204" pitchFamily="34" charset="0"/>
                      </a:endParaRPr>
                    </a:p>
                  </a:txBody>
                  <a:tcPr marL="9521" marR="9521" marT="9521" marB="0"/>
                </a:tc>
                <a:tc>
                  <a:txBody>
                    <a:bodyPr/>
                    <a:lstStyle/>
                    <a:p>
                      <a:pPr algn="l" fontAlgn="t"/>
                      <a:r>
                        <a:rPr lang="en-US" sz="1200" u="none" strike="noStrike" dirty="0">
                          <a:effectLst/>
                          <a:latin typeface="+mn-lt"/>
                        </a:rPr>
                        <a:t>RP-211406</a:t>
                      </a:r>
                      <a:endParaRPr lang="en-US" sz="1200" b="0" i="0" u="none" strike="noStrike" dirty="0">
                        <a:solidFill>
                          <a:schemeClr val="tx1"/>
                        </a:solidFill>
                        <a:effectLst/>
                        <a:latin typeface="+mn-lt"/>
                        <a:cs typeface="Calibri" panose="020F0502020204030204" pitchFamily="34" charset="0"/>
                      </a:endParaRPr>
                    </a:p>
                  </a:txBody>
                  <a:tcPr marL="9521" marR="9521" marT="9521"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noProof="0" dirty="0" smtClean="0">
                          <a:solidFill>
                            <a:schemeClr val="tx1"/>
                          </a:solidFill>
                          <a:effectLst/>
                          <a:latin typeface="+mn-lt"/>
                          <a:cs typeface="Calibri" panose="020F0502020204030204" pitchFamily="34" charset="0"/>
                        </a:rPr>
                        <a:t>Completed</a:t>
                      </a:r>
                      <a:endParaRPr lang="en-US" altLang="zh-CN" sz="1200" b="0" i="0" u="none" strike="noStrike" noProof="0" dirty="0">
                        <a:solidFill>
                          <a:schemeClr val="tx1"/>
                        </a:solidFill>
                        <a:effectLst/>
                        <a:latin typeface="+mn-lt"/>
                        <a:cs typeface="Calibri" panose="020F0502020204030204" pitchFamily="34" charset="0"/>
                      </a:endParaRPr>
                    </a:p>
                  </a:txBody>
                  <a:tcPr marL="9521" marR="9521" marT="9521" marB="0"/>
                </a:tc>
                <a:extLst>
                  <a:ext uri="{0D108BD9-81ED-4DB2-BD59-A6C34878D82A}">
                    <a16:rowId xmlns="" xmlns:a16="http://schemas.microsoft.com/office/drawing/2014/main" val="10003"/>
                  </a:ext>
                </a:extLst>
              </a:tr>
              <a:tr h="581249">
                <a:tc>
                  <a:txBody>
                    <a:bodyPr/>
                    <a:lstStyle/>
                    <a:p>
                      <a:pPr algn="l" fontAlgn="t"/>
                      <a:r>
                        <a:rPr lang="en-US" sz="1200" u="none" strike="noStrike" dirty="0">
                          <a:effectLst/>
                          <a:latin typeface="+mn-lt"/>
                        </a:rPr>
                        <a:t>Study on further enhancements for data collection</a:t>
                      </a:r>
                      <a:endParaRPr lang="en-US" sz="1200" b="0" i="0" u="none" strike="noStrike" dirty="0">
                        <a:effectLst/>
                        <a:latin typeface="+mn-lt"/>
                        <a:cs typeface="Calibri" panose="020F0502020204030204" pitchFamily="34" charset="0"/>
                      </a:endParaRPr>
                    </a:p>
                  </a:txBody>
                  <a:tcPr marL="9521" marR="9521" marT="9521" marB="0"/>
                </a:tc>
                <a:tc>
                  <a:txBody>
                    <a:bodyPr/>
                    <a:lstStyle/>
                    <a:p>
                      <a:pPr algn="l" fontAlgn="t"/>
                      <a:r>
                        <a:rPr lang="en-US" sz="1200" u="none" strike="noStrike" dirty="0">
                          <a:effectLst/>
                          <a:latin typeface="+mn-lt"/>
                        </a:rPr>
                        <a:t>RP-201304</a:t>
                      </a:r>
                      <a:endParaRPr lang="en-US" sz="1200" b="0" i="0" u="none" strike="noStrike" dirty="0">
                        <a:solidFill>
                          <a:schemeClr val="tx1"/>
                        </a:solidFill>
                        <a:effectLst/>
                        <a:latin typeface="+mn-lt"/>
                        <a:cs typeface="Calibri" panose="020F0502020204030204" pitchFamily="34" charset="0"/>
                      </a:endParaRPr>
                    </a:p>
                  </a:txBody>
                  <a:tcPr marL="9521" marR="9521" marT="9521"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dirty="0">
                          <a:solidFill>
                            <a:schemeClr val="tx1"/>
                          </a:solidFill>
                          <a:effectLst/>
                          <a:latin typeface="+mn-lt"/>
                          <a:cs typeface="Calibri" panose="020F0502020204030204" pitchFamily="34" charset="0"/>
                        </a:rPr>
                        <a:t>Good progress, no need for action</a:t>
                      </a:r>
                    </a:p>
                  </a:txBody>
                  <a:tcPr marL="9521" marR="9521" marT="9521" marB="0"/>
                </a:tc>
                <a:extLst>
                  <a:ext uri="{0D108BD9-81ED-4DB2-BD59-A6C34878D82A}">
                    <a16:rowId xmlns="" xmlns:a16="http://schemas.microsoft.com/office/drawing/2014/main" val="10004"/>
                  </a:ext>
                </a:extLst>
              </a:tr>
              <a:tr h="723093">
                <a:tc>
                  <a:txBody>
                    <a:bodyPr/>
                    <a:lstStyle/>
                    <a:p>
                      <a:pPr algn="l" fontAlgn="t"/>
                      <a:r>
                        <a:rPr lang="en-US" sz="1200" u="none" strike="noStrike" dirty="0">
                          <a:effectLst/>
                          <a:latin typeface="+mn-lt"/>
                        </a:rPr>
                        <a:t>Enhancement of Private Network Support for NG-RAN </a:t>
                      </a:r>
                      <a:endParaRPr lang="en-US" sz="1200" b="0" i="0" u="none" strike="noStrike" dirty="0">
                        <a:effectLst/>
                        <a:latin typeface="+mn-lt"/>
                        <a:cs typeface="Calibri" panose="020F0502020204030204" pitchFamily="34" charset="0"/>
                      </a:endParaRPr>
                    </a:p>
                  </a:txBody>
                  <a:tcPr marL="9521" marR="9521" marT="9521" marB="0"/>
                </a:tc>
                <a:tc>
                  <a:txBody>
                    <a:bodyPr/>
                    <a:lstStyle/>
                    <a:p>
                      <a:pPr algn="l" fontAlgn="t"/>
                      <a:r>
                        <a:rPr lang="en-US" altLang="zh-CN" sz="1200" dirty="0">
                          <a:latin typeface="+mn-lt"/>
                        </a:rPr>
                        <a:t>RP-202363</a:t>
                      </a:r>
                      <a:endParaRPr lang="en-US" sz="1200" b="0" i="0" u="none" strike="noStrike" dirty="0">
                        <a:effectLst/>
                        <a:latin typeface="+mn-lt"/>
                        <a:cs typeface="Calibri" panose="020F0502020204030204" pitchFamily="34" charset="0"/>
                      </a:endParaRPr>
                    </a:p>
                  </a:txBody>
                  <a:tcPr marL="9521" marR="9521" marT="9521"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dirty="0">
                          <a:solidFill>
                            <a:schemeClr val="tx1"/>
                          </a:solidFill>
                          <a:effectLst/>
                          <a:latin typeface="+mn-lt"/>
                          <a:cs typeface="Calibri" panose="020F0502020204030204" pitchFamily="34" charset="0"/>
                        </a:rPr>
                        <a:t>Good progress, no need for action</a:t>
                      </a:r>
                    </a:p>
                    <a:p>
                      <a:pPr marL="0" marR="0" lvl="0" indent="0" algn="l" defTabSz="914400" rtl="0" eaLnBrk="1" fontAlgn="t" latinLnBrk="0" hangingPunct="1">
                        <a:lnSpc>
                          <a:spcPct val="100000"/>
                        </a:lnSpc>
                        <a:spcBef>
                          <a:spcPts val="0"/>
                        </a:spcBef>
                        <a:spcAft>
                          <a:spcPts val="0"/>
                        </a:spcAft>
                        <a:buClrTx/>
                        <a:buSzTx/>
                        <a:buFontTx/>
                        <a:buNone/>
                        <a:tabLst/>
                        <a:defRPr/>
                      </a:pPr>
                      <a:endParaRPr lang="en-US" altLang="zh-CN" sz="1200" b="0" i="0" u="none" strike="noStrike" dirty="0">
                        <a:solidFill>
                          <a:schemeClr val="tx1"/>
                        </a:solidFill>
                        <a:effectLst/>
                        <a:latin typeface="+mn-lt"/>
                        <a:cs typeface="Calibri" panose="020F0502020204030204" pitchFamily="34" charset="0"/>
                      </a:endParaRPr>
                    </a:p>
                  </a:txBody>
                  <a:tcPr marL="9521" marR="9521" marT="9521" marB="0"/>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2274483317"/>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1"/>
          <p:cNvSpPr txBox="1">
            <a:spLocks/>
          </p:cNvSpPr>
          <p:nvPr/>
        </p:nvSpPr>
        <p:spPr>
          <a:xfrm>
            <a:off x="343506" y="345649"/>
            <a:ext cx="10740640" cy="505400"/>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Century" panose="02040604050505020304" pitchFamily="18" charset="0"/>
                <a:ea typeface="Microsoft YaHei" panose="020B0503020204020204" pitchFamily="34" charset="-122"/>
                <a:cs typeface="Arial" panose="020B0604020202020204" pitchFamily="34" charset="0"/>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r>
              <a:rPr lang="en-US" altLang="zh-CN" b="1" dirty="0" smtClean="0">
                <a:latin typeface="微软雅黑" panose="020B0503020204020204" pitchFamily="34" charset="-122"/>
                <a:ea typeface="微软雅黑" panose="020B0503020204020204" pitchFamily="34" charset="-122"/>
              </a:rPr>
              <a:t>Proposal</a:t>
            </a:r>
            <a:endParaRPr lang="zh-CN" altLang="en-US" b="1" dirty="0">
              <a:latin typeface="微软雅黑" panose="020B0503020204020204" pitchFamily="34" charset="-122"/>
              <a:ea typeface="微软雅黑" panose="020B0503020204020204" pitchFamily="34" charset="-122"/>
            </a:endParaRPr>
          </a:p>
        </p:txBody>
      </p:sp>
      <p:sp>
        <p:nvSpPr>
          <p:cNvPr id="5" name="Content Placeholder 2"/>
          <p:cNvSpPr txBox="1">
            <a:spLocks/>
          </p:cNvSpPr>
          <p:nvPr/>
        </p:nvSpPr>
        <p:spPr>
          <a:xfrm>
            <a:off x="627351" y="1237655"/>
            <a:ext cx="10733557" cy="5198252"/>
          </a:xfrm>
          <a:prstGeom prst="rect">
            <a:avLst/>
          </a:prstGeom>
        </p:spPr>
        <p:txBody>
          <a:bodyPr lIns="0" tIns="0" rIns="0" bIns="0"/>
          <a:lstStyle>
            <a:lvl1pPr marL="252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Arial" panose="020B0604020202020204" pitchFamily="34" charset="0"/>
              </a:defRPr>
            </a:lvl1pPr>
            <a:lvl2pPr marL="504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mn-cs"/>
              </a:defRPr>
            </a:lvl2pPr>
            <a:lvl3pPr marL="756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3pPr>
            <a:lvl4pPr marL="1008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4pPr>
            <a:lvl5pPr marL="1260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5pPr>
            <a:lvl6pPr marL="3312397" indent="-34290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hangingPunct="0">
              <a:lnSpc>
                <a:spcPct val="100000"/>
              </a:lnSpc>
              <a:spcBef>
                <a:spcPts val="0"/>
              </a:spcBef>
              <a:spcAft>
                <a:spcPts val="900"/>
              </a:spcAft>
            </a:pPr>
            <a:r>
              <a:rPr lang="en-US" altLang="zh-CN" sz="2800" b="1" dirty="0" smtClean="0">
                <a:latin typeface="+mn-lt"/>
              </a:rPr>
              <a:t>Discuss possible actions on Rel-17 work/study items (e.g. as summarized in previous slides) in order to ensure no delay of Rel-17 and a timely start of the work on 5G-Advanced in Rel-18. </a:t>
            </a:r>
            <a:endParaRPr lang="en-US" altLang="zh-CN" sz="2800" b="1" dirty="0">
              <a:latin typeface="+mn-lt"/>
            </a:endParaRPr>
          </a:p>
        </p:txBody>
      </p:sp>
    </p:spTree>
    <p:extLst>
      <p:ext uri="{BB962C8B-B14F-4D97-AF65-F5344CB8AC3E}">
        <p14:creationId xmlns:p14="http://schemas.microsoft.com/office/powerpoint/2010/main" val="214276654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975</TotalTime>
  <Words>1229</Words>
  <Application>Microsoft Office PowerPoint</Application>
  <PresentationFormat>Widescreen</PresentationFormat>
  <Paragraphs>124</Paragraphs>
  <Slides>6</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vt:i4>
      </vt:variant>
    </vt:vector>
  </HeadingPairs>
  <TitlesOfParts>
    <vt:vector size="15" baseType="lpstr">
      <vt:lpstr>FrutigerNext LT Medium</vt:lpstr>
      <vt:lpstr>Microsoft YaHei</vt:lpstr>
      <vt:lpstr>SimSun</vt:lpstr>
      <vt:lpstr>Arial</vt:lpstr>
      <vt:lpstr>Calibri</vt:lpstr>
      <vt:lpstr>Calibri Light</vt:lpstr>
      <vt:lpstr>Courier New</vt:lpstr>
      <vt:lpstr>Wingdings</vt:lpstr>
      <vt:lpstr>Office 主题</vt:lpstr>
      <vt:lpstr>Progress of Rel-17 and proposed actions on the scope</vt:lpstr>
      <vt:lpstr>PowerPoint Presentation</vt:lpstr>
      <vt:lpstr>Status of RAN1-led Rel-17 WID/SID</vt:lpstr>
      <vt:lpstr>Status of RAN2-led Rel-17 WID/SID</vt:lpstr>
      <vt:lpstr>Status of RAN3-led Rel-17 WID/SID</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on introduction of new UE categories with 1 Rx based on Category 3 and 4 for LTE</dc:title>
  <dc:creator>david.mazzarese@huawei.com</dc:creator>
  <cp:lastModifiedBy>David mazzarese</cp:lastModifiedBy>
  <cp:revision>59</cp:revision>
  <dcterms:created xsi:type="dcterms:W3CDTF">2021-06-07T12:07:22Z</dcterms:created>
  <dcterms:modified xsi:type="dcterms:W3CDTF">2021-09-06T15:50:37Z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(3)EhQcmPkhEwT0B85hlNnWn+OahuDy9Mdcm8yugNWR85tTw67Jyko+1vS6ZJVYkCUfM3Fjv2A5
OlWxGLK2fZSO58rSCg4BdU3s0RJCWtcIPoAeYU47UseyTjNjSqwxTmV+BXea5cmHHk7ztNQh
EubO5jWcUpMukYo7o2rPVffVbCC48LTVy12JK+DRYm5j+yx1ZrdqfjU3xR/nxGw2Dbo77yHL
YMuAYf3SFofniK2cdH</vt:lpwstr>
  </property>
  <property fmtid="{D5CDD505-2E9C-101B-9397-08002B2CF9AE}" pid="3" name="_2015_ms_pID_7253431">
    <vt:lpwstr>LLgrR3k55hDBcs0IWqPds8rRqbRcNELgHcPUNvhuQXUmd1YuTFhfWg
XWEAz2x/Zv2QXUemq1yvI6mPtYWsJTV43jYpaKjQikkvF1uBzvspkQYAeoqO5Wdsq60U+COn
rVCfZ6P8RfFmBcXy4dQGLxfYF0i5otkz3kUXTTO1HCsL5+eUPurMuoFT9g0145Z/brteqlpo
gytXNd06F+gcRG3QcpPMSwGUMzX59GNAi9EI</vt:lpwstr>
  </property>
  <property fmtid="{D5CDD505-2E9C-101B-9397-08002B2CF9AE}" pid="4" name="_2015_ms_pID_7253432">
    <vt:lpwstr>Vw==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1630929739</vt:lpwstr>
  </property>
</Properties>
</file>