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3" r:id="rId7"/>
    <p:sldId id="261" r:id="rId8"/>
  </p:sldIdLst>
  <p:sldSz cx="12192000" cy="6858000"/>
  <p:notesSz cx="12192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92" y="6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7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399"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9/6/2021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chemeClr val="tx1"/>
                </a:solidFill>
                <a:latin typeface="Book Antiqua"/>
                <a:cs typeface="Book Antiqua"/>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9/6/2021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chemeClr val="tx1"/>
                </a:solidFill>
                <a:latin typeface="Book Antiqua"/>
                <a:cs typeface="Book Antiqu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79"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9/6/2021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chemeClr val="tx1"/>
                </a:solidFill>
                <a:latin typeface="Book Antiqua"/>
                <a:cs typeface="Book Antiqu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9/6/2021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2000" cy="4932045"/>
          </a:xfrm>
          <a:custGeom>
            <a:avLst/>
            <a:gdLst/>
            <a:ahLst/>
            <a:cxnLst/>
            <a:rect l="l" t="t" r="r" b="b"/>
            <a:pathLst>
              <a:path w="12192000" h="4932045">
                <a:moveTo>
                  <a:pt x="0" y="0"/>
                </a:moveTo>
                <a:lnTo>
                  <a:pt x="12192000" y="0"/>
                </a:lnTo>
                <a:lnTo>
                  <a:pt x="12192000" y="4931664"/>
                </a:lnTo>
                <a:lnTo>
                  <a:pt x="0" y="4931664"/>
                </a:lnTo>
                <a:lnTo>
                  <a:pt x="0" y="0"/>
                </a:lnTo>
                <a:close/>
              </a:path>
            </a:pathLst>
          </a:custGeom>
          <a:solidFill>
            <a:srgbClr val="354A5E"/>
          </a:solidFill>
        </p:spPr>
        <p:txBody>
          <a:bodyPr wrap="square" lIns="0" tIns="0" rIns="0" bIns="0" rtlCol="0"/>
          <a:lstStyle/>
          <a:p>
            <a:endParaRPr/>
          </a:p>
        </p:txBody>
      </p:sp>
      <p:sp>
        <p:nvSpPr>
          <p:cNvPr id="17" name="bk object 17"/>
          <p:cNvSpPr/>
          <p:nvPr/>
        </p:nvSpPr>
        <p:spPr>
          <a:xfrm>
            <a:off x="0" y="4931664"/>
            <a:ext cx="12192000" cy="71755"/>
          </a:xfrm>
          <a:custGeom>
            <a:avLst/>
            <a:gdLst/>
            <a:ahLst/>
            <a:cxnLst/>
            <a:rect l="l" t="t" r="r" b="b"/>
            <a:pathLst>
              <a:path w="12192000" h="71754">
                <a:moveTo>
                  <a:pt x="0" y="0"/>
                </a:moveTo>
                <a:lnTo>
                  <a:pt x="12192000" y="0"/>
                </a:lnTo>
                <a:lnTo>
                  <a:pt x="12192000" y="71627"/>
                </a:lnTo>
                <a:lnTo>
                  <a:pt x="0" y="71627"/>
                </a:lnTo>
                <a:lnTo>
                  <a:pt x="0" y="0"/>
                </a:lnTo>
                <a:close/>
              </a:path>
            </a:pathLst>
          </a:custGeom>
          <a:solidFill>
            <a:srgbClr val="EC7C30"/>
          </a:solidFill>
        </p:spPr>
        <p:txBody>
          <a:bodyPr wrap="square" lIns="0" tIns="0" rIns="0" bIns="0" rtlCol="0"/>
          <a:lstStyle/>
          <a:p>
            <a:endParaRPr/>
          </a:p>
        </p:txBody>
      </p:sp>
      <p:sp>
        <p:nvSpPr>
          <p:cNvPr id="18" name="bk object 18"/>
          <p:cNvSpPr/>
          <p:nvPr/>
        </p:nvSpPr>
        <p:spPr>
          <a:xfrm>
            <a:off x="9345168" y="307847"/>
            <a:ext cx="2491739" cy="865631"/>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9/6/2021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80059" y="408431"/>
            <a:ext cx="178435" cy="178435"/>
          </a:xfrm>
          <a:custGeom>
            <a:avLst/>
            <a:gdLst/>
            <a:ahLst/>
            <a:cxnLst/>
            <a:rect l="l" t="t" r="r" b="b"/>
            <a:pathLst>
              <a:path w="178434" h="178434">
                <a:moveTo>
                  <a:pt x="28956" y="178308"/>
                </a:moveTo>
                <a:lnTo>
                  <a:pt x="15552" y="175454"/>
                </a:lnTo>
                <a:lnTo>
                  <a:pt x="5404" y="166938"/>
                </a:lnTo>
                <a:lnTo>
                  <a:pt x="275" y="154521"/>
                </a:lnTo>
                <a:lnTo>
                  <a:pt x="0" y="28956"/>
                </a:lnTo>
                <a:lnTo>
                  <a:pt x="2891" y="15596"/>
                </a:lnTo>
                <a:lnTo>
                  <a:pt x="11505" y="5442"/>
                </a:lnTo>
                <a:lnTo>
                  <a:pt x="24048" y="290"/>
                </a:lnTo>
                <a:lnTo>
                  <a:pt x="149352" y="0"/>
                </a:lnTo>
                <a:lnTo>
                  <a:pt x="162789" y="3050"/>
                </a:lnTo>
                <a:lnTo>
                  <a:pt x="172967" y="11782"/>
                </a:lnTo>
                <a:lnTo>
                  <a:pt x="178055" y="24365"/>
                </a:lnTo>
                <a:lnTo>
                  <a:pt x="178308" y="149352"/>
                </a:lnTo>
                <a:lnTo>
                  <a:pt x="175297" y="162831"/>
                </a:lnTo>
                <a:lnTo>
                  <a:pt x="166664" y="173003"/>
                </a:lnTo>
                <a:lnTo>
                  <a:pt x="154207" y="178069"/>
                </a:lnTo>
                <a:lnTo>
                  <a:pt x="28956" y="178308"/>
                </a:lnTo>
                <a:close/>
              </a:path>
            </a:pathLst>
          </a:custGeom>
          <a:solidFill>
            <a:srgbClr val="5B9BD4"/>
          </a:solidFill>
        </p:spPr>
        <p:txBody>
          <a:bodyPr wrap="square" lIns="0" tIns="0" rIns="0" bIns="0" rtlCol="0"/>
          <a:lstStyle/>
          <a:p>
            <a:endParaRPr/>
          </a:p>
        </p:txBody>
      </p:sp>
      <p:sp>
        <p:nvSpPr>
          <p:cNvPr id="17" name="bk object 17"/>
          <p:cNvSpPr/>
          <p:nvPr/>
        </p:nvSpPr>
        <p:spPr>
          <a:xfrm>
            <a:off x="480059" y="633983"/>
            <a:ext cx="178435" cy="178435"/>
          </a:xfrm>
          <a:custGeom>
            <a:avLst/>
            <a:gdLst/>
            <a:ahLst/>
            <a:cxnLst/>
            <a:rect l="l" t="t" r="r" b="b"/>
            <a:pathLst>
              <a:path w="178434" h="178434">
                <a:moveTo>
                  <a:pt x="28956" y="178307"/>
                </a:moveTo>
                <a:lnTo>
                  <a:pt x="15501" y="175349"/>
                </a:lnTo>
                <a:lnTo>
                  <a:pt x="5338" y="166756"/>
                </a:lnTo>
                <a:lnTo>
                  <a:pt x="250" y="154311"/>
                </a:lnTo>
                <a:lnTo>
                  <a:pt x="0" y="28955"/>
                </a:lnTo>
                <a:lnTo>
                  <a:pt x="2865" y="15566"/>
                </a:lnTo>
                <a:lnTo>
                  <a:pt x="11414" y="5417"/>
                </a:lnTo>
                <a:lnTo>
                  <a:pt x="23873" y="280"/>
                </a:lnTo>
                <a:lnTo>
                  <a:pt x="149352" y="0"/>
                </a:lnTo>
                <a:lnTo>
                  <a:pt x="162737" y="2943"/>
                </a:lnTo>
                <a:lnTo>
                  <a:pt x="172899" y="11597"/>
                </a:lnTo>
                <a:lnTo>
                  <a:pt x="178030" y="24154"/>
                </a:lnTo>
                <a:lnTo>
                  <a:pt x="178308" y="149351"/>
                </a:lnTo>
                <a:lnTo>
                  <a:pt x="175271" y="162803"/>
                </a:lnTo>
                <a:lnTo>
                  <a:pt x="166572" y="172979"/>
                </a:lnTo>
                <a:lnTo>
                  <a:pt x="154030" y="178059"/>
                </a:lnTo>
                <a:lnTo>
                  <a:pt x="28956" y="178307"/>
                </a:lnTo>
                <a:close/>
              </a:path>
            </a:pathLst>
          </a:custGeom>
          <a:solidFill>
            <a:srgbClr val="EC7C30"/>
          </a:solidFill>
        </p:spPr>
        <p:txBody>
          <a:bodyPr wrap="square" lIns="0" tIns="0" rIns="0" bIns="0" rtlCol="0"/>
          <a:lstStyle/>
          <a:p>
            <a:endParaRPr/>
          </a:p>
        </p:txBody>
      </p:sp>
      <p:sp>
        <p:nvSpPr>
          <p:cNvPr id="2" name="Holder 2"/>
          <p:cNvSpPr>
            <a:spLocks noGrp="1"/>
          </p:cNvSpPr>
          <p:nvPr>
            <p:ph type="title"/>
          </p:nvPr>
        </p:nvSpPr>
        <p:spPr>
          <a:xfrm>
            <a:off x="822325" y="495521"/>
            <a:ext cx="10547350" cy="356234"/>
          </a:xfrm>
          <a:prstGeom prst="rect">
            <a:avLst/>
          </a:prstGeom>
        </p:spPr>
        <p:txBody>
          <a:bodyPr wrap="square" lIns="0" tIns="0" rIns="0" bIns="0">
            <a:spAutoFit/>
          </a:bodyPr>
          <a:lstStyle>
            <a:lvl1pPr>
              <a:defRPr sz="2600" b="1" i="0">
                <a:solidFill>
                  <a:schemeClr val="tx1"/>
                </a:solidFill>
                <a:latin typeface="Book Antiqua"/>
                <a:cs typeface="Book Antiqua"/>
              </a:defRPr>
            </a:lvl1pPr>
          </a:lstStyle>
          <a:p>
            <a:endParaRPr/>
          </a:p>
        </p:txBody>
      </p:sp>
      <p:sp>
        <p:nvSpPr>
          <p:cNvPr id="3" name="Holder 3"/>
          <p:cNvSpPr>
            <a:spLocks noGrp="1"/>
          </p:cNvSpPr>
          <p:nvPr>
            <p:ph type="body" idx="1"/>
          </p:nvPr>
        </p:nvSpPr>
        <p:spPr>
          <a:xfrm>
            <a:off x="955675" y="2532900"/>
            <a:ext cx="10280650" cy="2722245"/>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39"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9/6/2021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p:nvPr/>
        </p:nvSpPr>
        <p:spPr>
          <a:xfrm>
            <a:off x="457200" y="2720936"/>
            <a:ext cx="10657204" cy="661720"/>
          </a:xfrm>
          <a:prstGeom prst="rect">
            <a:avLst/>
          </a:prstGeom>
        </p:spPr>
        <p:txBody>
          <a:bodyPr vert="horz" wrap="square" lIns="0" tIns="0" rIns="0" bIns="0" rtlCol="0">
            <a:spAutoFit/>
          </a:bodyPr>
          <a:lstStyle/>
          <a:p>
            <a:pPr marL="12700" algn="ctr">
              <a:lnSpc>
                <a:spcPct val="100000"/>
              </a:lnSpc>
            </a:pPr>
            <a:r>
              <a:rPr lang="en-US" sz="4300" b="1" spc="-5" dirty="0">
                <a:solidFill>
                  <a:srgbClr val="FFFFFF"/>
                </a:solidFill>
                <a:latin typeface="Arial"/>
                <a:cs typeface="Arial"/>
              </a:rPr>
              <a:t>Views on NR MBS evolution in Rel-18</a:t>
            </a:r>
            <a:endParaRPr sz="4300" dirty="0">
              <a:latin typeface="Arial"/>
              <a:cs typeface="Arial"/>
            </a:endParaRPr>
          </a:p>
        </p:txBody>
      </p:sp>
      <p:sp>
        <p:nvSpPr>
          <p:cNvPr id="3" name="object 3"/>
          <p:cNvSpPr txBox="1"/>
          <p:nvPr/>
        </p:nvSpPr>
        <p:spPr>
          <a:xfrm>
            <a:off x="261416" y="301208"/>
            <a:ext cx="5072584" cy="923330"/>
          </a:xfrm>
          <a:prstGeom prst="rect">
            <a:avLst/>
          </a:prstGeom>
        </p:spPr>
        <p:txBody>
          <a:bodyPr vert="horz" wrap="square" lIns="0" tIns="0" rIns="0" bIns="0" rtlCol="0">
            <a:spAutoFit/>
          </a:bodyPr>
          <a:lstStyle/>
          <a:p>
            <a:pPr marL="12700" marR="5080"/>
            <a:r>
              <a:rPr lang="en-US" altLang="ja-JP" sz="2000" dirty="0">
                <a:solidFill>
                  <a:schemeClr val="bg1"/>
                </a:solidFill>
                <a:latin typeface="Arial" panose="020B0604020202090204" pitchFamily="34" charset="0"/>
                <a:ea typeface="Arial Unicode MS" panose="020B0604020202020204" pitchFamily="50" charset="-127"/>
                <a:cs typeface="Arial Unicode MS" panose="020B0604020202020204" pitchFamily="50" charset="-127"/>
              </a:rPr>
              <a:t>3GPP TSG RAN Meeting #93e	</a:t>
            </a:r>
          </a:p>
          <a:p>
            <a:pPr marL="12700" marR="5080">
              <a:lnSpc>
                <a:spcPct val="100000"/>
              </a:lnSpc>
            </a:pPr>
            <a:r>
              <a:rPr sz="2000" spc="-5" dirty="0">
                <a:solidFill>
                  <a:srgbClr val="FFFFFF"/>
                </a:solidFill>
                <a:latin typeface="Arial"/>
                <a:cs typeface="Arial"/>
              </a:rPr>
              <a:t>Elec</a:t>
            </a:r>
            <a:r>
              <a:rPr sz="2000" spc="-10" dirty="0">
                <a:solidFill>
                  <a:srgbClr val="FFFFFF"/>
                </a:solidFill>
                <a:latin typeface="Arial"/>
                <a:cs typeface="Arial"/>
              </a:rPr>
              <a:t>t</a:t>
            </a:r>
            <a:r>
              <a:rPr sz="2000" spc="-5" dirty="0">
                <a:solidFill>
                  <a:srgbClr val="FFFFFF"/>
                </a:solidFill>
                <a:latin typeface="Arial"/>
                <a:cs typeface="Arial"/>
              </a:rPr>
              <a:t>roni</a:t>
            </a:r>
            <a:r>
              <a:rPr sz="2000" dirty="0">
                <a:solidFill>
                  <a:srgbClr val="FFFFFF"/>
                </a:solidFill>
                <a:latin typeface="Arial"/>
                <a:cs typeface="Arial"/>
              </a:rPr>
              <a:t>c</a:t>
            </a:r>
            <a:r>
              <a:rPr sz="2000" spc="-5" dirty="0">
                <a:solidFill>
                  <a:srgbClr val="FFFFFF"/>
                </a:solidFill>
                <a:latin typeface="Arial"/>
                <a:cs typeface="Arial"/>
              </a:rPr>
              <a:t> </a:t>
            </a:r>
            <a:r>
              <a:rPr sz="2000" spc="-10" dirty="0">
                <a:solidFill>
                  <a:srgbClr val="FFFFFF"/>
                </a:solidFill>
                <a:latin typeface="Arial"/>
                <a:cs typeface="Arial"/>
              </a:rPr>
              <a:t>M</a:t>
            </a:r>
            <a:r>
              <a:rPr sz="2000" spc="-5" dirty="0">
                <a:solidFill>
                  <a:srgbClr val="FFFFFF"/>
                </a:solidFill>
                <a:latin typeface="Arial"/>
                <a:cs typeface="Arial"/>
              </a:rPr>
              <a:t>ee</a:t>
            </a:r>
            <a:r>
              <a:rPr sz="2000" spc="-10" dirty="0">
                <a:solidFill>
                  <a:srgbClr val="FFFFFF"/>
                </a:solidFill>
                <a:latin typeface="Arial"/>
                <a:cs typeface="Arial"/>
              </a:rPr>
              <a:t>t</a:t>
            </a:r>
            <a:r>
              <a:rPr sz="2000" spc="-5" dirty="0">
                <a:solidFill>
                  <a:srgbClr val="FFFFFF"/>
                </a:solidFill>
                <a:latin typeface="Arial"/>
                <a:cs typeface="Arial"/>
              </a:rPr>
              <a:t>ing, </a:t>
            </a:r>
            <a:r>
              <a:rPr lang="en-US" sz="2000" spc="-5" dirty="0">
                <a:solidFill>
                  <a:srgbClr val="FFFFFF"/>
                </a:solidFill>
                <a:latin typeface="Arial"/>
                <a:cs typeface="Arial"/>
              </a:rPr>
              <a:t>Sep</a:t>
            </a:r>
            <a:r>
              <a:rPr sz="2000" spc="-10" dirty="0">
                <a:solidFill>
                  <a:srgbClr val="FFFFFF"/>
                </a:solidFill>
                <a:latin typeface="Arial"/>
                <a:cs typeface="Arial"/>
              </a:rPr>
              <a:t> </a:t>
            </a:r>
            <a:r>
              <a:rPr lang="en-US" sz="2000" spc="-5" dirty="0">
                <a:solidFill>
                  <a:srgbClr val="FFFFFF"/>
                </a:solidFill>
                <a:latin typeface="Arial"/>
                <a:cs typeface="Arial"/>
              </a:rPr>
              <a:t>13</a:t>
            </a:r>
            <a:r>
              <a:rPr sz="2000" spc="-10" dirty="0">
                <a:solidFill>
                  <a:srgbClr val="FFFFFF"/>
                </a:solidFill>
                <a:latin typeface="Arial"/>
                <a:cs typeface="Arial"/>
              </a:rPr>
              <a:t> </a:t>
            </a:r>
            <a:r>
              <a:rPr sz="2000" dirty="0">
                <a:solidFill>
                  <a:srgbClr val="FFFFFF"/>
                </a:solidFill>
                <a:latin typeface="Arial"/>
                <a:cs typeface="Arial"/>
              </a:rPr>
              <a:t>-</a:t>
            </a:r>
            <a:r>
              <a:rPr sz="2000" spc="-5" dirty="0">
                <a:solidFill>
                  <a:srgbClr val="FFFFFF"/>
                </a:solidFill>
                <a:latin typeface="Arial"/>
                <a:cs typeface="Arial"/>
              </a:rPr>
              <a:t> </a:t>
            </a:r>
            <a:r>
              <a:rPr lang="en-US" sz="2000" spc="-5" dirty="0">
                <a:solidFill>
                  <a:srgbClr val="FFFFFF"/>
                </a:solidFill>
                <a:latin typeface="Arial"/>
                <a:cs typeface="Arial"/>
              </a:rPr>
              <a:t>Sep</a:t>
            </a:r>
            <a:r>
              <a:rPr sz="2000" spc="-5" dirty="0">
                <a:solidFill>
                  <a:srgbClr val="FFFFFF"/>
                </a:solidFill>
                <a:latin typeface="Arial"/>
                <a:cs typeface="Arial"/>
              </a:rPr>
              <a:t> </a:t>
            </a:r>
            <a:r>
              <a:rPr lang="en-US" sz="2000" spc="-5" dirty="0">
                <a:solidFill>
                  <a:srgbClr val="FFFFFF"/>
                </a:solidFill>
                <a:latin typeface="Arial"/>
                <a:cs typeface="Arial"/>
              </a:rPr>
              <a:t>17</a:t>
            </a:r>
            <a:r>
              <a:rPr sz="2000" spc="-5" dirty="0">
                <a:solidFill>
                  <a:srgbClr val="FFFFFF"/>
                </a:solidFill>
                <a:latin typeface="Arial"/>
                <a:cs typeface="Arial"/>
              </a:rPr>
              <a:t>, 202</a:t>
            </a:r>
            <a:r>
              <a:rPr sz="2000" dirty="0">
                <a:solidFill>
                  <a:srgbClr val="FFFFFF"/>
                </a:solidFill>
                <a:latin typeface="Arial"/>
                <a:cs typeface="Arial"/>
              </a:rPr>
              <a:t>1</a:t>
            </a:r>
            <a:endParaRPr sz="2000" dirty="0">
              <a:latin typeface="Arial"/>
              <a:cs typeface="Arial"/>
            </a:endParaRPr>
          </a:p>
          <a:p>
            <a:pPr marL="12700">
              <a:lnSpc>
                <a:spcPct val="100000"/>
              </a:lnSpc>
            </a:pPr>
            <a:r>
              <a:rPr sz="2000" spc="-5" dirty="0">
                <a:solidFill>
                  <a:srgbClr val="FFFFFF"/>
                </a:solidFill>
                <a:latin typeface="Arial"/>
                <a:cs typeface="Arial"/>
              </a:rPr>
              <a:t>Agend</a:t>
            </a:r>
            <a:r>
              <a:rPr sz="2000" dirty="0">
                <a:solidFill>
                  <a:srgbClr val="FFFFFF"/>
                </a:solidFill>
                <a:latin typeface="Arial"/>
                <a:cs typeface="Arial"/>
              </a:rPr>
              <a:t>a</a:t>
            </a:r>
            <a:r>
              <a:rPr sz="2000" spc="-10" dirty="0">
                <a:solidFill>
                  <a:srgbClr val="FFFFFF"/>
                </a:solidFill>
                <a:latin typeface="Arial"/>
                <a:cs typeface="Arial"/>
              </a:rPr>
              <a:t> </a:t>
            </a:r>
            <a:r>
              <a:rPr sz="2000" spc="-5" dirty="0">
                <a:solidFill>
                  <a:srgbClr val="FFFFFF"/>
                </a:solidFill>
                <a:latin typeface="Arial"/>
                <a:cs typeface="Arial"/>
              </a:rPr>
              <a:t>i</a:t>
            </a:r>
            <a:r>
              <a:rPr sz="2000" spc="-10" dirty="0">
                <a:solidFill>
                  <a:srgbClr val="FFFFFF"/>
                </a:solidFill>
                <a:latin typeface="Arial"/>
                <a:cs typeface="Arial"/>
              </a:rPr>
              <a:t>t</a:t>
            </a:r>
            <a:r>
              <a:rPr sz="2000" spc="-5" dirty="0">
                <a:solidFill>
                  <a:srgbClr val="FFFFFF"/>
                </a:solidFill>
                <a:latin typeface="Arial"/>
                <a:cs typeface="Arial"/>
              </a:rPr>
              <a:t>e</a:t>
            </a:r>
            <a:r>
              <a:rPr sz="2000" spc="-10" dirty="0">
                <a:solidFill>
                  <a:srgbClr val="FFFFFF"/>
                </a:solidFill>
                <a:latin typeface="Arial"/>
                <a:cs typeface="Arial"/>
              </a:rPr>
              <a:t>m</a:t>
            </a:r>
            <a:r>
              <a:rPr sz="2000" spc="-5" dirty="0">
                <a:solidFill>
                  <a:srgbClr val="FFFFFF"/>
                </a:solidFill>
                <a:latin typeface="Arial"/>
                <a:cs typeface="Arial"/>
              </a:rPr>
              <a:t>: </a:t>
            </a:r>
            <a:r>
              <a:rPr lang="en-US" sz="2000" spc="-5" dirty="0">
                <a:solidFill>
                  <a:srgbClr val="FFFFFF"/>
                </a:solidFill>
                <a:latin typeface="Arial"/>
                <a:cs typeface="Arial"/>
              </a:rPr>
              <a:t>9.0.3</a:t>
            </a:r>
            <a:endParaRPr sz="2000" dirty="0">
              <a:latin typeface="Arial"/>
              <a:cs typeface="Arial"/>
            </a:endParaRPr>
          </a:p>
        </p:txBody>
      </p:sp>
      <p:sp>
        <p:nvSpPr>
          <p:cNvPr id="4" name="object 4"/>
          <p:cNvSpPr txBox="1"/>
          <p:nvPr/>
        </p:nvSpPr>
        <p:spPr>
          <a:xfrm>
            <a:off x="3572509" y="5294477"/>
            <a:ext cx="8171815" cy="1200329"/>
          </a:xfrm>
          <a:prstGeom prst="rect">
            <a:avLst/>
          </a:prstGeom>
        </p:spPr>
        <p:txBody>
          <a:bodyPr vert="horz" wrap="square" lIns="0" tIns="0" rIns="0" bIns="0" rtlCol="0">
            <a:spAutoFit/>
          </a:bodyPr>
          <a:lstStyle/>
          <a:p>
            <a:pPr marL="12700">
              <a:lnSpc>
                <a:spcPct val="100000"/>
              </a:lnSpc>
            </a:pPr>
            <a:r>
              <a:rPr sz="2400" dirty="0">
                <a:latin typeface="Arial"/>
                <a:cs typeface="Arial"/>
              </a:rPr>
              <a:t>Chin</a:t>
            </a:r>
            <a:r>
              <a:rPr sz="2400" spc="-50" dirty="0">
                <a:latin typeface="Arial"/>
                <a:cs typeface="Arial"/>
              </a:rPr>
              <a:t>a</a:t>
            </a:r>
            <a:r>
              <a:rPr sz="2400" spc="-5" dirty="0">
                <a:latin typeface="Arial"/>
                <a:cs typeface="Arial"/>
              </a:rPr>
              <a:t> </a:t>
            </a:r>
            <a:r>
              <a:rPr sz="2400" spc="40" dirty="0">
                <a:latin typeface="Arial"/>
                <a:cs typeface="Arial"/>
              </a:rPr>
              <a:t>B</a:t>
            </a:r>
            <a:r>
              <a:rPr sz="2400" dirty="0">
                <a:latin typeface="Arial"/>
                <a:cs typeface="Arial"/>
              </a:rPr>
              <a:t>r</a:t>
            </a:r>
            <a:r>
              <a:rPr sz="2400" spc="40" dirty="0">
                <a:latin typeface="Arial"/>
                <a:cs typeface="Arial"/>
              </a:rPr>
              <a:t>o</a:t>
            </a:r>
            <a:r>
              <a:rPr sz="2400" spc="-50" dirty="0">
                <a:latin typeface="Arial"/>
                <a:cs typeface="Arial"/>
              </a:rPr>
              <a:t>a</a:t>
            </a:r>
            <a:r>
              <a:rPr sz="2400" spc="85" dirty="0">
                <a:latin typeface="Arial"/>
                <a:cs typeface="Arial"/>
              </a:rPr>
              <a:t>dc</a:t>
            </a:r>
            <a:r>
              <a:rPr sz="2400" spc="-50" dirty="0">
                <a:latin typeface="Arial"/>
                <a:cs typeface="Arial"/>
              </a:rPr>
              <a:t>a</a:t>
            </a:r>
            <a:r>
              <a:rPr sz="2400" dirty="0">
                <a:latin typeface="Arial"/>
                <a:cs typeface="Arial"/>
              </a:rPr>
              <a:t>s</a:t>
            </a:r>
            <a:r>
              <a:rPr sz="2400" spc="80" dirty="0">
                <a:latin typeface="Arial"/>
                <a:cs typeface="Arial"/>
              </a:rPr>
              <a:t>t</a:t>
            </a:r>
            <a:r>
              <a:rPr sz="2400" dirty="0">
                <a:latin typeface="Arial"/>
                <a:cs typeface="Arial"/>
              </a:rPr>
              <a:t>in</a:t>
            </a:r>
            <a:r>
              <a:rPr sz="2400" spc="40" dirty="0">
                <a:latin typeface="Arial"/>
                <a:cs typeface="Arial"/>
              </a:rPr>
              <a:t>g</a:t>
            </a:r>
            <a:r>
              <a:rPr sz="2400" dirty="0">
                <a:latin typeface="Arial"/>
                <a:cs typeface="Arial"/>
              </a:rPr>
              <a:t> N</a:t>
            </a:r>
            <a:r>
              <a:rPr sz="2400" spc="-50" dirty="0">
                <a:latin typeface="Arial"/>
                <a:cs typeface="Arial"/>
              </a:rPr>
              <a:t>e</a:t>
            </a:r>
            <a:r>
              <a:rPr sz="2400" spc="80" dirty="0">
                <a:latin typeface="Arial"/>
                <a:cs typeface="Arial"/>
              </a:rPr>
              <a:t>t</a:t>
            </a:r>
            <a:r>
              <a:rPr sz="2400" spc="85" dirty="0">
                <a:latin typeface="Arial"/>
                <a:cs typeface="Arial"/>
              </a:rPr>
              <a:t>w</a:t>
            </a:r>
            <a:r>
              <a:rPr sz="2400" spc="40" dirty="0">
                <a:latin typeface="Arial"/>
                <a:cs typeface="Arial"/>
              </a:rPr>
              <a:t>o</a:t>
            </a:r>
            <a:r>
              <a:rPr sz="2400" dirty="0">
                <a:latin typeface="Arial"/>
                <a:cs typeface="Arial"/>
              </a:rPr>
              <a:t>r</a:t>
            </a:r>
            <a:r>
              <a:rPr sz="2400" spc="45" dirty="0">
                <a:latin typeface="Arial"/>
                <a:cs typeface="Arial"/>
              </a:rPr>
              <a:t>k</a:t>
            </a:r>
            <a:r>
              <a:rPr sz="2400" spc="-5" dirty="0">
                <a:latin typeface="Arial"/>
                <a:cs typeface="Arial"/>
              </a:rPr>
              <a:t> </a:t>
            </a:r>
            <a:r>
              <a:rPr sz="2400" dirty="0">
                <a:latin typeface="Arial"/>
                <a:cs typeface="Arial"/>
              </a:rPr>
              <a:t>C</a:t>
            </a:r>
            <a:r>
              <a:rPr sz="2400" spc="40" dirty="0">
                <a:latin typeface="Arial"/>
                <a:cs typeface="Arial"/>
              </a:rPr>
              <a:t>o</a:t>
            </a:r>
            <a:r>
              <a:rPr sz="2400" dirty="0">
                <a:latin typeface="Arial"/>
                <a:cs typeface="Arial"/>
              </a:rPr>
              <a:t>.</a:t>
            </a:r>
            <a:r>
              <a:rPr sz="2400" spc="-5" dirty="0">
                <a:latin typeface="Arial"/>
                <a:cs typeface="Arial"/>
              </a:rPr>
              <a:t> </a:t>
            </a:r>
            <a:r>
              <a:rPr sz="2400" dirty="0">
                <a:latin typeface="Arial"/>
                <a:cs typeface="Arial"/>
              </a:rPr>
              <a:t>L</a:t>
            </a:r>
            <a:r>
              <a:rPr sz="2400" spc="80" dirty="0">
                <a:latin typeface="Arial"/>
                <a:cs typeface="Arial"/>
              </a:rPr>
              <a:t>t</a:t>
            </a:r>
            <a:r>
              <a:rPr sz="2400" spc="85" dirty="0">
                <a:latin typeface="Arial"/>
                <a:cs typeface="Arial"/>
              </a:rPr>
              <a:t>d</a:t>
            </a:r>
            <a:endParaRPr sz="2400" dirty="0">
              <a:latin typeface="Arial"/>
              <a:cs typeface="Arial"/>
            </a:endParaRPr>
          </a:p>
          <a:p>
            <a:pPr>
              <a:lnSpc>
                <a:spcPct val="100000"/>
              </a:lnSpc>
              <a:spcBef>
                <a:spcPts val="23"/>
              </a:spcBef>
            </a:pPr>
            <a:endParaRPr sz="3400" dirty="0">
              <a:latin typeface="Times New Roman"/>
              <a:cs typeface="Times New Roman"/>
            </a:endParaRPr>
          </a:p>
          <a:p>
            <a:pPr marR="5080" algn="r">
              <a:lnSpc>
                <a:spcPct val="100000"/>
              </a:lnSpc>
            </a:pPr>
            <a:r>
              <a:rPr lang="en-US" altLang="zh-CN" sz="2000" b="1" spc="-5">
                <a:latin typeface="Arial"/>
                <a:cs typeface="Arial"/>
              </a:rPr>
              <a:t>RP-212145</a:t>
            </a:r>
            <a:endParaRPr lang="en-US" altLang="zh-CN" sz="2000" dirty="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905">
              <a:lnSpc>
                <a:spcPct val="100000"/>
              </a:lnSpc>
            </a:pPr>
            <a:r>
              <a:rPr sz="2800" spc="-5" dirty="0"/>
              <a:t>Ba</a:t>
            </a:r>
            <a:r>
              <a:rPr sz="2800" dirty="0"/>
              <a:t>c</a:t>
            </a:r>
            <a:r>
              <a:rPr sz="2800" spc="-5" dirty="0"/>
              <a:t>kgroun</a:t>
            </a:r>
            <a:r>
              <a:rPr sz="2800" spc="-10" dirty="0"/>
              <a:t>d</a:t>
            </a:r>
            <a:endParaRPr sz="2800"/>
          </a:p>
        </p:txBody>
      </p:sp>
      <p:sp>
        <p:nvSpPr>
          <p:cNvPr id="3" name="object 3"/>
          <p:cNvSpPr txBox="1"/>
          <p:nvPr/>
        </p:nvSpPr>
        <p:spPr>
          <a:xfrm>
            <a:off x="533400" y="1066800"/>
            <a:ext cx="11360150" cy="6129307"/>
          </a:xfrm>
          <a:prstGeom prst="rect">
            <a:avLst/>
          </a:prstGeom>
        </p:spPr>
        <p:txBody>
          <a:bodyPr vert="horz" wrap="square" lIns="0" tIns="0" rIns="0" bIns="0" rtlCol="0">
            <a:spAutoFit/>
          </a:bodyPr>
          <a:lstStyle/>
          <a:p>
            <a:pPr marL="355600" marR="5080" indent="-342900">
              <a:lnSpc>
                <a:spcPct val="150000"/>
              </a:lnSpc>
              <a:buFont typeface="Arial" panose="020B0604020202020204" pitchFamily="34" charset="0"/>
              <a:buChar char="•"/>
              <a:tabLst>
                <a:tab pos="241300" algn="l"/>
              </a:tabLst>
            </a:pPr>
            <a:r>
              <a:rPr lang="en-US" b="1" spc="-10" dirty="0">
                <a:latin typeface="Tahoma"/>
                <a:cs typeface="Tahoma"/>
              </a:rPr>
              <a:t>NWM discussions (thread #9)</a:t>
            </a:r>
          </a:p>
          <a:p>
            <a:pPr marL="12700" marR="5080">
              <a:lnSpc>
                <a:spcPct val="150000"/>
              </a:lnSpc>
              <a:tabLst>
                <a:tab pos="241300" algn="l"/>
              </a:tabLst>
            </a:pPr>
            <a:r>
              <a:rPr lang="en-US" sz="2000" spc="-80" dirty="0">
                <a:latin typeface="Arial"/>
                <a:cs typeface="Arial"/>
              </a:rPr>
              <a:t>      </a:t>
            </a:r>
            <a:r>
              <a:rPr lang="en-US" sz="1400" spc="-5" dirty="0">
                <a:latin typeface="Arial"/>
                <a:cs typeface="Arial"/>
              </a:rPr>
              <a:t>RP-211659 Moderator's summary for discussion [RAN93e-R18Prep-09] Evolution for broadcast and multicast services</a:t>
            </a:r>
          </a:p>
          <a:p>
            <a:pPr marL="355600" marR="5080" indent="-342900">
              <a:lnSpc>
                <a:spcPct val="150000"/>
              </a:lnSpc>
              <a:buFont typeface="Arial" panose="020B0604020202020204" pitchFamily="34" charset="0"/>
              <a:buChar char="•"/>
              <a:tabLst>
                <a:tab pos="241300" algn="l"/>
              </a:tabLst>
            </a:pPr>
            <a:r>
              <a:rPr lang="en-US" b="1" spc="-10" dirty="0">
                <a:latin typeface="Tahoma"/>
                <a:cs typeface="Tahoma"/>
              </a:rPr>
              <a:t>Evolution of NR Multicast Broadcast Services</a:t>
            </a:r>
          </a:p>
          <a:p>
            <a:pPr marL="12700" marR="5080">
              <a:lnSpc>
                <a:spcPct val="150000"/>
              </a:lnSpc>
              <a:tabLst>
                <a:tab pos="241300" algn="l"/>
              </a:tabLst>
            </a:pPr>
            <a:r>
              <a:rPr lang="en-US" sz="2000" spc="-80" dirty="0">
                <a:latin typeface="Arial"/>
                <a:cs typeface="Arial"/>
              </a:rPr>
              <a:t>      </a:t>
            </a:r>
            <a:r>
              <a:rPr lang="en-US" sz="1400" b="1" spc="-5" dirty="0">
                <a:latin typeface="Arial"/>
                <a:cs typeface="Arial"/>
              </a:rPr>
              <a:t>Objectives:</a:t>
            </a:r>
          </a:p>
          <a:p>
            <a:pPr marL="12700" marR="5080">
              <a:lnSpc>
                <a:spcPct val="150000"/>
              </a:lnSpc>
              <a:tabLst>
                <a:tab pos="241300" algn="l"/>
              </a:tabLst>
            </a:pPr>
            <a:r>
              <a:rPr lang="en-US" sz="1400" spc="-5" dirty="0">
                <a:latin typeface="Arial"/>
                <a:cs typeface="Arial"/>
              </a:rPr>
              <a:t>            -(non-controversial) Rel-17 left-overs  (content to be identified and detailed at end of Rel-17)</a:t>
            </a:r>
          </a:p>
          <a:p>
            <a:pPr marL="12700" marR="5080">
              <a:lnSpc>
                <a:spcPct val="150000"/>
              </a:lnSpc>
              <a:tabLst>
                <a:tab pos="241300" algn="l"/>
              </a:tabLst>
            </a:pPr>
            <a:r>
              <a:rPr lang="en-US" sz="1400" spc="-5" dirty="0">
                <a:latin typeface="Arial"/>
                <a:cs typeface="Arial"/>
              </a:rPr>
              <a:t>            -(non-controversial) SFN support for MBS reception (above </a:t>
            </a:r>
            <a:r>
              <a:rPr lang="en-US" sz="1400" spc="-5" dirty="0" err="1">
                <a:latin typeface="Arial"/>
                <a:cs typeface="Arial"/>
              </a:rPr>
              <a:t>gNB</a:t>
            </a:r>
            <a:r>
              <a:rPr lang="en-US" sz="1400" spc="-5" dirty="0">
                <a:latin typeface="Arial"/>
                <a:cs typeface="Arial"/>
              </a:rPr>
              <a:t>-DU level)</a:t>
            </a:r>
          </a:p>
          <a:p>
            <a:pPr marL="12700" marR="5080">
              <a:lnSpc>
                <a:spcPct val="150000"/>
              </a:lnSpc>
              <a:tabLst>
                <a:tab pos="241300" algn="l"/>
              </a:tabLst>
            </a:pPr>
            <a:r>
              <a:rPr lang="en-US" sz="1400" spc="-5" dirty="0">
                <a:latin typeface="Arial"/>
                <a:cs typeface="Arial"/>
              </a:rPr>
              <a:t>                    -(controversial) based on which numerology</a:t>
            </a:r>
          </a:p>
          <a:p>
            <a:pPr marL="12700" marR="5080">
              <a:lnSpc>
                <a:spcPct val="150000"/>
              </a:lnSpc>
              <a:tabLst>
                <a:tab pos="241300" algn="l"/>
              </a:tabLst>
            </a:pPr>
            <a:r>
              <a:rPr lang="en-US" sz="1400" spc="-5" dirty="0">
                <a:latin typeface="Arial"/>
                <a:cs typeface="Arial"/>
              </a:rPr>
              <a:t>            -(non-controversial) Support of Multicast INACTIVE state </a:t>
            </a:r>
          </a:p>
          <a:p>
            <a:pPr marL="12700" marR="5080">
              <a:lnSpc>
                <a:spcPct val="150000"/>
              </a:lnSpc>
              <a:tabLst>
                <a:tab pos="241300" algn="l"/>
              </a:tabLst>
            </a:pPr>
            <a:r>
              <a:rPr lang="en-US" sz="1400" spc="-5" dirty="0">
                <a:latin typeface="Arial"/>
                <a:cs typeface="Arial"/>
              </a:rPr>
              <a:t>            -(controversial) Support of Multicast IDLE state</a:t>
            </a:r>
          </a:p>
          <a:p>
            <a:pPr marL="12700" marR="5080">
              <a:lnSpc>
                <a:spcPct val="150000"/>
              </a:lnSpc>
              <a:tabLst>
                <a:tab pos="241300" algn="l"/>
              </a:tabLst>
            </a:pPr>
            <a:r>
              <a:rPr lang="en-US" sz="1400" spc="-5" dirty="0">
                <a:latin typeface="Arial"/>
                <a:cs typeface="Arial"/>
              </a:rPr>
              <a:t>            -(non-controversial) Enable Higher reliability, lower latency, larger coverage incl. improvement of spectrum                       </a:t>
            </a:r>
          </a:p>
          <a:p>
            <a:pPr marL="12700" marR="5080">
              <a:lnSpc>
                <a:spcPct val="150000"/>
              </a:lnSpc>
              <a:tabLst>
                <a:tab pos="241300" algn="l"/>
              </a:tabLst>
            </a:pPr>
            <a:r>
              <a:rPr lang="en-US" altLang="zh-CN" sz="1400" spc="-5" dirty="0">
                <a:latin typeface="Arial"/>
                <a:cs typeface="Arial"/>
              </a:rPr>
              <a:t>              efficiency/capacity/reliability for NR MBS, Incl. RAN Sharing</a:t>
            </a:r>
            <a:endParaRPr lang="en-US" sz="1400" spc="-5" dirty="0">
              <a:latin typeface="Arial"/>
              <a:cs typeface="Arial"/>
            </a:endParaRPr>
          </a:p>
          <a:p>
            <a:pPr marL="12700" marR="5080">
              <a:lnSpc>
                <a:spcPct val="150000"/>
              </a:lnSpc>
              <a:tabLst>
                <a:tab pos="241300" algn="l"/>
              </a:tabLst>
            </a:pPr>
            <a:r>
              <a:rPr lang="en-US" sz="1400" spc="-5" dirty="0">
                <a:latin typeface="Arial"/>
                <a:cs typeface="Arial"/>
              </a:rPr>
              <a:t>            -(controversial) Improve Energy efficient operation/power saving mechanisms for MBS reception</a:t>
            </a:r>
          </a:p>
          <a:p>
            <a:pPr marL="114300" lvl="1">
              <a:lnSpc>
                <a:spcPct val="150000"/>
              </a:lnSpc>
            </a:pPr>
            <a:r>
              <a:rPr lang="en-US" sz="1400" spc="-5" dirty="0">
                <a:latin typeface="Arial"/>
                <a:cs typeface="Arial"/>
              </a:rPr>
              <a:t>     </a:t>
            </a:r>
            <a:r>
              <a:rPr lang="en-US" sz="1400" b="1" spc="-5" dirty="0">
                <a:latin typeface="Arial"/>
                <a:cs typeface="Arial"/>
              </a:rPr>
              <a:t>Additional objectives:</a:t>
            </a:r>
          </a:p>
          <a:p>
            <a:pPr marL="114300" lvl="1">
              <a:lnSpc>
                <a:spcPct val="150000"/>
              </a:lnSpc>
            </a:pPr>
            <a:r>
              <a:rPr lang="en-US" sz="1400" spc="-5" dirty="0">
                <a:latin typeface="Arial"/>
                <a:cs typeface="Arial"/>
              </a:rPr>
              <a:t>          -</a:t>
            </a:r>
            <a:r>
              <a:rPr lang="en-US" altLang="zh-CN" sz="1400" spc="-5" dirty="0">
                <a:latin typeface="Arial"/>
                <a:cs typeface="Arial"/>
              </a:rPr>
              <a:t>(controversial) Public safety focused enhancements</a:t>
            </a:r>
          </a:p>
          <a:p>
            <a:pPr marL="114300" lvl="1">
              <a:lnSpc>
                <a:spcPct val="150000"/>
              </a:lnSpc>
            </a:pPr>
            <a:r>
              <a:rPr lang="en-US" altLang="zh-CN" sz="1400" spc="-5" dirty="0">
                <a:latin typeface="Arial"/>
                <a:cs typeface="Arial"/>
              </a:rPr>
              <a:t>          -(controversial) Support of Free-to-Air/receive only mode</a:t>
            </a:r>
          </a:p>
          <a:p>
            <a:pPr marL="12700" marR="5080">
              <a:lnSpc>
                <a:spcPct val="150000"/>
              </a:lnSpc>
              <a:tabLst>
                <a:tab pos="241300" algn="l"/>
              </a:tabLst>
            </a:pPr>
            <a:r>
              <a:rPr lang="en-US" altLang="zh-CN" sz="1400" b="1" spc="-5" dirty="0">
                <a:latin typeface="Arial"/>
                <a:cs typeface="Arial"/>
              </a:rPr>
              <a:t>       (controversial) Additional Study on BMUST</a:t>
            </a:r>
            <a:endParaRPr lang="en-US" sz="1400" b="1" spc="-5" dirty="0">
              <a:latin typeface="Arial"/>
              <a:cs typeface="Arial"/>
            </a:endParaRPr>
          </a:p>
          <a:p>
            <a:pPr marL="12700" marR="5080">
              <a:lnSpc>
                <a:spcPct val="150000"/>
              </a:lnSpc>
              <a:tabLst>
                <a:tab pos="241300" algn="l"/>
              </a:tabLst>
            </a:pPr>
            <a:r>
              <a:rPr lang="en-US" sz="2000" spc="-80" dirty="0">
                <a:latin typeface="Arial"/>
                <a:cs typeface="Arial"/>
              </a:rPr>
              <a:t>   </a:t>
            </a:r>
          </a:p>
        </p:txBody>
      </p:sp>
      <p:sp>
        <p:nvSpPr>
          <p:cNvPr id="4" name="object 4"/>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2325" y="495521"/>
            <a:ext cx="10547350" cy="800219"/>
          </a:xfrm>
          <a:prstGeom prst="rect">
            <a:avLst/>
          </a:prstGeom>
        </p:spPr>
        <p:txBody>
          <a:bodyPr vert="horz" wrap="square" lIns="0" tIns="0" rIns="0" bIns="0" rtlCol="0">
            <a:spAutoFit/>
          </a:bodyPr>
          <a:lstStyle/>
          <a:p>
            <a:pPr marL="12700">
              <a:lnSpc>
                <a:spcPct val="100000"/>
              </a:lnSpc>
            </a:pPr>
            <a:r>
              <a:rPr lang="en-US" spc="-5" dirty="0"/>
              <a:t>Rel-1</a:t>
            </a:r>
            <a:r>
              <a:rPr lang="en-US" dirty="0"/>
              <a:t>8</a:t>
            </a:r>
            <a:r>
              <a:rPr lang="en-US" spc="-5" dirty="0"/>
              <a:t> </a:t>
            </a:r>
            <a:r>
              <a:rPr lang="en-US" dirty="0"/>
              <a:t>MBS:</a:t>
            </a:r>
            <a:r>
              <a:rPr lang="en-US" spc="-5" dirty="0"/>
              <a:t> Support of Free-to-Air/receive only mode</a:t>
            </a:r>
            <a:br>
              <a:rPr lang="en-US" spc="-5" dirty="0"/>
            </a:br>
            <a:endParaRPr lang="en-US" dirty="0"/>
          </a:p>
        </p:txBody>
      </p:sp>
      <p:sp>
        <p:nvSpPr>
          <p:cNvPr id="4" name="object 4"/>
          <p:cNvSpPr txBox="1"/>
          <p:nvPr/>
        </p:nvSpPr>
        <p:spPr>
          <a:xfrm>
            <a:off x="637953" y="1244619"/>
            <a:ext cx="10731722" cy="4596130"/>
          </a:xfrm>
          <a:prstGeom prst="rect">
            <a:avLst/>
          </a:prstGeom>
        </p:spPr>
        <p:txBody>
          <a:bodyPr vert="horz" wrap="square" lIns="0" tIns="0" rIns="0" bIns="0" rtlCol="0">
            <a:spAutoFit/>
          </a:bodyPr>
          <a:lstStyle/>
          <a:p>
            <a:pPr marL="241300" marR="475615" indent="-228600">
              <a:lnSpc>
                <a:spcPct val="150000"/>
              </a:lnSpc>
              <a:buFont typeface="Arial"/>
              <a:buChar char="•"/>
              <a:tabLst>
                <a:tab pos="241300" algn="l"/>
              </a:tabLst>
            </a:pPr>
            <a:r>
              <a:rPr lang="en-US" dirty="0">
                <a:latin typeface="Arial"/>
                <a:cs typeface="Arial"/>
              </a:rPr>
              <a:t>Free-to-Air (FTA) broadcast is an essential feature to enable public services for NR MBS.</a:t>
            </a:r>
            <a:r>
              <a:rPr lang="en-GB" altLang="zh-CN" dirty="0">
                <a:latin typeface="Arial"/>
                <a:cs typeface="Arial"/>
              </a:rPr>
              <a:t>FTA is crucial for CBN further nationwide 5G network deployment plan on spectrum which is designated for FTA public services in China. Innovative 5G</a:t>
            </a:r>
            <a:r>
              <a:rPr lang="en-US" altLang="en-GB" dirty="0">
                <a:latin typeface="Arial"/>
                <a:cs typeface="Arial"/>
              </a:rPr>
              <a:t>-enabled</a:t>
            </a:r>
            <a:r>
              <a:rPr lang="en-GB" altLang="zh-CN" dirty="0">
                <a:latin typeface="Arial"/>
                <a:cs typeface="Arial"/>
              </a:rPr>
              <a:t> public would be provided on such spectrum in a Free-to-Air manner throughout China </a:t>
            </a:r>
            <a:r>
              <a:rPr lang="en-US" altLang="en-GB" dirty="0">
                <a:latin typeface="Arial"/>
                <a:cs typeface="Arial"/>
              </a:rPr>
              <a:t>covering 1.4 Billion people. </a:t>
            </a:r>
          </a:p>
          <a:p>
            <a:pPr marL="241300" marR="475615" indent="-228600">
              <a:lnSpc>
                <a:spcPct val="150000"/>
              </a:lnSpc>
              <a:buFont typeface="Arial"/>
              <a:buChar char="•"/>
              <a:tabLst>
                <a:tab pos="241300" algn="l"/>
              </a:tabLst>
            </a:pPr>
            <a:endParaRPr lang="en-US" altLang="en-GB" dirty="0">
              <a:latin typeface="Arial"/>
              <a:cs typeface="Arial"/>
            </a:endParaRPr>
          </a:p>
          <a:p>
            <a:pPr marL="241300" marR="475615" indent="-228600">
              <a:lnSpc>
                <a:spcPct val="150000"/>
              </a:lnSpc>
              <a:buFont typeface="Arial"/>
              <a:buChar char="•"/>
              <a:tabLst>
                <a:tab pos="241300" algn="l"/>
              </a:tabLst>
            </a:pPr>
            <a:r>
              <a:rPr lang="en-US" altLang="zh-CN" dirty="0">
                <a:latin typeface="Arial"/>
                <a:cs typeface="Arial"/>
              </a:rPr>
              <a:t>Potential enhancements for better FTA Broadcast support include, e.g. to provide UE capabilities to aid configurations for simultaneous unicast and FTA broadcast reception. The enhancements have limited impact on standards such as UE capability report and FTA reception status report.</a:t>
            </a:r>
            <a:endParaRPr lang="en-GB" altLang="zh-CN" dirty="0">
              <a:latin typeface="Arial"/>
              <a:cs typeface="Arial"/>
            </a:endParaRPr>
          </a:p>
          <a:p>
            <a:pPr>
              <a:lnSpc>
                <a:spcPct val="100000"/>
              </a:lnSpc>
            </a:pPr>
            <a:endParaRPr sz="2000" dirty="0">
              <a:latin typeface="Times New Roman"/>
              <a:cs typeface="Times New Roman"/>
            </a:endParaRPr>
          </a:p>
          <a:p>
            <a:pPr>
              <a:lnSpc>
                <a:spcPct val="100000"/>
              </a:lnSpc>
            </a:pPr>
            <a:endParaRPr sz="1200" dirty="0">
              <a:latin typeface="Times New Roman"/>
              <a:cs typeface="Times New Roman"/>
            </a:endParaRPr>
          </a:p>
          <a:p>
            <a:pPr marL="241300" marR="5080" indent="-228600">
              <a:lnSpc>
                <a:spcPct val="150000"/>
              </a:lnSpc>
              <a:buFont typeface="Arial"/>
              <a:buChar char="•"/>
              <a:tabLst>
                <a:tab pos="241300" algn="l"/>
              </a:tabLst>
            </a:pPr>
            <a:r>
              <a:rPr lang="en-US" b="1" spc="-10" dirty="0">
                <a:latin typeface="Tahoma"/>
                <a:cs typeface="Tahoma"/>
              </a:rPr>
              <a:t>Proposal</a:t>
            </a:r>
            <a:r>
              <a:rPr lang="en-US" dirty="0">
                <a:latin typeface="Arial"/>
                <a:cs typeface="Arial"/>
              </a:rPr>
              <a:t>:</a:t>
            </a:r>
            <a:r>
              <a:rPr lang="en-US" spc="-5" dirty="0">
                <a:latin typeface="Arial"/>
                <a:cs typeface="Arial"/>
              </a:rPr>
              <a:t> </a:t>
            </a:r>
            <a:r>
              <a:rPr lang="en-US" dirty="0">
                <a:latin typeface="Arial"/>
                <a:cs typeface="Arial"/>
              </a:rPr>
              <a:t>Given its importance and limited effort, necessary enhancements of FTA/ROM should be included as part of Rel-18 NR MBS evolution.</a:t>
            </a:r>
          </a:p>
        </p:txBody>
      </p:sp>
      <p:sp>
        <p:nvSpPr>
          <p:cNvPr id="5" name="object 5"/>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2325" y="495521"/>
            <a:ext cx="10547350" cy="800219"/>
          </a:xfrm>
          <a:prstGeom prst="rect">
            <a:avLst/>
          </a:prstGeom>
        </p:spPr>
        <p:txBody>
          <a:bodyPr vert="horz" wrap="square" lIns="0" tIns="0" rIns="0" bIns="0" rtlCol="0">
            <a:spAutoFit/>
          </a:bodyPr>
          <a:lstStyle/>
          <a:p>
            <a:pPr marL="12700">
              <a:lnSpc>
                <a:spcPct val="100000"/>
              </a:lnSpc>
            </a:pPr>
            <a:r>
              <a:rPr lang="en-US" spc="-5" dirty="0"/>
              <a:t>Rel-1</a:t>
            </a:r>
            <a:r>
              <a:rPr lang="en-US" dirty="0"/>
              <a:t>8</a:t>
            </a:r>
            <a:r>
              <a:rPr lang="en-US" spc="-5" dirty="0"/>
              <a:t> </a:t>
            </a:r>
            <a:r>
              <a:rPr lang="en-US" dirty="0"/>
              <a:t>MBS:</a:t>
            </a:r>
            <a:r>
              <a:rPr lang="en-US" spc="-5" dirty="0"/>
              <a:t> Support of RAN Sharing</a:t>
            </a:r>
            <a:br>
              <a:rPr lang="en-US" spc="-5" dirty="0"/>
            </a:br>
            <a:endParaRPr lang="en-US" spc="-5" dirty="0"/>
          </a:p>
        </p:txBody>
      </p:sp>
      <p:sp>
        <p:nvSpPr>
          <p:cNvPr id="3" name="object 3"/>
          <p:cNvSpPr txBox="1"/>
          <p:nvPr/>
        </p:nvSpPr>
        <p:spPr>
          <a:xfrm>
            <a:off x="533400" y="1306512"/>
            <a:ext cx="10896600" cy="4103688"/>
          </a:xfrm>
          <a:prstGeom prst="rect">
            <a:avLst/>
          </a:prstGeom>
        </p:spPr>
        <p:txBody>
          <a:bodyPr vert="horz" wrap="square" lIns="0" tIns="0" rIns="0" bIns="0" rtlCol="0">
            <a:spAutoFit/>
          </a:bodyPr>
          <a:lstStyle/>
          <a:p>
            <a:pPr marL="285750" indent="-285750" algn="l" rtl="0">
              <a:lnSpc>
                <a:spcPct val="150000"/>
              </a:lnSpc>
              <a:buFont typeface="Arial" panose="020B0604020202020204" pitchFamily="34" charset="0"/>
              <a:buChar char="•"/>
            </a:pPr>
            <a:r>
              <a:rPr lang="en-US" dirty="0">
                <a:latin typeface="Arial"/>
                <a:cs typeface="Arial"/>
              </a:rPr>
              <a:t>RAN sharing scenario refers to </a:t>
            </a:r>
            <a:r>
              <a:rPr dirty="0">
                <a:latin typeface="Arial"/>
                <a:cs typeface="Arial"/>
              </a:rPr>
              <a:t>the same MBS service should be able to be identified as one unified service for all the relevant operators (rather than based on different TMGIs)</a:t>
            </a:r>
            <a:r>
              <a:rPr lang="en-US" dirty="0">
                <a:latin typeface="Arial"/>
                <a:cs typeface="Arial"/>
              </a:rPr>
              <a:t>. </a:t>
            </a:r>
            <a:r>
              <a:rPr lang="en-US" altLang="zh-CN" dirty="0">
                <a:latin typeface="Arial"/>
                <a:cs typeface="Arial"/>
              </a:rPr>
              <a:t>RAN can use the same resources to schedule the same content for UE subscribing to different operators.</a:t>
            </a:r>
          </a:p>
          <a:p>
            <a:pPr marL="285750" indent="-285750" algn="l" rtl="0">
              <a:lnSpc>
                <a:spcPct val="150000"/>
              </a:lnSpc>
              <a:buFont typeface="Arial" panose="020B0604020202020204" pitchFamily="34" charset="0"/>
              <a:buChar char="•"/>
            </a:pPr>
            <a:endParaRPr lang="en-US" altLang="zh-CN" b="0" i="0" dirty="0">
              <a:solidFill>
                <a:srgbClr val="333333"/>
              </a:solidFill>
              <a:effectLst/>
              <a:latin typeface="Arial" panose="020B0604020202020204" pitchFamily="34" charset="0"/>
            </a:endParaRPr>
          </a:p>
          <a:p>
            <a:pPr marL="285750" indent="-285750" algn="l" rtl="0">
              <a:lnSpc>
                <a:spcPct val="150000"/>
              </a:lnSpc>
              <a:buFont typeface="Arial" panose="020B0604020202020204" pitchFamily="34" charset="0"/>
              <a:buChar char="•"/>
            </a:pPr>
            <a:r>
              <a:rPr lang="en-US" altLang="zh-CN" dirty="0">
                <a:latin typeface="Arial"/>
                <a:cs typeface="Arial"/>
              </a:rPr>
              <a:t>RAN sharing scenario is a real and important use case in practical deployment from operator point of view.</a:t>
            </a:r>
          </a:p>
          <a:p>
            <a:pPr marL="285750" indent="-285750" algn="l" rtl="0">
              <a:lnSpc>
                <a:spcPct val="150000"/>
              </a:lnSpc>
              <a:buFont typeface="Arial" panose="020B0604020202020204" pitchFamily="34" charset="0"/>
              <a:buChar char="•"/>
            </a:pPr>
            <a:endParaRPr lang="en-US" altLang="zh-CN" dirty="0">
              <a:latin typeface="Arial"/>
              <a:cs typeface="Arial"/>
            </a:endParaRPr>
          </a:p>
          <a:p>
            <a:pPr marL="285750" indent="-285750" algn="l" rtl="0">
              <a:lnSpc>
                <a:spcPct val="150000"/>
              </a:lnSpc>
              <a:buFont typeface="Arial" panose="020B0604020202020204" pitchFamily="34" charset="0"/>
              <a:buChar char="•"/>
            </a:pPr>
            <a:r>
              <a:rPr lang="en-US" altLang="zh-CN" b="1" spc="-10" dirty="0">
                <a:latin typeface="Tahoma"/>
                <a:cs typeface="Tahoma"/>
              </a:rPr>
              <a:t>Proposal</a:t>
            </a:r>
            <a:r>
              <a:rPr lang="en-US" altLang="zh-CN" dirty="0">
                <a:latin typeface="Arial"/>
                <a:cs typeface="Arial"/>
              </a:rPr>
              <a:t>: “Improved MBS transmission efficiency in RAN sharing scenario” should be listed separately</a:t>
            </a:r>
            <a:r>
              <a:rPr lang="en-US" altLang="zh-CN" spc="-5" dirty="0">
                <a:latin typeface="Arial"/>
                <a:cs typeface="Arial"/>
              </a:rPr>
              <a:t> as one of the objective in the scope of Rel-18.</a:t>
            </a:r>
            <a:endParaRPr lang="en-US" altLang="zh-CN" dirty="0">
              <a:latin typeface="Arial"/>
              <a:cs typeface="Arial"/>
            </a:endParaRPr>
          </a:p>
          <a:p>
            <a:pPr marL="755650" marR="376555" lvl="1" indent="-285750">
              <a:lnSpc>
                <a:spcPct val="150000"/>
              </a:lnSpc>
              <a:spcBef>
                <a:spcPts val="25"/>
              </a:spcBef>
              <a:buFont typeface="Arial" panose="020B0604020202020204" pitchFamily="34" charset="0"/>
              <a:buChar char="•"/>
              <a:tabLst>
                <a:tab pos="812800" algn="l"/>
              </a:tabLst>
            </a:pPr>
            <a:endParaRPr lang="zh-CN" altLang="en-US" sz="1800" dirty="0">
              <a:latin typeface="Arial"/>
              <a:cs typeface="Arial"/>
            </a:endParaRPr>
          </a:p>
        </p:txBody>
      </p:sp>
      <p:sp>
        <p:nvSpPr>
          <p:cNvPr id="4" name="object 4"/>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2325" y="495521"/>
            <a:ext cx="10547350" cy="800219"/>
          </a:xfrm>
          <a:prstGeom prst="rect">
            <a:avLst/>
          </a:prstGeom>
        </p:spPr>
        <p:txBody>
          <a:bodyPr vert="horz" wrap="square" lIns="0" tIns="0" rIns="0" bIns="0" rtlCol="0">
            <a:spAutoFit/>
          </a:bodyPr>
          <a:lstStyle/>
          <a:p>
            <a:pPr marL="12700">
              <a:lnSpc>
                <a:spcPct val="100000"/>
              </a:lnSpc>
            </a:pPr>
            <a:r>
              <a:rPr lang="en-US" spc="-5" dirty="0"/>
              <a:t>Rel-1</a:t>
            </a:r>
            <a:r>
              <a:rPr lang="en-US" dirty="0"/>
              <a:t>8</a:t>
            </a:r>
            <a:r>
              <a:rPr lang="en-US" spc="-5" dirty="0"/>
              <a:t> </a:t>
            </a:r>
            <a:r>
              <a:rPr lang="en-US" dirty="0"/>
              <a:t>MBS:</a:t>
            </a:r>
            <a:r>
              <a:rPr lang="en-US" spc="-5" dirty="0"/>
              <a:t> </a:t>
            </a:r>
            <a:r>
              <a:rPr lang="en-US" dirty="0"/>
              <a:t>Support of Multicast IDLE state</a:t>
            </a:r>
            <a:br>
              <a:rPr lang="en-US" dirty="0"/>
            </a:br>
            <a:endParaRPr lang="en-US" dirty="0"/>
          </a:p>
        </p:txBody>
      </p:sp>
      <p:sp>
        <p:nvSpPr>
          <p:cNvPr id="3" name="object 3"/>
          <p:cNvSpPr txBox="1"/>
          <p:nvPr/>
        </p:nvSpPr>
        <p:spPr>
          <a:xfrm>
            <a:off x="555625" y="1401246"/>
            <a:ext cx="10794247" cy="3980577"/>
          </a:xfrm>
          <a:prstGeom prst="rect">
            <a:avLst/>
          </a:prstGeom>
        </p:spPr>
        <p:txBody>
          <a:bodyPr vert="horz" wrap="square" lIns="0" tIns="0" rIns="0" bIns="0" rtlCol="0">
            <a:spAutoFit/>
          </a:bodyPr>
          <a:lstStyle/>
          <a:p>
            <a:pPr marL="195580" marR="5080" indent="-182880">
              <a:lnSpc>
                <a:spcPct val="150000"/>
              </a:lnSpc>
              <a:buFont typeface="Arial"/>
              <a:buChar char="•"/>
              <a:tabLst>
                <a:tab pos="298450" algn="l"/>
              </a:tabLst>
            </a:pPr>
            <a:r>
              <a:rPr spc="70" dirty="0">
                <a:latin typeface="Arial"/>
                <a:cs typeface="Arial"/>
              </a:rPr>
              <a:t>M</a:t>
            </a:r>
            <a:r>
              <a:rPr spc="30" dirty="0">
                <a:latin typeface="Arial"/>
                <a:cs typeface="Arial"/>
              </a:rPr>
              <a:t>B</a:t>
            </a:r>
            <a:r>
              <a:rPr spc="-35" dirty="0">
                <a:latin typeface="Arial"/>
                <a:cs typeface="Arial"/>
              </a:rPr>
              <a:t>S</a:t>
            </a:r>
            <a:r>
              <a:rPr spc="-10" dirty="0">
                <a:latin typeface="Arial"/>
                <a:cs typeface="Arial"/>
              </a:rPr>
              <a:t> </a:t>
            </a:r>
            <a:r>
              <a:rPr spc="-5" dirty="0">
                <a:latin typeface="Arial"/>
                <a:cs typeface="Arial"/>
              </a:rPr>
              <a:t>us</a:t>
            </a:r>
            <a:r>
              <a:rPr spc="-40" dirty="0">
                <a:latin typeface="Arial"/>
                <a:cs typeface="Arial"/>
              </a:rPr>
              <a:t>e</a:t>
            </a:r>
            <a:r>
              <a:rPr spc="-5" dirty="0">
                <a:latin typeface="Arial"/>
                <a:cs typeface="Arial"/>
              </a:rPr>
              <a:t> </a:t>
            </a:r>
            <a:r>
              <a:rPr spc="70" dirty="0">
                <a:latin typeface="Arial"/>
                <a:cs typeface="Arial"/>
              </a:rPr>
              <a:t>c</a:t>
            </a:r>
            <a:r>
              <a:rPr spc="-45" dirty="0">
                <a:latin typeface="Arial"/>
                <a:cs typeface="Arial"/>
              </a:rPr>
              <a:t>a</a:t>
            </a:r>
            <a:r>
              <a:rPr spc="-5" dirty="0">
                <a:latin typeface="Arial"/>
                <a:cs typeface="Arial"/>
              </a:rPr>
              <a:t>s</a:t>
            </a:r>
            <a:r>
              <a:rPr spc="-45" dirty="0">
                <a:latin typeface="Arial"/>
                <a:cs typeface="Arial"/>
              </a:rPr>
              <a:t>e</a:t>
            </a:r>
            <a:r>
              <a:rPr dirty="0">
                <a:latin typeface="Arial"/>
                <a:cs typeface="Arial"/>
              </a:rPr>
              <a:t>s</a:t>
            </a:r>
            <a:r>
              <a:rPr spc="-5" dirty="0">
                <a:latin typeface="Arial"/>
                <a:cs typeface="Arial"/>
              </a:rPr>
              <a:t> </a:t>
            </a:r>
            <a:r>
              <a:rPr spc="-150" dirty="0">
                <a:latin typeface="Arial"/>
                <a:cs typeface="Arial"/>
              </a:rPr>
              <a:t>(</a:t>
            </a:r>
            <a:r>
              <a:rPr spc="-45" dirty="0">
                <a:latin typeface="Arial"/>
                <a:cs typeface="Arial"/>
              </a:rPr>
              <a:t>e</a:t>
            </a:r>
            <a:r>
              <a:rPr spc="-5" dirty="0">
                <a:latin typeface="Arial"/>
                <a:cs typeface="Arial"/>
              </a:rPr>
              <a:t>.</a:t>
            </a:r>
            <a:r>
              <a:rPr spc="30" dirty="0">
                <a:latin typeface="Arial"/>
                <a:cs typeface="Arial"/>
              </a:rPr>
              <a:t>g</a:t>
            </a:r>
            <a:r>
              <a:rPr dirty="0">
                <a:latin typeface="Arial"/>
                <a:cs typeface="Arial"/>
              </a:rPr>
              <a:t>.</a:t>
            </a:r>
            <a:r>
              <a:rPr spc="-5" dirty="0">
                <a:latin typeface="Arial"/>
                <a:cs typeface="Arial"/>
              </a:rPr>
              <a:t> </a:t>
            </a:r>
            <a:r>
              <a:rPr spc="70" dirty="0">
                <a:latin typeface="Arial"/>
                <a:cs typeface="Arial"/>
              </a:rPr>
              <a:t>M</a:t>
            </a:r>
            <a:r>
              <a:rPr spc="-5" dirty="0">
                <a:latin typeface="Arial"/>
                <a:cs typeface="Arial"/>
              </a:rPr>
              <a:t>issi</a:t>
            </a:r>
            <a:r>
              <a:rPr spc="30" dirty="0">
                <a:latin typeface="Arial"/>
                <a:cs typeface="Arial"/>
              </a:rPr>
              <a:t>o</a:t>
            </a:r>
            <a:r>
              <a:rPr dirty="0">
                <a:latin typeface="Arial"/>
                <a:cs typeface="Arial"/>
              </a:rPr>
              <a:t>n</a:t>
            </a:r>
            <a:r>
              <a:rPr spc="-10" dirty="0">
                <a:latin typeface="Arial"/>
                <a:cs typeface="Arial"/>
              </a:rPr>
              <a:t> </a:t>
            </a:r>
            <a:r>
              <a:rPr spc="-5" dirty="0">
                <a:latin typeface="Arial"/>
                <a:cs typeface="Arial"/>
              </a:rPr>
              <a:t>Cri</a:t>
            </a:r>
            <a:r>
              <a:rPr spc="70" dirty="0">
                <a:latin typeface="Arial"/>
                <a:cs typeface="Arial"/>
              </a:rPr>
              <a:t>t</a:t>
            </a:r>
            <a:r>
              <a:rPr spc="-5" dirty="0">
                <a:latin typeface="Arial"/>
                <a:cs typeface="Arial"/>
              </a:rPr>
              <a:t>i</a:t>
            </a:r>
            <a:r>
              <a:rPr spc="70" dirty="0">
                <a:latin typeface="Arial"/>
                <a:cs typeface="Arial"/>
              </a:rPr>
              <a:t>c</a:t>
            </a:r>
            <a:r>
              <a:rPr spc="-45" dirty="0">
                <a:latin typeface="Arial"/>
                <a:cs typeface="Arial"/>
              </a:rPr>
              <a:t>a</a:t>
            </a:r>
            <a:r>
              <a:rPr dirty="0">
                <a:latin typeface="Arial"/>
                <a:cs typeface="Arial"/>
              </a:rPr>
              <a:t>l</a:t>
            </a:r>
            <a:r>
              <a:rPr spc="-5" dirty="0">
                <a:latin typeface="Arial"/>
                <a:cs typeface="Arial"/>
              </a:rPr>
              <a:t> s</a:t>
            </a:r>
            <a:r>
              <a:rPr spc="-45" dirty="0">
                <a:latin typeface="Arial"/>
                <a:cs typeface="Arial"/>
              </a:rPr>
              <a:t>e</a:t>
            </a:r>
            <a:r>
              <a:rPr spc="-5" dirty="0">
                <a:latin typeface="Arial"/>
                <a:cs typeface="Arial"/>
              </a:rPr>
              <a:t>rvi</a:t>
            </a:r>
            <a:r>
              <a:rPr spc="70" dirty="0">
                <a:latin typeface="Arial"/>
                <a:cs typeface="Arial"/>
              </a:rPr>
              <a:t>c</a:t>
            </a:r>
            <a:r>
              <a:rPr spc="-45" dirty="0">
                <a:latin typeface="Arial"/>
                <a:cs typeface="Arial"/>
              </a:rPr>
              <a:t>e</a:t>
            </a:r>
            <a:r>
              <a:rPr spc="-5" dirty="0">
                <a:latin typeface="Arial"/>
                <a:cs typeface="Arial"/>
              </a:rPr>
              <a:t>s</a:t>
            </a:r>
            <a:r>
              <a:rPr spc="-150" dirty="0">
                <a:latin typeface="Arial"/>
                <a:cs typeface="Arial"/>
              </a:rPr>
              <a:t>)</a:t>
            </a:r>
            <a:r>
              <a:rPr spc="-5" dirty="0">
                <a:latin typeface="Arial"/>
                <a:cs typeface="Arial"/>
              </a:rPr>
              <a:t> h</a:t>
            </a:r>
            <a:r>
              <a:rPr spc="-45" dirty="0">
                <a:latin typeface="Arial"/>
                <a:cs typeface="Arial"/>
              </a:rPr>
              <a:t>a</a:t>
            </a:r>
            <a:r>
              <a:rPr spc="-5" dirty="0">
                <a:latin typeface="Arial"/>
                <a:cs typeface="Arial"/>
              </a:rPr>
              <a:t>v</a:t>
            </a:r>
            <a:r>
              <a:rPr spc="-40" dirty="0">
                <a:latin typeface="Arial"/>
                <a:cs typeface="Arial"/>
              </a:rPr>
              <a:t>e</a:t>
            </a:r>
            <a:r>
              <a:rPr spc="-5" dirty="0">
                <a:latin typeface="Arial"/>
                <a:cs typeface="Arial"/>
              </a:rPr>
              <a:t> </a:t>
            </a:r>
            <a:r>
              <a:rPr spc="70" dirty="0">
                <a:latin typeface="Arial"/>
                <a:cs typeface="Arial"/>
              </a:rPr>
              <a:t>b</a:t>
            </a:r>
            <a:r>
              <a:rPr spc="-45" dirty="0">
                <a:latin typeface="Arial"/>
                <a:cs typeface="Arial"/>
              </a:rPr>
              <a:t>ee</a:t>
            </a:r>
            <a:r>
              <a:rPr dirty="0">
                <a:latin typeface="Arial"/>
                <a:cs typeface="Arial"/>
              </a:rPr>
              <a:t>n</a:t>
            </a:r>
            <a:r>
              <a:rPr spc="-10" dirty="0">
                <a:latin typeface="Arial"/>
                <a:cs typeface="Arial"/>
              </a:rPr>
              <a:t> </a:t>
            </a:r>
            <a:r>
              <a:rPr spc="-5" dirty="0">
                <a:latin typeface="Arial"/>
                <a:cs typeface="Arial"/>
              </a:rPr>
              <a:t>i</a:t>
            </a:r>
            <a:r>
              <a:rPr spc="70" dirty="0">
                <a:latin typeface="Arial"/>
                <a:cs typeface="Arial"/>
              </a:rPr>
              <a:t>d</a:t>
            </a:r>
            <a:r>
              <a:rPr spc="-45" dirty="0">
                <a:latin typeface="Arial"/>
                <a:cs typeface="Arial"/>
              </a:rPr>
              <a:t>e</a:t>
            </a:r>
            <a:r>
              <a:rPr spc="-5" dirty="0">
                <a:latin typeface="Arial"/>
                <a:cs typeface="Arial"/>
              </a:rPr>
              <a:t>n</a:t>
            </a:r>
            <a:r>
              <a:rPr spc="70" dirty="0">
                <a:latin typeface="Arial"/>
                <a:cs typeface="Arial"/>
              </a:rPr>
              <a:t>t</a:t>
            </a:r>
            <a:r>
              <a:rPr spc="-5" dirty="0">
                <a:latin typeface="Arial"/>
                <a:cs typeface="Arial"/>
              </a:rPr>
              <a:t>i</a:t>
            </a:r>
            <a:r>
              <a:rPr spc="30" dirty="0">
                <a:latin typeface="Arial"/>
                <a:cs typeface="Arial"/>
              </a:rPr>
              <a:t>f</a:t>
            </a:r>
            <a:r>
              <a:rPr spc="-5" dirty="0">
                <a:latin typeface="Arial"/>
                <a:cs typeface="Arial"/>
              </a:rPr>
              <a:t>i</a:t>
            </a:r>
            <a:r>
              <a:rPr spc="-45" dirty="0">
                <a:latin typeface="Arial"/>
                <a:cs typeface="Arial"/>
              </a:rPr>
              <a:t>e</a:t>
            </a:r>
            <a:r>
              <a:rPr spc="75" dirty="0">
                <a:latin typeface="Arial"/>
                <a:cs typeface="Arial"/>
              </a:rPr>
              <a:t>d</a:t>
            </a:r>
            <a:r>
              <a:rPr spc="-5" dirty="0">
                <a:latin typeface="Arial"/>
                <a:cs typeface="Arial"/>
              </a:rPr>
              <a:t> </a:t>
            </a:r>
            <a:r>
              <a:rPr spc="70" dirty="0">
                <a:latin typeface="Arial"/>
                <a:cs typeface="Arial"/>
              </a:rPr>
              <a:t>t</a:t>
            </a:r>
            <a:r>
              <a:rPr spc="35" dirty="0">
                <a:latin typeface="Arial"/>
                <a:cs typeface="Arial"/>
              </a:rPr>
              <a:t>o</a:t>
            </a:r>
            <a:r>
              <a:rPr spc="-5" dirty="0">
                <a:latin typeface="Arial"/>
                <a:cs typeface="Arial"/>
              </a:rPr>
              <a:t> r</a:t>
            </a:r>
            <a:r>
              <a:rPr spc="-45" dirty="0">
                <a:latin typeface="Arial"/>
                <a:cs typeface="Arial"/>
              </a:rPr>
              <a:t>e</a:t>
            </a:r>
            <a:r>
              <a:rPr spc="70" dirty="0">
                <a:latin typeface="Arial"/>
                <a:cs typeface="Arial"/>
              </a:rPr>
              <a:t>q</a:t>
            </a:r>
            <a:r>
              <a:rPr spc="-5" dirty="0">
                <a:latin typeface="Arial"/>
                <a:cs typeface="Arial"/>
              </a:rPr>
              <a:t>uir</a:t>
            </a:r>
            <a:r>
              <a:rPr spc="-40" dirty="0">
                <a:latin typeface="Arial"/>
                <a:cs typeface="Arial"/>
              </a:rPr>
              <a:t>e</a:t>
            </a:r>
            <a:r>
              <a:rPr spc="-5" dirty="0">
                <a:latin typeface="Arial"/>
                <a:cs typeface="Arial"/>
              </a:rPr>
              <a:t> su</a:t>
            </a:r>
            <a:r>
              <a:rPr spc="70" dirty="0">
                <a:latin typeface="Arial"/>
                <a:cs typeface="Arial"/>
              </a:rPr>
              <a:t>pp</a:t>
            </a:r>
            <a:r>
              <a:rPr spc="30" dirty="0">
                <a:latin typeface="Arial"/>
                <a:cs typeface="Arial"/>
              </a:rPr>
              <a:t>o</a:t>
            </a:r>
            <a:r>
              <a:rPr spc="-5" dirty="0">
                <a:latin typeface="Arial"/>
                <a:cs typeface="Arial"/>
              </a:rPr>
              <a:t>r</a:t>
            </a:r>
            <a:r>
              <a:rPr spc="75" dirty="0">
                <a:latin typeface="Arial"/>
                <a:cs typeface="Arial"/>
              </a:rPr>
              <a:t>t</a:t>
            </a:r>
            <a:r>
              <a:rPr spc="-5" dirty="0">
                <a:latin typeface="Arial"/>
                <a:cs typeface="Arial"/>
              </a:rPr>
              <a:t> </a:t>
            </a:r>
            <a:r>
              <a:rPr spc="30" dirty="0">
                <a:latin typeface="Arial"/>
                <a:cs typeface="Arial"/>
              </a:rPr>
              <a:t>o</a:t>
            </a:r>
            <a:r>
              <a:rPr spc="35" dirty="0">
                <a:latin typeface="Arial"/>
                <a:cs typeface="Arial"/>
              </a:rPr>
              <a:t>f</a:t>
            </a:r>
            <a:r>
              <a:rPr spc="-5" dirty="0">
                <a:latin typeface="Arial"/>
                <a:cs typeface="Arial"/>
              </a:rPr>
              <a:t> v</a:t>
            </a:r>
            <a:r>
              <a:rPr spc="-45" dirty="0">
                <a:latin typeface="Arial"/>
                <a:cs typeface="Arial"/>
              </a:rPr>
              <a:t>e</a:t>
            </a:r>
            <a:r>
              <a:rPr spc="-5" dirty="0">
                <a:latin typeface="Arial"/>
                <a:cs typeface="Arial"/>
              </a:rPr>
              <a:t>r</a:t>
            </a:r>
            <a:r>
              <a:rPr dirty="0">
                <a:latin typeface="Arial"/>
                <a:cs typeface="Arial"/>
              </a:rPr>
              <a:t>y </a:t>
            </a:r>
            <a:r>
              <a:rPr spc="-5" dirty="0">
                <a:latin typeface="Arial"/>
                <a:cs typeface="Arial"/>
              </a:rPr>
              <a:t>l</a:t>
            </a:r>
            <a:r>
              <a:rPr spc="-45" dirty="0">
                <a:latin typeface="Arial"/>
                <a:cs typeface="Arial"/>
              </a:rPr>
              <a:t>a</a:t>
            </a:r>
            <a:r>
              <a:rPr spc="-5" dirty="0">
                <a:latin typeface="Arial"/>
                <a:cs typeface="Arial"/>
              </a:rPr>
              <a:t>r</a:t>
            </a:r>
            <a:r>
              <a:rPr spc="30" dirty="0">
                <a:latin typeface="Arial"/>
                <a:cs typeface="Arial"/>
              </a:rPr>
              <a:t>g</a:t>
            </a:r>
            <a:r>
              <a:rPr spc="-40" dirty="0">
                <a:latin typeface="Arial"/>
                <a:cs typeface="Arial"/>
              </a:rPr>
              <a:t>e</a:t>
            </a:r>
            <a:r>
              <a:rPr spc="-5" dirty="0">
                <a:latin typeface="Arial"/>
                <a:cs typeface="Arial"/>
              </a:rPr>
              <a:t> U</a:t>
            </a:r>
            <a:r>
              <a:rPr spc="-110" dirty="0">
                <a:latin typeface="Arial"/>
                <a:cs typeface="Arial"/>
              </a:rPr>
              <a:t>E</a:t>
            </a:r>
            <a:r>
              <a:rPr spc="-10" dirty="0">
                <a:latin typeface="Arial"/>
                <a:cs typeface="Arial"/>
              </a:rPr>
              <a:t> </a:t>
            </a:r>
            <a:r>
              <a:rPr spc="-5" dirty="0">
                <a:latin typeface="Arial"/>
                <a:cs typeface="Arial"/>
              </a:rPr>
              <a:t>nu</a:t>
            </a:r>
            <a:r>
              <a:rPr spc="30" dirty="0">
                <a:latin typeface="Arial"/>
                <a:cs typeface="Arial"/>
              </a:rPr>
              <a:t>m</a:t>
            </a:r>
            <a:r>
              <a:rPr spc="70" dirty="0">
                <a:latin typeface="Arial"/>
                <a:cs typeface="Arial"/>
              </a:rPr>
              <a:t>b</a:t>
            </a:r>
            <a:r>
              <a:rPr spc="-45" dirty="0">
                <a:latin typeface="Arial"/>
                <a:cs typeface="Arial"/>
              </a:rPr>
              <a:t>e</a:t>
            </a:r>
            <a:r>
              <a:rPr spc="-5" dirty="0">
                <a:latin typeface="Arial"/>
                <a:cs typeface="Arial"/>
              </a:rPr>
              <a:t>rs</a:t>
            </a:r>
            <a:r>
              <a:rPr dirty="0">
                <a:latin typeface="Arial"/>
                <a:cs typeface="Arial"/>
              </a:rPr>
              <a:t>.</a:t>
            </a:r>
            <a:r>
              <a:rPr spc="-5" dirty="0">
                <a:latin typeface="Arial"/>
                <a:cs typeface="Arial"/>
              </a:rPr>
              <a:t> </a:t>
            </a:r>
            <a:r>
              <a:rPr spc="-40" dirty="0">
                <a:latin typeface="Arial"/>
                <a:cs typeface="Arial"/>
              </a:rPr>
              <a:t>I</a:t>
            </a:r>
            <a:r>
              <a:rPr spc="75" dirty="0">
                <a:latin typeface="Arial"/>
                <a:cs typeface="Arial"/>
              </a:rPr>
              <a:t>t</a:t>
            </a:r>
            <a:r>
              <a:rPr spc="-5" dirty="0">
                <a:latin typeface="Arial"/>
                <a:cs typeface="Arial"/>
              </a:rPr>
              <a:t> i</a:t>
            </a:r>
            <a:r>
              <a:rPr dirty="0">
                <a:latin typeface="Arial"/>
                <a:cs typeface="Arial"/>
              </a:rPr>
              <a:t>s</a:t>
            </a:r>
            <a:r>
              <a:rPr spc="-5" dirty="0">
                <a:latin typeface="Arial"/>
                <a:cs typeface="Arial"/>
              </a:rPr>
              <a:t> n</a:t>
            </a:r>
            <a:r>
              <a:rPr spc="30" dirty="0">
                <a:latin typeface="Arial"/>
                <a:cs typeface="Arial"/>
              </a:rPr>
              <a:t>o</a:t>
            </a:r>
            <a:r>
              <a:rPr spc="75" dirty="0">
                <a:latin typeface="Arial"/>
                <a:cs typeface="Arial"/>
              </a:rPr>
              <a:t>t</a:t>
            </a:r>
            <a:r>
              <a:rPr spc="-5" dirty="0">
                <a:latin typeface="Arial"/>
                <a:cs typeface="Arial"/>
              </a:rPr>
              <a:t> </a:t>
            </a:r>
            <a:r>
              <a:rPr spc="30" dirty="0">
                <a:latin typeface="Arial"/>
                <a:cs typeface="Arial"/>
              </a:rPr>
              <a:t>f</a:t>
            </a:r>
            <a:r>
              <a:rPr spc="-45" dirty="0">
                <a:latin typeface="Arial"/>
                <a:cs typeface="Arial"/>
              </a:rPr>
              <a:t>ea</a:t>
            </a:r>
            <a:r>
              <a:rPr spc="-5" dirty="0">
                <a:latin typeface="Arial"/>
                <a:cs typeface="Arial"/>
              </a:rPr>
              <a:t>si</a:t>
            </a:r>
            <a:r>
              <a:rPr spc="70" dirty="0">
                <a:latin typeface="Arial"/>
                <a:cs typeface="Arial"/>
              </a:rPr>
              <a:t>b</a:t>
            </a:r>
            <a:r>
              <a:rPr spc="-5" dirty="0">
                <a:latin typeface="Arial"/>
                <a:cs typeface="Arial"/>
              </a:rPr>
              <a:t>l</a:t>
            </a:r>
            <a:r>
              <a:rPr spc="-40" dirty="0">
                <a:latin typeface="Arial"/>
                <a:cs typeface="Arial"/>
              </a:rPr>
              <a:t>e</a:t>
            </a:r>
            <a:r>
              <a:rPr spc="-5" dirty="0">
                <a:latin typeface="Arial"/>
                <a:cs typeface="Arial"/>
              </a:rPr>
              <a:t> </a:t>
            </a:r>
            <a:r>
              <a:rPr spc="70" dirty="0">
                <a:latin typeface="Arial"/>
                <a:cs typeface="Arial"/>
              </a:rPr>
              <a:t>t</a:t>
            </a:r>
            <a:r>
              <a:rPr spc="35" dirty="0">
                <a:latin typeface="Arial"/>
                <a:cs typeface="Arial"/>
              </a:rPr>
              <a:t>o</a:t>
            </a:r>
            <a:r>
              <a:rPr spc="-5" dirty="0">
                <a:latin typeface="Arial"/>
                <a:cs typeface="Arial"/>
              </a:rPr>
              <a:t> </a:t>
            </a:r>
            <a:r>
              <a:rPr spc="35" dirty="0">
                <a:latin typeface="Arial"/>
                <a:cs typeface="Arial"/>
              </a:rPr>
              <a:t>k</a:t>
            </a:r>
            <a:r>
              <a:rPr spc="-45" dirty="0">
                <a:latin typeface="Arial"/>
                <a:cs typeface="Arial"/>
              </a:rPr>
              <a:t>ee</a:t>
            </a:r>
            <a:r>
              <a:rPr spc="75" dirty="0">
                <a:latin typeface="Arial"/>
                <a:cs typeface="Arial"/>
              </a:rPr>
              <a:t>p</a:t>
            </a:r>
            <a:r>
              <a:rPr spc="-5" dirty="0">
                <a:latin typeface="Arial"/>
                <a:cs typeface="Arial"/>
              </a:rPr>
              <a:t> </a:t>
            </a:r>
            <a:r>
              <a:rPr spc="-45" dirty="0">
                <a:latin typeface="Arial"/>
                <a:cs typeface="Arial"/>
              </a:rPr>
              <a:t>a</a:t>
            </a:r>
            <a:r>
              <a:rPr spc="-5" dirty="0">
                <a:latin typeface="Arial"/>
                <a:cs typeface="Arial"/>
              </a:rPr>
              <a:t>l</a:t>
            </a:r>
            <a:r>
              <a:rPr dirty="0">
                <a:latin typeface="Arial"/>
                <a:cs typeface="Arial"/>
              </a:rPr>
              <a:t>l</a:t>
            </a:r>
            <a:r>
              <a:rPr spc="-5" dirty="0">
                <a:latin typeface="Arial"/>
                <a:cs typeface="Arial"/>
              </a:rPr>
              <a:t> </a:t>
            </a:r>
            <a:r>
              <a:rPr spc="70" dirty="0">
                <a:latin typeface="Arial"/>
                <a:cs typeface="Arial"/>
              </a:rPr>
              <a:t>d</a:t>
            </a:r>
            <a:r>
              <a:rPr spc="-45" dirty="0">
                <a:latin typeface="Arial"/>
                <a:cs typeface="Arial"/>
              </a:rPr>
              <a:t>e</a:t>
            </a:r>
            <a:r>
              <a:rPr spc="-5" dirty="0">
                <a:latin typeface="Arial"/>
                <a:cs typeface="Arial"/>
              </a:rPr>
              <a:t>vi</a:t>
            </a:r>
            <a:r>
              <a:rPr spc="70" dirty="0">
                <a:latin typeface="Arial"/>
                <a:cs typeface="Arial"/>
              </a:rPr>
              <a:t>c</a:t>
            </a:r>
            <a:r>
              <a:rPr spc="-45" dirty="0">
                <a:latin typeface="Arial"/>
                <a:cs typeface="Arial"/>
              </a:rPr>
              <a:t>e</a:t>
            </a:r>
            <a:r>
              <a:rPr dirty="0">
                <a:latin typeface="Arial"/>
                <a:cs typeface="Arial"/>
              </a:rPr>
              <a:t>s</a:t>
            </a:r>
            <a:r>
              <a:rPr spc="-5" dirty="0">
                <a:latin typeface="Arial"/>
                <a:cs typeface="Arial"/>
              </a:rPr>
              <a:t> </a:t>
            </a:r>
            <a:r>
              <a:rPr spc="70" dirty="0">
                <a:latin typeface="Arial"/>
                <a:cs typeface="Arial"/>
              </a:rPr>
              <a:t>c</a:t>
            </a:r>
            <a:r>
              <a:rPr spc="30" dirty="0">
                <a:latin typeface="Arial"/>
                <a:cs typeface="Arial"/>
              </a:rPr>
              <a:t>o</a:t>
            </a:r>
            <a:r>
              <a:rPr spc="-5" dirty="0">
                <a:latin typeface="Arial"/>
                <a:cs typeface="Arial"/>
              </a:rPr>
              <a:t>nn</a:t>
            </a:r>
            <a:r>
              <a:rPr spc="-45" dirty="0">
                <a:latin typeface="Arial"/>
                <a:cs typeface="Arial"/>
              </a:rPr>
              <a:t>e</a:t>
            </a:r>
            <a:r>
              <a:rPr spc="70" dirty="0">
                <a:latin typeface="Arial"/>
                <a:cs typeface="Arial"/>
              </a:rPr>
              <a:t>ct</a:t>
            </a:r>
            <a:r>
              <a:rPr spc="-45" dirty="0">
                <a:latin typeface="Arial"/>
                <a:cs typeface="Arial"/>
              </a:rPr>
              <a:t>e</a:t>
            </a:r>
            <a:r>
              <a:rPr spc="70" dirty="0">
                <a:latin typeface="Arial"/>
                <a:cs typeface="Arial"/>
              </a:rPr>
              <a:t>d</a:t>
            </a:r>
            <a:r>
              <a:rPr dirty="0">
                <a:latin typeface="Arial"/>
                <a:cs typeface="Arial"/>
              </a:rPr>
              <a:t>.</a:t>
            </a:r>
            <a:r>
              <a:rPr lang="en-US" dirty="0">
                <a:latin typeface="Arial"/>
                <a:cs typeface="Arial"/>
              </a:rPr>
              <a:t> The number of UEs in the inactive state accommodated by the base station is still limited. Support of multicast in IDLE is therefore meaningful.</a:t>
            </a:r>
            <a:endParaRPr lang="en-US" altLang="zh-CN" sz="2000" spc="70" dirty="0">
              <a:latin typeface="Arial"/>
              <a:cs typeface="Arial"/>
            </a:endParaRPr>
          </a:p>
          <a:p>
            <a:pPr marL="195580" marR="5080" indent="-182880">
              <a:lnSpc>
                <a:spcPct val="110000"/>
              </a:lnSpc>
              <a:buFont typeface="Arial"/>
              <a:buChar char="•"/>
              <a:tabLst>
                <a:tab pos="298450" algn="l"/>
              </a:tabLst>
            </a:pPr>
            <a:endParaRPr sz="2000" dirty="0">
              <a:latin typeface="Arial"/>
              <a:cs typeface="Arial"/>
            </a:endParaRPr>
          </a:p>
          <a:p>
            <a:pPr>
              <a:lnSpc>
                <a:spcPct val="150000"/>
              </a:lnSpc>
              <a:buFont typeface="Arial"/>
              <a:buChar char="•"/>
            </a:pPr>
            <a:r>
              <a:rPr lang="en-US" dirty="0">
                <a:latin typeface="Arial"/>
                <a:cs typeface="Arial"/>
              </a:rPr>
              <a:t>  The extra effort in RAN to support multicast in idle is limited. SA is also considering taking this as part of  </a:t>
            </a:r>
          </a:p>
          <a:p>
            <a:pPr>
              <a:lnSpc>
                <a:spcPct val="150000"/>
              </a:lnSpc>
            </a:pPr>
            <a:r>
              <a:rPr lang="en-US" dirty="0">
                <a:latin typeface="Arial"/>
                <a:cs typeface="Arial"/>
              </a:rPr>
              <a:t>   Rel-18. We do not see any reason to exclude this enhancement for Rel-18 from standardization effort  </a:t>
            </a:r>
          </a:p>
          <a:p>
            <a:pPr>
              <a:lnSpc>
                <a:spcPct val="150000"/>
              </a:lnSpc>
            </a:pPr>
            <a:r>
              <a:rPr lang="en-US" dirty="0">
                <a:latin typeface="Arial"/>
                <a:cs typeface="Arial"/>
              </a:rPr>
              <a:t>   point of view. </a:t>
            </a:r>
          </a:p>
          <a:p>
            <a:pPr>
              <a:lnSpc>
                <a:spcPct val="100000"/>
              </a:lnSpc>
              <a:spcBef>
                <a:spcPts val="19"/>
              </a:spcBef>
            </a:pPr>
            <a:endParaRPr sz="2400" dirty="0">
              <a:latin typeface="Times New Roman"/>
              <a:cs typeface="Times New Roman"/>
            </a:endParaRPr>
          </a:p>
          <a:p>
            <a:pPr marL="195580" marR="718820" indent="-182880">
              <a:lnSpc>
                <a:spcPct val="150000"/>
              </a:lnSpc>
              <a:buFont typeface="Arial"/>
              <a:buChar char="•"/>
              <a:tabLst>
                <a:tab pos="298450" algn="l"/>
              </a:tabLst>
            </a:pPr>
            <a:r>
              <a:rPr lang="en-US" b="1" spc="-10" dirty="0">
                <a:latin typeface="Tahoma"/>
                <a:cs typeface="Tahoma"/>
              </a:rPr>
              <a:t>P</a:t>
            </a:r>
            <a:r>
              <a:rPr lang="en-US" altLang="zh-CN" b="1" spc="-10" dirty="0">
                <a:latin typeface="Tahoma"/>
                <a:cs typeface="Tahoma"/>
              </a:rPr>
              <a:t>roposal</a:t>
            </a:r>
            <a:r>
              <a:rPr spc="70" dirty="0">
                <a:latin typeface="Arial"/>
                <a:cs typeface="Arial"/>
              </a:rPr>
              <a:t>: </a:t>
            </a:r>
            <a:r>
              <a:rPr lang="en-US" spc="70" dirty="0">
                <a:latin typeface="Arial"/>
                <a:cs typeface="Arial"/>
              </a:rPr>
              <a:t>Multicast in both idle state and inactive state should be supported in </a:t>
            </a:r>
            <a:r>
              <a:rPr lang="en-US" altLang="zh-CN" spc="-5" dirty="0">
                <a:latin typeface="Arial"/>
                <a:cs typeface="Arial"/>
              </a:rPr>
              <a:t>the scope of Rel-18.</a:t>
            </a:r>
            <a:endParaRPr spc="70" dirty="0">
              <a:latin typeface="Arial"/>
              <a:cs typeface="Arial"/>
            </a:endParaRPr>
          </a:p>
        </p:txBody>
      </p:sp>
      <p:sp>
        <p:nvSpPr>
          <p:cNvPr id="4" name="object 4"/>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2325" y="495521"/>
            <a:ext cx="10547350" cy="1200329"/>
          </a:xfrm>
          <a:prstGeom prst="rect">
            <a:avLst/>
          </a:prstGeom>
        </p:spPr>
        <p:txBody>
          <a:bodyPr vert="horz" wrap="square" lIns="0" tIns="0" rIns="0" bIns="0" rtlCol="0">
            <a:spAutoFit/>
          </a:bodyPr>
          <a:lstStyle/>
          <a:p>
            <a:pPr marL="12700">
              <a:lnSpc>
                <a:spcPct val="100000"/>
              </a:lnSpc>
            </a:pPr>
            <a:r>
              <a:rPr lang="en-US" spc="-5" dirty="0"/>
              <a:t>Rel-1</a:t>
            </a:r>
            <a:r>
              <a:rPr lang="en-US" dirty="0"/>
              <a:t>8</a:t>
            </a:r>
            <a:r>
              <a:rPr lang="en-US" spc="-5" dirty="0"/>
              <a:t> </a:t>
            </a:r>
            <a:r>
              <a:rPr lang="en-US" dirty="0"/>
              <a:t>MBS: Public safety focused enhancements </a:t>
            </a:r>
            <a:br>
              <a:rPr lang="en-US" dirty="0"/>
            </a:br>
            <a:br>
              <a:rPr lang="en-US" dirty="0"/>
            </a:br>
            <a:endParaRPr lang="en-US" dirty="0"/>
          </a:p>
        </p:txBody>
      </p:sp>
      <p:sp>
        <p:nvSpPr>
          <p:cNvPr id="3" name="object 3"/>
          <p:cNvSpPr txBox="1"/>
          <p:nvPr/>
        </p:nvSpPr>
        <p:spPr>
          <a:xfrm>
            <a:off x="555625" y="1401246"/>
            <a:ext cx="10815320" cy="2857192"/>
          </a:xfrm>
          <a:prstGeom prst="rect">
            <a:avLst/>
          </a:prstGeom>
        </p:spPr>
        <p:txBody>
          <a:bodyPr vert="horz" wrap="square" lIns="0" tIns="0" rIns="0" bIns="0" rtlCol="0">
            <a:spAutoFit/>
          </a:bodyPr>
          <a:lstStyle/>
          <a:p>
            <a:pPr marL="298450" marR="5080" indent="-285750">
              <a:lnSpc>
                <a:spcPct val="150000"/>
              </a:lnSpc>
              <a:buFont typeface="Arial" panose="020B0604020202020204" pitchFamily="34" charset="0"/>
              <a:buChar char="•"/>
              <a:tabLst>
                <a:tab pos="298450" algn="l"/>
              </a:tabLst>
            </a:pPr>
            <a:r>
              <a:rPr lang="en-US" altLang="zh-CN" dirty="0">
                <a:latin typeface="Arial"/>
                <a:cs typeface="Arial"/>
              </a:rPr>
              <a:t>Government and public service entities have urgent demand for 5G-enabled innovative ways of  </a:t>
            </a:r>
          </a:p>
          <a:p>
            <a:pPr marL="12700" marR="5080">
              <a:lnSpc>
                <a:spcPct val="150000"/>
              </a:lnSpc>
              <a:tabLst>
                <a:tab pos="298450" algn="l"/>
              </a:tabLst>
            </a:pPr>
            <a:r>
              <a:rPr lang="en-US" altLang="zh-CN" dirty="0">
                <a:latin typeface="Arial"/>
                <a:cs typeface="Arial"/>
              </a:rPr>
              <a:t>    communicating with citizens. Multicast and Broadcast shall be adopted to more efficiently deliver real- </a:t>
            </a:r>
          </a:p>
          <a:p>
            <a:pPr marL="12700" marR="5080">
              <a:lnSpc>
                <a:spcPct val="150000"/>
              </a:lnSpc>
              <a:tabLst>
                <a:tab pos="298450" algn="l"/>
              </a:tabLst>
            </a:pPr>
            <a:r>
              <a:rPr lang="en-US" altLang="zh-CN" dirty="0">
                <a:latin typeface="Arial"/>
                <a:cs typeface="Arial"/>
              </a:rPr>
              <a:t>    time emergency multi-media notifications to a wide variety of devices under the scope of public safety </a:t>
            </a:r>
          </a:p>
          <a:p>
            <a:pPr marL="12700" marR="5080">
              <a:lnSpc>
                <a:spcPct val="150000"/>
              </a:lnSpc>
              <a:tabLst>
                <a:tab pos="298450" algn="l"/>
              </a:tabLst>
            </a:pPr>
            <a:r>
              <a:rPr lang="en-US" altLang="zh-CN" dirty="0">
                <a:latin typeface="Arial"/>
                <a:cs typeface="Arial"/>
              </a:rPr>
              <a:t>    (like disaster warning, security, pandemic control, etc.).</a:t>
            </a:r>
          </a:p>
          <a:p>
            <a:pPr>
              <a:lnSpc>
                <a:spcPct val="150000"/>
              </a:lnSpc>
              <a:spcBef>
                <a:spcPts val="19"/>
              </a:spcBef>
            </a:pPr>
            <a:endParaRPr lang="en-US" dirty="0">
              <a:latin typeface="Arial"/>
              <a:cs typeface="Arial"/>
            </a:endParaRPr>
          </a:p>
          <a:p>
            <a:pPr marL="285750" indent="-285750">
              <a:lnSpc>
                <a:spcPct val="150000"/>
              </a:lnSpc>
              <a:spcBef>
                <a:spcPts val="19"/>
              </a:spcBef>
              <a:buFont typeface="Arial" panose="020B0604020202020204" pitchFamily="34" charset="0"/>
              <a:buChar char="•"/>
            </a:pPr>
            <a:r>
              <a:rPr lang="en-US" b="1" spc="-10" dirty="0">
                <a:latin typeface="Tahoma"/>
                <a:cs typeface="Tahoma"/>
              </a:rPr>
              <a:t>Proposal</a:t>
            </a:r>
            <a:r>
              <a:rPr lang="en-US" dirty="0">
                <a:latin typeface="Arial"/>
                <a:cs typeface="Arial"/>
              </a:rPr>
              <a:t>: Public safety focused enhancements should be included in the scope of Rel-18. The exact work scope can be further discussed. </a:t>
            </a:r>
            <a:endParaRPr dirty="0">
              <a:latin typeface="Arial"/>
              <a:cs typeface="Arial"/>
            </a:endParaRPr>
          </a:p>
        </p:txBody>
      </p:sp>
      <p:sp>
        <p:nvSpPr>
          <p:cNvPr id="4" name="object 4"/>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925328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dirty="0"/>
              <a:t>Su</a:t>
            </a:r>
            <a:r>
              <a:rPr spc="-10" dirty="0"/>
              <a:t>mm</a:t>
            </a:r>
            <a:r>
              <a:rPr spc="-5" dirty="0"/>
              <a:t>ar</a:t>
            </a:r>
            <a:r>
              <a:rPr dirty="0"/>
              <a:t>y</a:t>
            </a:r>
          </a:p>
        </p:txBody>
      </p:sp>
      <p:sp>
        <p:nvSpPr>
          <p:cNvPr id="6" name="object 6"/>
          <p:cNvSpPr/>
          <p:nvPr/>
        </p:nvSpPr>
        <p:spPr>
          <a:xfrm>
            <a:off x="9880092" y="315468"/>
            <a:ext cx="1874520" cy="652271"/>
          </a:xfrm>
          <a:prstGeom prst="rect">
            <a:avLst/>
          </a:prstGeom>
          <a:blipFill>
            <a:blip r:embed="rId2" cstate="print"/>
            <a:stretch>
              <a:fillRect/>
            </a:stretch>
          </a:blipFill>
        </p:spPr>
        <p:txBody>
          <a:bodyPr wrap="square" lIns="0" tIns="0" rIns="0" bIns="0" rtlCol="0"/>
          <a:lstStyle/>
          <a:p>
            <a:endParaRPr/>
          </a:p>
        </p:txBody>
      </p:sp>
      <p:sp>
        <p:nvSpPr>
          <p:cNvPr id="7" name="文本框 6">
            <a:extLst>
              <a:ext uri="{FF2B5EF4-FFF2-40B4-BE49-F238E27FC236}">
                <a16:creationId xmlns:a16="http://schemas.microsoft.com/office/drawing/2014/main" id="{2FED7208-B398-4F15-9199-6077F9F2860D}"/>
              </a:ext>
            </a:extLst>
          </p:cNvPr>
          <p:cNvSpPr txBox="1"/>
          <p:nvPr/>
        </p:nvSpPr>
        <p:spPr>
          <a:xfrm>
            <a:off x="457200" y="1147792"/>
            <a:ext cx="11297412" cy="5216813"/>
          </a:xfrm>
          <a:prstGeom prst="rect">
            <a:avLst/>
          </a:prstGeom>
          <a:noFill/>
        </p:spPr>
        <p:txBody>
          <a:bodyPr wrap="square" rtlCol="0">
            <a:spAutoFit/>
          </a:bodyPr>
          <a:lstStyle/>
          <a:p>
            <a:pPr>
              <a:lnSpc>
                <a:spcPct val="150000"/>
              </a:lnSpc>
            </a:pPr>
            <a:r>
              <a:rPr lang="en-US" altLang="zh-CN" b="1" spc="-10" dirty="0">
                <a:latin typeface="Tahoma"/>
                <a:cs typeface="Tahoma"/>
              </a:rPr>
              <a:t>Proposal1</a:t>
            </a:r>
            <a:r>
              <a:rPr lang="en-US" altLang="zh-CN" dirty="0">
                <a:latin typeface="Arial" panose="020B0604020202020204" pitchFamily="34" charset="0"/>
                <a:cs typeface="Arial" panose="020B0604020202020204" pitchFamily="34" charset="0"/>
              </a:rPr>
              <a:t>:</a:t>
            </a:r>
            <a:r>
              <a:rPr lang="en-US" altLang="zh-CN" dirty="0">
                <a:latin typeface="Arial"/>
                <a:cs typeface="Arial"/>
              </a:rPr>
              <a:t> Given its importance and limited effort, necessary enhancements of FTA/ROM should be included as part of Rel-18 NR MBS evolution.</a:t>
            </a:r>
          </a:p>
          <a:p>
            <a:pPr>
              <a:lnSpc>
                <a:spcPct val="150000"/>
              </a:lnSpc>
            </a:pPr>
            <a:endParaRPr lang="en-US" altLang="zh-CN" spc="-55" dirty="0">
              <a:latin typeface="Arial" panose="020B0604020202020204" pitchFamily="34" charset="0"/>
              <a:cs typeface="Arial" panose="020B0604020202020204" pitchFamily="34" charset="0"/>
            </a:endParaRPr>
          </a:p>
          <a:p>
            <a:pPr>
              <a:lnSpc>
                <a:spcPct val="150000"/>
              </a:lnSpc>
            </a:pPr>
            <a:r>
              <a:rPr lang="en-US" altLang="zh-CN" b="1" spc="-10" dirty="0">
                <a:latin typeface="Tahoma"/>
                <a:cs typeface="Tahoma"/>
              </a:rPr>
              <a:t>Proposal2</a:t>
            </a:r>
            <a:r>
              <a:rPr lang="en-US" altLang="zh-CN" dirty="0">
                <a:latin typeface="Arial" panose="020B0604020202020204" pitchFamily="34" charset="0"/>
                <a:cs typeface="Arial" panose="020B0604020202020204" pitchFamily="34" charset="0"/>
              </a:rPr>
              <a:t>: “Improved MBS transmission efficiency in RAN sharing scenario” should be listed separately as one of the objective in the scope of Rel-18.</a:t>
            </a:r>
          </a:p>
          <a:p>
            <a:pPr marL="285750" indent="-285750">
              <a:buFont typeface="Arial" panose="020B0604020202020204" pitchFamily="34" charset="0"/>
              <a:buChar char="•"/>
            </a:pPr>
            <a:endParaRPr lang="en-US" altLang="zh-CN" dirty="0">
              <a:latin typeface="Arial" panose="020B0604020202020204" pitchFamily="34" charset="0"/>
              <a:cs typeface="Arial" panose="020B0604020202020204" pitchFamily="34" charset="0"/>
            </a:endParaRPr>
          </a:p>
          <a:p>
            <a:pPr>
              <a:lnSpc>
                <a:spcPct val="150000"/>
              </a:lnSpc>
            </a:pPr>
            <a:r>
              <a:rPr lang="en-US" altLang="zh-CN" b="1" spc="-10" dirty="0">
                <a:latin typeface="Tahoma"/>
                <a:cs typeface="Tahoma"/>
              </a:rPr>
              <a:t>Proposal3</a:t>
            </a:r>
            <a:r>
              <a:rPr lang="en-US" altLang="zh-CN" spc="70" dirty="0">
                <a:latin typeface="Arial"/>
                <a:cs typeface="Arial"/>
              </a:rPr>
              <a:t>: Multicast in both idle state and inactive state should be supported in the scope of Rel-18.</a:t>
            </a:r>
          </a:p>
          <a:p>
            <a:pPr>
              <a:lnSpc>
                <a:spcPct val="150000"/>
              </a:lnSpc>
            </a:pPr>
            <a:endParaRPr lang="en-US" altLang="zh-CN" spc="-5" dirty="0">
              <a:latin typeface="Arial"/>
              <a:cs typeface="Arial"/>
            </a:endParaRPr>
          </a:p>
          <a:p>
            <a:r>
              <a:rPr lang="en-US" altLang="zh-CN" b="1" spc="-10" dirty="0">
                <a:latin typeface="Tahoma"/>
                <a:cs typeface="Tahoma"/>
              </a:rPr>
              <a:t>Proposal4</a:t>
            </a:r>
            <a:r>
              <a:rPr lang="en-US" altLang="zh-CN" spc="70" dirty="0">
                <a:latin typeface="Arial"/>
                <a:cs typeface="Arial"/>
              </a:rPr>
              <a:t>:</a:t>
            </a:r>
            <a:r>
              <a:rPr lang="en-US" altLang="zh-CN" dirty="0">
                <a:latin typeface="Arial"/>
                <a:cs typeface="Arial"/>
              </a:rPr>
              <a:t> Public safety focused enhancements should be included in the scope of Rel-18. The exact work scope can be further discussed. </a:t>
            </a:r>
          </a:p>
          <a:p>
            <a:endParaRPr lang="en-US" altLang="zh-CN" dirty="0">
              <a:latin typeface="Arial"/>
              <a:cs typeface="Arial"/>
            </a:endParaRPr>
          </a:p>
          <a:p>
            <a:pPr>
              <a:lnSpc>
                <a:spcPct val="150000"/>
              </a:lnSpc>
            </a:pPr>
            <a:r>
              <a:rPr lang="en-US" altLang="zh-CN" b="1" spc="-10" dirty="0">
                <a:latin typeface="Tahoma"/>
                <a:cs typeface="Tahoma"/>
              </a:rPr>
              <a:t>Proposal5</a:t>
            </a:r>
            <a:r>
              <a:rPr lang="en-US" altLang="zh-CN" dirty="0">
                <a:latin typeface="Arial"/>
                <a:cs typeface="Arial"/>
              </a:rPr>
              <a:t>:</a:t>
            </a:r>
            <a:r>
              <a:rPr lang="en-US" altLang="zh-CN" dirty="0">
                <a:latin typeface="Arial" panose="020B0604020202020204" pitchFamily="34" charset="0"/>
                <a:cs typeface="Arial" panose="020B0604020202020204" pitchFamily="34" charset="0"/>
              </a:rPr>
              <a:t>Take “Evolution of NR Multicast Broadcast Services”  as a WI alone and do not mix it with “Evolution of 5G LTE based broadcast”. </a:t>
            </a:r>
          </a:p>
          <a:p>
            <a:endParaRPr lang="en-US" altLang="zh-CN" spc="70" dirty="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807</TotalTime>
  <Words>805</Words>
  <Application>Microsoft Office PowerPoint</Application>
  <PresentationFormat>宽屏</PresentationFormat>
  <Paragraphs>63</Paragraphs>
  <Slides>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Arial</vt:lpstr>
      <vt:lpstr>Book Antiqua</vt:lpstr>
      <vt:lpstr>Calibri</vt:lpstr>
      <vt:lpstr>Tahoma</vt:lpstr>
      <vt:lpstr>Times New Roman</vt:lpstr>
      <vt:lpstr>Office Theme</vt:lpstr>
      <vt:lpstr>PowerPoint 演示文稿</vt:lpstr>
      <vt:lpstr>Background</vt:lpstr>
      <vt:lpstr>Rel-18 MBS: Support of Free-to-Air/receive only mode </vt:lpstr>
      <vt:lpstr>Rel-18 MBS: Support of RAN Sharing </vt:lpstr>
      <vt:lpstr>Rel-18 MBS: Support of Multicast IDLE state </vt:lpstr>
      <vt:lpstr>Rel-18 MBS: Public safety focused enhancements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xkx</cp:lastModifiedBy>
  <cp:revision>24</cp:revision>
  <dcterms:created xsi:type="dcterms:W3CDTF">2021-07-23T10:50:10Z</dcterms:created>
  <dcterms:modified xsi:type="dcterms:W3CDTF">2021-09-06T10:55:24Z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2021-06-07T00:00:00Z</vt:filetime>
  </property>
  <property fmtid="{D5CDD505-2E9C-101B-9397-08002B2CF9AE}" pid="3" name="Creator">
    <vt:lpwstr>WPS Presentation</vt:lpwstr>
  </property>
  <property fmtid="{D5CDD505-2E9C-101B-9397-08002B2CF9AE}" pid="4" name="LastSaved">
    <vt:filetime>2021-07-23T00:00:00Z</vt:filetime>
  </property>
</Properties>
</file>