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9" r:id="rId1"/>
    <p:sldMasterId id="2147483823" r:id="rId2"/>
    <p:sldMasterId id="2147483824" r:id="rId3"/>
    <p:sldMasterId id="2147483903" r:id="rId4"/>
    <p:sldMasterId id="2147483915" r:id="rId5"/>
    <p:sldMasterId id="2147483922" r:id="rId6"/>
  </p:sldMasterIdLst>
  <p:notesMasterIdLst>
    <p:notesMasterId r:id="rId12"/>
  </p:notesMasterIdLst>
  <p:handoutMasterIdLst>
    <p:handoutMasterId r:id="rId13"/>
  </p:handoutMasterIdLst>
  <p:sldIdLst>
    <p:sldId id="256" r:id="rId7"/>
    <p:sldId id="386" r:id="rId8"/>
    <p:sldId id="389" r:id="rId9"/>
    <p:sldId id="390" r:id="rId10"/>
    <p:sldId id="392" r:id="rId11"/>
  </p:sldIdLst>
  <p:sldSz cx="9906000" cy="6858000" type="A4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Verdana" pitchFamily="34" charset="0"/>
        <a:ea typeface="HGP創英角ｺﾞｼｯｸUB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F"/>
    <a:srgbClr val="FFE0E0"/>
    <a:srgbClr val="F4DDFF"/>
    <a:srgbClr val="FFFFCC"/>
    <a:srgbClr val="182026"/>
    <a:srgbClr val="FF00FF"/>
    <a:srgbClr val="ED600F"/>
    <a:srgbClr val="F4FFFF"/>
    <a:srgbClr val="D8FFF6"/>
    <a:srgbClr val="FD88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淡色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テーマ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28" autoAdjust="0"/>
    <p:restoredTop sz="50000" autoAdjust="0"/>
  </p:normalViewPr>
  <p:slideViewPr>
    <p:cSldViewPr snapToObjects="1">
      <p:cViewPr varScale="1">
        <p:scale>
          <a:sx n="102" d="100"/>
          <a:sy n="102" d="100"/>
        </p:scale>
        <p:origin x="978" y="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1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D2A11BC5-FA8F-4D23-BB1F-7A45CA0F79B1}" type="datetime1">
              <a:rPr lang="en-US" altLang="ja-JP"/>
              <a:pPr>
                <a:defRPr/>
              </a:pPr>
              <a:t>9/6/2021</a:t>
            </a:fld>
            <a:endParaRPr lang="en-US" altLang="ja-JP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B4EC84A3-F813-417D-8C39-D85FD7231FA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57718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659D6907-63AD-404B-87FF-DC54BB08F83C}" type="datetime1">
              <a:rPr lang="en-US" altLang="ja-JP"/>
              <a:pPr>
                <a:defRPr/>
              </a:pPr>
              <a:t>9/6/2021</a:t>
            </a:fld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03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0925"/>
            <a:ext cx="520382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22" tIns="49511" rIns="99022" bIns="49511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 smtClean="0">
                <a:latin typeface="Times" pitchFamily="18" charset="0"/>
                <a:ea typeface="Osaka" charset="-128"/>
              </a:defRPr>
            </a:lvl1pPr>
          </a:lstStyle>
          <a:p>
            <a:pPr>
              <a:defRPr/>
            </a:pPr>
            <a:fld id="{2C23B8E4-C6D9-46B7-B78E-C6E2C113E34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852117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" pitchFamily="-109" charset="0"/>
        <a:ea typeface="ＭＳ Ｐ明朝" pitchFamily="18" charset="-128"/>
        <a:cs typeface="Osaka" pitchFamily="-109" charset="-128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5894390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7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 u="none">
                <a:solidFill>
                  <a:schemeClr val="tx1"/>
                </a:solidFill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55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121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2" y="185740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89" y="185740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25465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2CCD1A-8FC6-43A4-A09B-60F1FA16D7D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49735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01D8C-C9B0-458A-ABDE-E9194B68057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52417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D54D2-D61B-4700-B1B9-55B3846972E9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5499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208089" y="2060577"/>
            <a:ext cx="3451225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811713" y="2060577"/>
            <a:ext cx="3452812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613B1-D1DA-4EAB-A6BB-88F904BC1AF6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01924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1DACE-E91A-43FE-8C17-9724822BAE5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7253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C37C2-DBA8-4D00-8C40-C90537407D7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0215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5270A-7D9D-4B5D-B423-08F67EDDACFA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45347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B383EE-CF8E-4A58-8819-D00FABD39ED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47408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929969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4C1D2-E7F8-4B59-9D27-8782D760FE2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707103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8BB4D-DC7A-4E09-8D0F-F700D0F9C8C5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04760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31495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1" y="274638"/>
            <a:ext cx="6534150" cy="531495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000DD-A86C-424B-8F2A-C6B56A4C6EBC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89718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5BC6E-ADE9-439D-AFD5-8F4AD91686F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940843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C6FB2-6236-4094-8DBD-3F188F1247B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78803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56275-02BB-45E9-AE20-6E09167221E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79527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863725" y="2998790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2375" y="2998790"/>
            <a:ext cx="3016250" cy="574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1447A-BCE2-461D-9A04-8A8213089A23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179412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1B6BB-274B-4D35-9411-B91207D048C0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04237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716E4-012B-421F-8899-EC7D605E276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1838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55855-BBAA-4C75-AD45-0CABB18C7BBD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45653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 u="none">
                <a:solidFill>
                  <a:srgbClr val="000000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553763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24811-D1C6-4437-9504-58E2626CB127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69827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FA434-EDBE-4033-B064-715B7A7DAC6E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03598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08132-BCCE-46DB-9566-7495D3F0BFA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506982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32988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1" y="274639"/>
            <a:ext cx="6534150" cy="32988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472A9-8CBA-4970-9213-432DD387031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32594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589439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9"/>
            <a:ext cx="8420100" cy="866775"/>
          </a:xfrm>
        </p:spPr>
        <p:txBody>
          <a:bodyPr tIns="45720" bIns="45720"/>
          <a:lstStyle>
            <a:lvl1pPr algn="ctr">
              <a:defRPr sz="2954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662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697418" y="141771"/>
            <a:ext cx="100811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ja-JP" altLang="en-US" sz="1477">
                <a:solidFill>
                  <a:srgbClr val="FF0000"/>
                </a:solidFill>
              </a:rPr>
              <a:t>貴社限り</a:t>
            </a:r>
            <a:endParaRPr lang="ja-JP" altLang="en-US" sz="1477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0711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4174919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4"/>
            <a:ext cx="8420100" cy="1362075"/>
          </a:xfr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536954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2" y="788991"/>
            <a:ext cx="4379913" cy="5699125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79575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8" y="1535113"/>
            <a:ext cx="4378325" cy="639762"/>
          </a:xfr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8" y="2174875"/>
            <a:ext cx="4378325" cy="3951288"/>
          </a:xfr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197077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98897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0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1" y="788990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35147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4798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138" cy="1162050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4"/>
            <a:ext cx="5537201" cy="5853113"/>
          </a:xfr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138" cy="4691063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12133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184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818481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1843897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3" y="18574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0" y="18574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879784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19" y="589442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5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070736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600">
                <a:solidFill>
                  <a:srgbClr val="0432FF"/>
                </a:solidFill>
              </a:defRPr>
            </a:lvl1pPr>
            <a:lvl2pPr>
              <a:defRPr sz="2400"/>
            </a:lvl2pPr>
            <a:lvl3pPr marL="1016000" indent="-215900">
              <a:tabLst/>
              <a:defRPr sz="2200"/>
            </a:lvl3pPr>
            <a:lvl4pPr marL="1422400" indent="-255588">
              <a:tabLst/>
              <a:defRPr sz="2000"/>
            </a:lvl4pPr>
            <a:lvl5pPr>
              <a:defRPr sz="18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099599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08584" y="3068960"/>
            <a:ext cx="8136904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59246" y="3068960"/>
            <a:ext cx="8786242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68195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1222080" y="2564904"/>
            <a:ext cx="812340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4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1424608" y="3851242"/>
            <a:ext cx="7920881" cy="945913"/>
          </a:xfrm>
        </p:spPr>
        <p:txBody>
          <a:bodyPr anchor="ctr"/>
          <a:lstStyle>
            <a:lvl1pPr marL="0" indent="0" algn="l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dirty="0"/>
              <a:t>マスタ テキストの書式設定</a:t>
            </a:r>
          </a:p>
        </p:txBody>
      </p:sp>
      <p:grpSp>
        <p:nvGrpSpPr>
          <p:cNvPr id="15" name="図形グループ 14"/>
          <p:cNvGrpSpPr/>
          <p:nvPr userDrawn="1"/>
        </p:nvGrpSpPr>
        <p:grpSpPr>
          <a:xfrm>
            <a:off x="559246" y="2564908"/>
            <a:ext cx="8786242" cy="930315"/>
            <a:chOff x="416496" y="1706741"/>
            <a:chExt cx="8786242" cy="930315"/>
          </a:xfrm>
        </p:grpSpPr>
        <p:sp>
          <p:nvSpPr>
            <p:cNvPr id="16" name="正方形/長方形 15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17" name="直線コネクタ 16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 userDrawn="1"/>
        </p:nvGrpSpPr>
        <p:grpSpPr>
          <a:xfrm>
            <a:off x="775270" y="3851243"/>
            <a:ext cx="8570218" cy="945913"/>
            <a:chOff x="632520" y="2786717"/>
            <a:chExt cx="8570218" cy="945913"/>
          </a:xfrm>
        </p:grpSpPr>
        <p:sp>
          <p:nvSpPr>
            <p:cNvPr id="19" name="正方形/長方形 18"/>
            <p:cNvSpPr/>
            <p:nvPr userDrawn="1"/>
          </p:nvSpPr>
          <p:spPr>
            <a:xfrm>
              <a:off x="632520" y="2786717"/>
              <a:ext cx="446810" cy="9303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hangingPunct="0"/>
              <a:endParaRPr lang="ja-JP" altLang="en-US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20" name="直線コネクタ 19"/>
            <p:cNvCxnSpPr/>
            <p:nvPr userDrawn="1"/>
          </p:nvCxnSpPr>
          <p:spPr>
            <a:xfrm>
              <a:off x="632520" y="3732630"/>
              <a:ext cx="8570218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754724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051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7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349413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5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821449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2" y="5894392"/>
            <a:ext cx="27844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130429"/>
            <a:ext cx="8420100" cy="866775"/>
          </a:xfrm>
        </p:spPr>
        <p:txBody>
          <a:bodyPr tIns="45720" bIns="45720"/>
          <a:lstStyle>
            <a:lvl1pPr algn="ctr">
              <a:defRPr sz="32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141663"/>
            <a:ext cx="6934200" cy="4318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18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266544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268080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4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57891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6888" y="788991"/>
            <a:ext cx="4379912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2" y="788991"/>
            <a:ext cx="4379913" cy="5699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10337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82995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503273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00404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4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2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700879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423246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9599614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8099614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3" y="185742"/>
            <a:ext cx="2227263" cy="630237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6890" y="185742"/>
            <a:ext cx="6532562" cy="630237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5532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83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499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95167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プレースホルダーまでドラッグするかアイコンをクリックして図を追加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1474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oleObject" Target="../embeddings/oleObject3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vmlDrawing" Target="../drawings/vmlDrawing4.v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oleObject" Target="../embeddings/oleObject4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8.xml"/><Relationship Id="rId9" Type="http://schemas.openxmlformats.org/officeDocument/2006/relationships/oleObject" Target="../embeddings/oleObject5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vmlDrawing" Target="../drawings/vmlDrawing6.v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oleObject" Target="../embeddings/oleObject6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62ECC560-382A-4C37-B5F8-27C2F47D32A8}" type="slidenum">
              <a:rPr lang="ja-JP" altLang="en-US" sz="1200">
                <a:latin typeface="HGP創英角ｺﾞｼｯｸUB" pitchFamily="50" charset="-128"/>
              </a:rPr>
              <a:pPr algn="r">
                <a:defRPr/>
              </a:pPr>
              <a:t>‹#›</a:t>
            </a:fld>
            <a:endParaRPr lang="en-US" altLang="ja-JP" sz="1200">
              <a:latin typeface="HGP創英角ｺﾞｼｯｸUB" pitchFamily="50" charset="-128"/>
            </a:endParaRPr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5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/>
          </a:p>
        </p:txBody>
      </p:sp>
      <p:sp>
        <p:nvSpPr>
          <p:cNvPr id="103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89" y="185740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1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89" y="788990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n"/>
        <a:defRPr kumimoji="1" sz="2400" u="sng">
          <a:solidFill>
            <a:srgbClr val="0000FF"/>
          </a:solidFill>
          <a:latin typeface="+mn-lt"/>
          <a:ea typeface="+mn-ea"/>
          <a:cs typeface="+mn-cs"/>
        </a:defRPr>
      </a:lvl1pPr>
      <a:lvl2pPr marL="622300" indent="-2603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l"/>
        <a:defRPr kumimoji="1" sz="2200">
          <a:solidFill>
            <a:schemeClr val="tx1"/>
          </a:solidFill>
          <a:latin typeface="+mn-lt"/>
          <a:ea typeface="+mn-ea"/>
        </a:defRPr>
      </a:lvl2pPr>
      <a:lvl3pPr marL="982663" indent="-17462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p"/>
        <a:defRPr kumimoji="1" sz="1800">
          <a:solidFill>
            <a:schemeClr val="tx1"/>
          </a:solidFill>
          <a:latin typeface="+mn-lt"/>
          <a:ea typeface="+mn-ea"/>
        </a:defRPr>
      </a:lvl4pPr>
      <a:lvl5pPr marL="16144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fld id="{FD0A5AB8-9FBA-4305-9F3C-8D3C2787DA62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2053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9" y="2060577"/>
            <a:ext cx="7056437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</p:txBody>
      </p:sp>
      <p:graphicFrame>
        <p:nvGraphicFramePr>
          <p:cNvPr id="2050" name="Object 17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lnSpc>
          <a:spcPct val="120000"/>
        </a:lnSpc>
        <a:spcBef>
          <a:spcPct val="0"/>
        </a:spcBef>
        <a:spcAft>
          <a:spcPct val="40000"/>
        </a:spcAft>
        <a:buFont typeface="Wingdings" pitchFamily="2" charset="2"/>
        <a:buChar char=" 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1463" algn="ctr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AutoNum type="arabicPeriod"/>
        <a:defRPr kumimoji="1">
          <a:solidFill>
            <a:schemeClr val="tx1"/>
          </a:solidFill>
          <a:latin typeface="+mn-lt"/>
          <a:ea typeface="+mn-ea"/>
        </a:defRPr>
      </a:lvl2pPr>
      <a:lvl3pPr marL="1727200" indent="-3810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u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3pPr>
      <a:lvl4pPr marL="2173288" indent="-2667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p"/>
        <a:defRPr kumimoji="1" sz="1400">
          <a:solidFill>
            <a:schemeClr val="tx1"/>
          </a:solidFill>
          <a:latin typeface="Arial" charset="0"/>
          <a:ea typeface="ＭＳ Ｐゴシック" charset="-128"/>
        </a:defRPr>
      </a:lvl4pPr>
      <a:lvl5pPr marL="2581275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5pPr>
      <a:lvl6pPr marL="30384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6pPr>
      <a:lvl7pPr marL="34956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7pPr>
      <a:lvl8pPr marL="39528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8pPr>
      <a:lvl9pPr marL="4410075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63725" y="2998790"/>
            <a:ext cx="61849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24372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1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fld id="{F97DAE19-E16C-44A0-AD8A-04A237EB79A4}" type="slidenum">
              <a:rPr lang="ja-JP" altLang="en-US"/>
              <a:pPr>
                <a:defRPr/>
              </a:pPr>
              <a:t>‹#›</a:t>
            </a:fld>
            <a:endParaRPr lang="en-US" altLang="ja-JP"/>
          </a:p>
        </p:txBody>
      </p:sp>
      <p:graphicFrame>
        <p:nvGraphicFramePr>
          <p:cNvPr id="3074" name="Object 22"/>
          <p:cNvGraphicFramePr>
            <a:graphicFrameLocks noChangeAspect="1"/>
          </p:cNvGraphicFramePr>
          <p:nvPr/>
        </p:nvGraphicFramePr>
        <p:xfrm>
          <a:off x="7905751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1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ctr" rtl="0" eaLnBrk="0" fontAlgn="base" hangingPunct="0">
        <a:spcBef>
          <a:spcPct val="20000"/>
        </a:spcBef>
        <a:spcAft>
          <a:spcPct val="0"/>
        </a:spcAft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Arial" charset="0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Arial" charset="0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ＭＳ Ｐゴシック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391B003B-0401-9E4C-A6A0-8BE4BE3BBE08}" type="slidenum">
              <a:rPr lang="ja-JP" altLang="en-US" sz="1108" smtClean="0">
                <a:solidFill>
                  <a:srgbClr val="000000"/>
                </a:solidFill>
                <a:latin typeface="HGP創英角ｺﾞｼｯｸUB" panose="020B0900000000000000" pitchFamily="50" charset="-128"/>
              </a:rPr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ja-JP" sz="1108">
              <a:solidFill>
                <a:srgbClr val="000000"/>
              </a:solidFill>
              <a:latin typeface="HGP創英角ｺﾞｼｯｸUB" panose="020B0900000000000000" pitchFamily="50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2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2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ja-JP" altLang="en-US" sz="1662">
              <a:solidFill>
                <a:srgbClr val="000000"/>
              </a:solidFill>
              <a:latin typeface="HGP創英角ｺﾞｼｯｸUB"/>
              <a:ea typeface="HGP創英角ｺﾞｼｯｸUB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0" y="18574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6892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22041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844083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266124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688165" algn="l" rtl="0" eaLnBrk="1" fontAlgn="base" hangingPunct="1">
        <a:spcBef>
          <a:spcPct val="0"/>
        </a:spcBef>
        <a:spcAft>
          <a:spcPct val="0"/>
        </a:spcAft>
        <a:defRPr kumimoji="1" sz="2215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68524" indent="-168524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n"/>
        <a:defRPr kumimoji="1" sz="2215">
          <a:solidFill>
            <a:schemeClr val="tx1"/>
          </a:solidFill>
          <a:latin typeface="+mn-lt"/>
          <a:ea typeface="+mn-ea"/>
          <a:cs typeface="+mn-cs"/>
        </a:defRPr>
      </a:lvl1pPr>
      <a:lvl2pPr marL="574445" indent="-240329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l"/>
        <a:defRPr kumimoji="1" sz="1846">
          <a:solidFill>
            <a:schemeClr val="tx1"/>
          </a:solidFill>
          <a:latin typeface="+mn-lt"/>
          <a:ea typeface="+mn-ea"/>
        </a:defRPr>
      </a:lvl2pPr>
      <a:lvl3pPr marL="907096" indent="-16119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239746" indent="-162662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p"/>
        <a:defRPr kumimoji="1" sz="1385">
          <a:solidFill>
            <a:schemeClr val="tx1"/>
          </a:solidFill>
          <a:latin typeface="+mn-lt"/>
          <a:ea typeface="+mn-ea"/>
        </a:defRPr>
      </a:lvl4pPr>
      <a:lvl5pPr marL="1490334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5pPr>
      <a:lvl6pPr marL="1912375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6pPr>
      <a:lvl7pPr marL="2334417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7pPr>
      <a:lvl8pPr marL="2756458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8pPr>
      <a:lvl9pPr marL="3178499" indent="-80599" algn="l" rtl="0" eaLnBrk="1" fontAlgn="base" hangingPunct="1">
        <a:spcBef>
          <a:spcPct val="20000"/>
        </a:spcBef>
        <a:spcAft>
          <a:spcPct val="0"/>
        </a:spcAft>
        <a:buChar char="•"/>
        <a:defRPr kumimoji="1" sz="1108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kumimoji="1"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68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eaLnBrk="1" hangingPunct="1"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69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Image" r:id="rId9" imgW="2711201" imgH="402133" progId="Photoshop.Image.9">
                  <p:embed/>
                </p:oleObj>
              </mc:Choice>
              <mc:Fallback>
                <p:oleObj name="Image" r:id="rId9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69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ja-JP" altLang="en-US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906" y="18577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906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210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985252" y="6553200"/>
            <a:ext cx="720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HGP創英角ｺﾞｼｯｸUB" panose="020B0900000000000000" pitchFamily="50" charset="-128"/>
              </a:defRPr>
            </a:lvl9pPr>
          </a:lstStyle>
          <a:p>
            <a:pPr algn="r" eaLnBrk="1" hangingPunct="1">
              <a:defRPr/>
            </a:pPr>
            <a:fld id="{0E8A0B64-6005-6D47-9297-BFD75CCD484D}" type="slidenum">
              <a:rPr lang="ja-JP" altLang="en-US" sz="1200" smtClean="0">
                <a:solidFill>
                  <a:srgbClr val="000000"/>
                </a:solidFill>
                <a:latin typeface="HGP創英角ｺﾞｼｯｸUB" panose="020B0900000000000000" pitchFamily="50" charset="-128"/>
              </a:rPr>
              <a:pPr algn="r" eaLnBrk="1" hangingPunct="1"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panose="020B0900000000000000" pitchFamily="50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905752" y="255588"/>
          <a:ext cx="1489075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Image" r:id="rId14" imgW="2711201" imgH="402133" progId="Photoshop.Image.9">
                  <p:embed/>
                </p:oleObj>
              </mc:Choice>
              <mc:Fallback>
                <p:oleObj name="Image" r:id="rId14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5752" y="255588"/>
                        <a:ext cx="1489075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96888" y="692150"/>
            <a:ext cx="8920162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en-US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96890" y="185742"/>
            <a:ext cx="73247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6890" y="788991"/>
            <a:ext cx="891222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069271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15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apsmobile.com/en/news/press/2020/20201008_0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2950" y="2321584"/>
            <a:ext cx="8420100" cy="1323440"/>
          </a:xfrm>
        </p:spPr>
        <p:txBody>
          <a:bodyPr/>
          <a:lstStyle/>
          <a:p>
            <a:r>
              <a:rPr lang="en-US" altLang="ja-JP" sz="4400" dirty="0"/>
              <a:t>Motivation on HAPS study</a:t>
            </a:r>
            <a:endParaRPr lang="ja-JP" altLang="en-US" sz="4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7488" y="3645025"/>
            <a:ext cx="6934200" cy="1728191"/>
          </a:xfrm>
        </p:spPr>
        <p:txBody>
          <a:bodyPr/>
          <a:lstStyle/>
          <a:p>
            <a:r>
              <a:rPr lang="en-US" altLang="ja-JP" sz="2800" dirty="0"/>
              <a:t>SoftBank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44302-D0F1-DA45-8CCD-C1873D6501B1}"/>
              </a:ext>
            </a:extLst>
          </p:cNvPr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>
                <a:latin typeface="+mj-lt"/>
              </a:rPr>
              <a:t>3GPP TSG RAN Meeting #93-e			</a:t>
            </a:r>
          </a:p>
          <a:p>
            <a:r>
              <a:rPr lang="en-US" altLang="ja-JP" sz="1600" b="1" dirty="0">
                <a:latin typeface="+mj-lt"/>
              </a:rPr>
              <a:t>Electronic Meeting, September 13 - 17, 2021</a:t>
            </a:r>
          </a:p>
          <a:p>
            <a:r>
              <a:rPr lang="es-ES" altLang="ja-JP" sz="1600" dirty="0">
                <a:latin typeface="+mj-lt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+mj-lt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+mj-lt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9.0.2</a:t>
            </a:r>
          </a:p>
          <a:p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Document for:	Discussion and Decision</a:t>
            </a:r>
            <a:endParaRPr lang="ja-JP" altLang="ja-JP" sz="1600" dirty="0">
              <a:latin typeface="+mj-lt"/>
              <a:ea typeface="HGP創英角ｺﾞｼｯｸUB"/>
              <a:cs typeface="HGP創英角ｺﾞｼｯｸUB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EF96B9D-0C38-9440-B513-E7B611F55C70}"/>
              </a:ext>
            </a:extLst>
          </p:cNvPr>
          <p:cNvSpPr/>
          <p:nvPr/>
        </p:nvSpPr>
        <p:spPr>
          <a:xfrm>
            <a:off x="8412463" y="253308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>
                <a:latin typeface="+mj-lt"/>
              </a:rPr>
              <a:t>RP-212099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472" y="836712"/>
            <a:ext cx="9568677" cy="3720129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sz="1900" dirty="0"/>
              <a:t>HAPS is one of the most important future technologies to achieve wide coverage with reasonable cost.</a:t>
            </a:r>
          </a:p>
          <a:p>
            <a:pPr lvl="1"/>
            <a:r>
              <a:rPr lang="en-US" altLang="ja-JP" sz="1900" dirty="0"/>
              <a:t>The reports on flight/connectivity tests are going to be published(see Annex), which reveals that HAPS is real. </a:t>
            </a:r>
          </a:p>
          <a:p>
            <a:pPr lvl="1"/>
            <a:r>
              <a:rPr lang="en-US" altLang="ja-JP" sz="1900" dirty="0"/>
              <a:t>However, satellite is commercially advanced, and a greater number of companies showed their interests than that of HAPS.</a:t>
            </a:r>
          </a:p>
          <a:p>
            <a:r>
              <a:rPr lang="en-US" altLang="ja-JP" sz="1900" dirty="0"/>
              <a:t>HAPS has notable benefits over other NTN technologies</a:t>
            </a:r>
          </a:p>
          <a:p>
            <a:pPr lvl="1"/>
            <a:r>
              <a:rPr lang="en-US" altLang="ja-JP" sz="1900" dirty="0"/>
              <a:t>Examples:</a:t>
            </a:r>
          </a:p>
          <a:p>
            <a:pPr lvl="2"/>
            <a:r>
              <a:rPr lang="en-US" altLang="ja-JP" sz="1900" dirty="0"/>
              <a:t>Less necessity of addressing the issues on doppler shift and/or round-trip delay, no additional essential functionalities are required on top of TN </a:t>
            </a:r>
          </a:p>
          <a:p>
            <a:pPr lvl="2"/>
            <a:r>
              <a:rPr lang="en-US" altLang="ja-JP" sz="1900" dirty="0"/>
              <a:t>The available spectra for HAPS can be identical to (or part of) terrestrial ones, i.e. no additional band support is necessary. </a:t>
            </a:r>
          </a:p>
          <a:p>
            <a:pPr lvl="2"/>
            <a:r>
              <a:rPr lang="en-US" altLang="ja-JP" sz="1900" dirty="0"/>
              <a:t>Regenerative payload is the baseline, i.e. inter-HAPS coordination can be available</a:t>
            </a:r>
          </a:p>
          <a:p>
            <a:pPr lvl="1"/>
            <a:r>
              <a:rPr lang="en-US" altLang="ja-JP" sz="1900" dirty="0"/>
              <a:t>However, this kind of difference was vanished due to the implicit-support manner. </a:t>
            </a:r>
          </a:p>
          <a:p>
            <a:pPr lvl="2"/>
            <a:r>
              <a:rPr lang="en-US" altLang="ja-JP" sz="1900" dirty="0"/>
              <a:t>The focus of Rel-17 is to overcome doppler shift and round-trip delay</a:t>
            </a:r>
          </a:p>
          <a:p>
            <a:pPr lvl="7"/>
            <a:endParaRPr lang="en-US" altLang="ja-JP" sz="1000" dirty="0"/>
          </a:p>
          <a:p>
            <a:pPr lvl="1"/>
            <a:endParaRPr lang="en-US" altLang="ja-JP" sz="2000" dirty="0"/>
          </a:p>
          <a:p>
            <a:endParaRPr kumimoji="1" lang="ja-JP" altLang="en-US" sz="2000" dirty="0"/>
          </a:p>
        </p:txBody>
      </p:sp>
      <p:sp>
        <p:nvSpPr>
          <p:cNvPr id="4" name="三角形 3">
            <a:extLst>
              <a:ext uri="{FF2B5EF4-FFF2-40B4-BE49-F238E27FC236}">
                <a16:creationId xmlns:a16="http://schemas.microsoft.com/office/drawing/2014/main" id="{387AE0D1-B480-2B40-99D0-523E3AFE685A}"/>
              </a:ext>
            </a:extLst>
          </p:cNvPr>
          <p:cNvSpPr/>
          <p:nvPr/>
        </p:nvSpPr>
        <p:spPr>
          <a:xfrm rot="10800000">
            <a:off x="4276741" y="4437112"/>
            <a:ext cx="1352516" cy="297605"/>
          </a:xfrm>
          <a:prstGeom prst="triangle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EB09DA0-D642-FF43-8849-4FF88A755687}"/>
              </a:ext>
            </a:extLst>
          </p:cNvPr>
          <p:cNvSpPr/>
          <p:nvPr/>
        </p:nvSpPr>
        <p:spPr>
          <a:xfrm>
            <a:off x="344488" y="4797152"/>
            <a:ext cx="9424661" cy="181588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ja-JP" sz="1600" dirty="0">
                <a:latin typeface="+mj-lt"/>
              </a:rPr>
              <a:t>These result in no specific work in Rel-16 and 17, i.e. HAPS was treated as an “implicit support” 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deployment scenario(s) defined in TR38.821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evaluation efforts except RAN4 co-ex study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No specific features for HAPS in Rel-17</a:t>
            </a:r>
          </a:p>
          <a:p>
            <a:pPr marL="342900" indent="-342900">
              <a:buFontTx/>
              <a:buChar char="-"/>
            </a:pPr>
            <a:r>
              <a:rPr lang="en-US" altLang="ja-JP" sz="1600" dirty="0">
                <a:latin typeface="+mj-lt"/>
              </a:rPr>
              <a:t>Many sentences in TR38.821 applicable to Satellite only, i.e. unclear or not true for HAPS</a:t>
            </a:r>
          </a:p>
          <a:p>
            <a:r>
              <a:rPr lang="en-US" altLang="ja-JP" sz="1600" dirty="0">
                <a:latin typeface="+mj-lt"/>
              </a:rPr>
              <a:t>Now NTN is going to enter optimization phase in Rel-18. </a:t>
            </a:r>
            <a:r>
              <a:rPr lang="en-US" altLang="ja-JP" sz="1600" dirty="0">
                <a:solidFill>
                  <a:srgbClr val="FF0000"/>
                </a:solidFill>
                <a:latin typeface="+mj-lt"/>
              </a:rPr>
              <a:t>Satellites (LEO, MEO, GEO) are ready for optimization, but HAPS is not due to the lack of sufficient study so far. </a:t>
            </a:r>
          </a:p>
        </p:txBody>
      </p:sp>
    </p:spTree>
    <p:extLst>
      <p:ext uri="{BB962C8B-B14F-4D97-AF65-F5344CB8AC3E}">
        <p14:creationId xmlns:p14="http://schemas.microsoft.com/office/powerpoint/2010/main" val="3962607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38600C-DB68-BB40-8636-744B046C2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Problems on the current TR from HAPS point of 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12DCE6-94C3-B94E-A0B6-2DA8C4A092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kumimoji="1" lang="en-US" altLang="ja-JP" dirty="0"/>
              <a:t>Section 4.2</a:t>
            </a:r>
          </a:p>
          <a:p>
            <a:pPr lvl="1"/>
            <a:r>
              <a:rPr lang="en-US" altLang="ja-JP" dirty="0"/>
              <a:t>Inappropriate wording: “</a:t>
            </a:r>
            <a:r>
              <a:rPr lang="en-GB" altLang="ja-JP" dirty="0"/>
              <a:t>One ISL case and one without ISL. Regenerative payload is mandatory in the case of inter-</a:t>
            </a:r>
            <a:r>
              <a:rPr lang="en-GB" altLang="ja-JP" u="sng" dirty="0"/>
              <a:t>satellite</a:t>
            </a:r>
            <a:r>
              <a:rPr lang="en-GB" altLang="ja-JP" dirty="0"/>
              <a:t> links.” is not appropriate in order to equally prioritize HAPS in this TR. </a:t>
            </a:r>
          </a:p>
          <a:p>
            <a:pPr lvl="1"/>
            <a:r>
              <a:rPr lang="en-US" altLang="ja-JP" dirty="0"/>
              <a:t>No HAPS description in the Reference scenarios (Table 4.2-1) and its corresponding parameters (Table 4.2-2)</a:t>
            </a:r>
          </a:p>
          <a:p>
            <a:r>
              <a:rPr lang="en-US" altLang="ja-JP" dirty="0"/>
              <a:t>Section 5.2</a:t>
            </a:r>
          </a:p>
          <a:p>
            <a:pPr lvl="1"/>
            <a:r>
              <a:rPr lang="en-US" altLang="ja-JP" dirty="0"/>
              <a:t>Inappropriate section name: This should not be restricted to “satellite”. </a:t>
            </a:r>
          </a:p>
          <a:p>
            <a:pPr lvl="1"/>
            <a:r>
              <a:rPr lang="en-US" altLang="ja-JP" dirty="0"/>
              <a:t>Also “Satellite” in used in many places in this section, which needs to be corrected to include UAS/HAPS to avoid the misreading</a:t>
            </a:r>
          </a:p>
          <a:p>
            <a:pPr lvl="2"/>
            <a:r>
              <a:rPr lang="en-US" altLang="ja-JP" dirty="0"/>
              <a:t>SRI should be “satellite </a:t>
            </a:r>
            <a:r>
              <a:rPr lang="en-US" altLang="ja-JP" u="sng" dirty="0"/>
              <a:t>or UAS </a:t>
            </a:r>
            <a:r>
              <a:rPr lang="en-US" altLang="ja-JP" dirty="0"/>
              <a:t>Radio Interface” or something similar, and</a:t>
            </a:r>
          </a:p>
          <a:p>
            <a:pPr lvl="2"/>
            <a:r>
              <a:rPr kumimoji="1" lang="en-US" altLang="ja-JP" dirty="0"/>
              <a:t>Similar collection is needed for ISL, </a:t>
            </a:r>
            <a:r>
              <a:rPr kumimoji="1" lang="en-US" altLang="ja-JP" dirty="0" err="1"/>
              <a:t>etc</a:t>
            </a:r>
            <a:endParaRPr lang="en-US" altLang="ja-JP" dirty="0"/>
          </a:p>
          <a:p>
            <a:pPr lvl="1"/>
            <a:r>
              <a:rPr kumimoji="1" lang="en-US" altLang="ja-JP" dirty="0"/>
              <a:t>Completion of section </a:t>
            </a:r>
            <a:r>
              <a:rPr lang="en-US" altLang="ja-JP" dirty="0"/>
              <a:t>5.2.3 (applicability of IAB) is desired given inter-HAPS link is attractive</a:t>
            </a:r>
          </a:p>
          <a:p>
            <a:r>
              <a:rPr kumimoji="1" lang="en-US" altLang="ja-JP" dirty="0"/>
              <a:t>Section 5.4</a:t>
            </a:r>
            <a:endParaRPr lang="en-US" altLang="ja-JP" dirty="0"/>
          </a:p>
          <a:p>
            <a:pPr lvl="1"/>
            <a:r>
              <a:rPr lang="en-US" altLang="ja-JP" dirty="0"/>
              <a:t>No support of co-channel scenario (i.e. use overlapping spectrum for TN and NTN)</a:t>
            </a:r>
          </a:p>
          <a:p>
            <a:r>
              <a:rPr kumimoji="1" lang="en-US" altLang="ja-JP" dirty="0"/>
              <a:t>Section 6</a:t>
            </a:r>
          </a:p>
          <a:p>
            <a:pPr lvl="1"/>
            <a:r>
              <a:rPr lang="en-US" altLang="ja-JP" dirty="0"/>
              <a:t>HAPS scenarios are missing in tables 6.1.1.1-X (X is arbitrary applicable value(s))</a:t>
            </a:r>
          </a:p>
          <a:p>
            <a:r>
              <a:rPr kumimoji="1" lang="en-US" altLang="ja-JP" dirty="0"/>
              <a:t>Section 7</a:t>
            </a:r>
          </a:p>
          <a:p>
            <a:pPr lvl="1"/>
            <a:r>
              <a:rPr lang="en-US" altLang="ja-JP" dirty="0"/>
              <a:t>HAPS scenarios are not captured in Table 7.1-1</a:t>
            </a:r>
          </a:p>
          <a:p>
            <a:pPr lvl="1"/>
            <a:r>
              <a:rPr lang="en-US" altLang="ja-JP" dirty="0"/>
              <a:t>TDD is down-prioritized in the original study while TDD is still applicable for HAPS</a:t>
            </a:r>
          </a:p>
          <a:p>
            <a:pPr lvl="1"/>
            <a:r>
              <a:rPr kumimoji="1" lang="en-US" altLang="ja-JP" dirty="0"/>
              <a:t>No study on mobility iss</a:t>
            </a:r>
            <a:r>
              <a:rPr lang="en-US" altLang="ja-JP" dirty="0"/>
              <a:t>ues for HAPS in 7.3.2. </a:t>
            </a:r>
          </a:p>
          <a:p>
            <a:pPr lvl="1"/>
            <a:r>
              <a:rPr lang="en-US" altLang="ja-JP" dirty="0"/>
              <a:t>Analyses on ephemeris data is performed from satellite only in 7.3.6 while it is also useful for HAPS</a:t>
            </a:r>
          </a:p>
          <a:p>
            <a:pPr lvl="1"/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124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82D274-38D3-2644-8E83-84751FE76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52AE7D-6C72-8C49-BF94-CBEA50EE1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u="none" dirty="0">
                <a:solidFill>
                  <a:schemeClr val="tx1"/>
                </a:solidFill>
              </a:rPr>
              <a:t>Approve at least the </a:t>
            </a:r>
            <a:r>
              <a:rPr lang="en-US" altLang="ja-JP" u="none">
                <a:solidFill>
                  <a:schemeClr val="tx1"/>
                </a:solidFill>
              </a:rPr>
              <a:t>following scope </a:t>
            </a:r>
            <a:r>
              <a:rPr lang="en-US" altLang="ja-JP" u="none" dirty="0">
                <a:solidFill>
                  <a:schemeClr val="tx1"/>
                </a:solidFill>
              </a:rPr>
              <a:t>in Rel-18 to improve the visibility of 3GPP activities for HAPS</a:t>
            </a:r>
          </a:p>
          <a:p>
            <a:pPr lvl="1"/>
            <a:r>
              <a:rPr lang="en-US" altLang="ja-JP" dirty="0"/>
              <a:t>Development of HAPS deployment and configuration scenario(s), which are not studied and missing in TR38.821.</a:t>
            </a:r>
            <a:endParaRPr lang="ja-JP" altLang="ja-JP" dirty="0"/>
          </a:p>
          <a:p>
            <a:pPr lvl="1"/>
            <a:endParaRPr lang="en-US" altLang="ja-JP" u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56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EA7F45-0625-0346-8FA7-6756070CF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Annex:</a:t>
            </a:r>
            <a:r>
              <a:rPr lang="ja-JP" altLang="en-US" dirty="0"/>
              <a:t> </a:t>
            </a:r>
            <a:r>
              <a:rPr lang="en-US" altLang="ja-JP" dirty="0"/>
              <a:t>information</a:t>
            </a:r>
            <a:r>
              <a:rPr lang="ja-JP" altLang="en-US" dirty="0"/>
              <a:t> </a:t>
            </a:r>
            <a:r>
              <a:rPr lang="en-US" altLang="ja-JP" dirty="0"/>
              <a:t>of</a:t>
            </a:r>
            <a:r>
              <a:rPr lang="ja-JP" altLang="en-US" dirty="0"/>
              <a:t> </a:t>
            </a:r>
            <a:r>
              <a:rPr lang="en-US" altLang="ja-JP" dirty="0"/>
              <a:t>HAPS</a:t>
            </a:r>
            <a:r>
              <a:rPr lang="ja-JP" altLang="en-US" dirty="0"/>
              <a:t> </a:t>
            </a:r>
            <a:r>
              <a:rPr lang="en-US" altLang="ja-JP" dirty="0"/>
              <a:t>feasibility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D5D5A1-A569-CD4B-8290-D9695E9476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89" y="788991"/>
            <a:ext cx="9208639" cy="5883269"/>
          </a:xfrm>
        </p:spPr>
        <p:txBody>
          <a:bodyPr>
            <a:normAutofit/>
          </a:bodyPr>
          <a:lstStyle/>
          <a:p>
            <a:r>
              <a:rPr lang="en-US" altLang="ja-JP" dirty="0"/>
              <a:t>Technologies have already existed to deliver mobile connectivity from the stratosphere</a:t>
            </a:r>
            <a:endParaRPr lang="ja-JP" altLang="en-US" dirty="0"/>
          </a:p>
          <a:p>
            <a:pPr lvl="1"/>
            <a:r>
              <a:rPr lang="en-US" altLang="ja-JP" dirty="0"/>
              <a:t>SoftBank’s </a:t>
            </a:r>
            <a:r>
              <a:rPr lang="en-US" altLang="ja-JP" dirty="0" err="1"/>
              <a:t>HAPSMobile</a:t>
            </a:r>
            <a:r>
              <a:rPr lang="en-US" altLang="ja-JP" dirty="0"/>
              <a:t> successfully conducted stratospheric flight and mobile communication test with its solar-powered UAS and stratosphere-ready communication payload.</a:t>
            </a:r>
          </a:p>
          <a:p>
            <a:pPr lvl="2"/>
            <a:r>
              <a:rPr lang="en-US" altLang="ja-JP" dirty="0"/>
              <a:t>The test flight took place on September, 2020 at Spaceport America (“</a:t>
            </a:r>
            <a:r>
              <a:rPr lang="en-US" altLang="ja-JP" dirty="0" err="1"/>
              <a:t>SpA</a:t>
            </a:r>
            <a:r>
              <a:rPr lang="en-US" altLang="ja-JP" dirty="0"/>
              <a:t>”), New Mexico</a:t>
            </a:r>
          </a:p>
          <a:p>
            <a:pPr lvl="2"/>
            <a:r>
              <a:rPr lang="en-US" altLang="ja-JP" dirty="0"/>
              <a:t>Using MIMO technology, the payload enabled LTE connectivity to be delivered continuously for approximately 15 hours during test flight.</a:t>
            </a:r>
          </a:p>
          <a:p>
            <a:pPr lvl="2"/>
            <a:r>
              <a:rPr lang="en-US" altLang="ja-JP" dirty="0"/>
              <a:t>Communications payload enabled a video call with smartphones at </a:t>
            </a:r>
            <a:r>
              <a:rPr lang="en-US" altLang="ja-JP" dirty="0" err="1"/>
              <a:t>SpA</a:t>
            </a:r>
            <a:r>
              <a:rPr lang="en-US" altLang="ja-JP" dirty="0"/>
              <a:t> and </a:t>
            </a:r>
            <a:r>
              <a:rPr lang="en-US" altLang="ja-JP" dirty="0" err="1"/>
              <a:t>HAPSMobile</a:t>
            </a:r>
            <a:r>
              <a:rPr lang="en-US" altLang="ja-JP" dirty="0"/>
              <a:t> team members in Tokyo. The test system was composed of a service link using the 700MHz spectrum band (LTE Band28)</a:t>
            </a:r>
          </a:p>
          <a:p>
            <a:pPr marL="0" indent="0">
              <a:buNone/>
            </a:pPr>
            <a:endParaRPr lang="en-US" altLang="ja-JP" sz="1500" dirty="0"/>
          </a:p>
          <a:p>
            <a:pPr marL="0" indent="0">
              <a:buNone/>
            </a:pPr>
            <a:r>
              <a:rPr lang="en-US" altLang="ja-JP" sz="1500" u="none" dirty="0">
                <a:solidFill>
                  <a:schemeClr val="tx1"/>
                </a:solidFill>
              </a:rPr>
              <a:t>More detail can be found in the press release (</a:t>
            </a:r>
            <a:r>
              <a:rPr lang="en-US" altLang="ja-JP" sz="1500" dirty="0">
                <a:hlinkClick r:id="rId2"/>
              </a:rPr>
              <a:t>https://www.hapsmobile.com/en/news/press/2020/20201008_01/</a:t>
            </a:r>
            <a:r>
              <a:rPr lang="en-US" altLang="ja-JP" sz="1500" u="none" dirty="0">
                <a:solidFill>
                  <a:schemeClr val="tx1"/>
                </a:solidFill>
              </a:rPr>
              <a:t>)</a:t>
            </a:r>
          </a:p>
          <a:p>
            <a:pPr marL="361950" lvl="1" indent="0">
              <a:buNone/>
            </a:pPr>
            <a:endParaRPr lang="en-US" altLang="ja-JP" sz="1500" dirty="0"/>
          </a:p>
          <a:p>
            <a:pPr marL="361950" lvl="1" indent="0">
              <a:buNone/>
            </a:pPr>
            <a:r>
              <a:rPr lang="en-US" altLang="ja-JP" sz="1100" baseline="30000" dirty="0"/>
              <a:t>*</a:t>
            </a:r>
            <a:r>
              <a:rPr lang="en-US" altLang="ja-JP" sz="1100" dirty="0" err="1"/>
              <a:t>HAPSMobile</a:t>
            </a:r>
            <a:r>
              <a:rPr lang="en-US" altLang="ja-JP" sz="1100" dirty="0"/>
              <a:t> Inc. is a subsidiary of SoftBank Corp. and minority-owned by AeroVironment, Inc.</a:t>
            </a:r>
          </a:p>
        </p:txBody>
      </p:sp>
    </p:spTree>
    <p:extLst>
      <p:ext uri="{BB962C8B-B14F-4D97-AF65-F5344CB8AC3E}">
        <p14:creationId xmlns:p14="http://schemas.microsoft.com/office/powerpoint/2010/main" val="3846466597"/>
      </p:ext>
    </p:extLst>
  </p:cSld>
  <p:clrMapOvr>
    <a:masterClrMapping/>
  </p:clrMapOvr>
</p:sld>
</file>

<file path=ppt/theme/theme1.xml><?xml version="1.0" encoding="utf-8"?>
<a:theme xmlns:a="http://schemas.openxmlformats.org/drawingml/2006/main" name="SB_テンプレート_B_mod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目次">
  <a:themeElements>
    <a:clrScheme name="目次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目次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目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目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目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ディバイダー">
  <a:themeElements>
    <a:clrScheme name="ディバイダ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ィバイダー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ィバイダ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ィバイダ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ィバイダ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B1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B1" id="{DF82A375-E5D9-4A02-A7E4-C2B987163CEA}" vid="{5A578561-88CE-40DD-B372-B54E3BCEE920}"/>
    </a:ext>
  </a:extLst>
</a:theme>
</file>

<file path=ppt/theme/theme5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9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14907</TotalTime>
  <Words>710</Words>
  <Application>Microsoft Office PowerPoint</Application>
  <PresentationFormat>A4 210 x 297 mm</PresentationFormat>
  <Paragraphs>59</Paragraphs>
  <Slides>5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6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20" baseType="lpstr">
      <vt:lpstr>HGP創英角ｺﾞｼｯｸUB</vt:lpstr>
      <vt:lpstr>ＭＳ Ｐゴシック</vt:lpstr>
      <vt:lpstr>ＭＳ Ｐ明朝</vt:lpstr>
      <vt:lpstr>Osaka</vt:lpstr>
      <vt:lpstr>Arial</vt:lpstr>
      <vt:lpstr>Times</vt:lpstr>
      <vt:lpstr>Verdana</vt:lpstr>
      <vt:lpstr>Wingdings</vt:lpstr>
      <vt:lpstr>SB_テンプレート_B_mod</vt:lpstr>
      <vt:lpstr>目次</vt:lpstr>
      <vt:lpstr>ディバイダー</vt:lpstr>
      <vt:lpstr>SB1</vt:lpstr>
      <vt:lpstr>4_SB PPT B</vt:lpstr>
      <vt:lpstr>9_SB PPT B</vt:lpstr>
      <vt:lpstr>Image</vt:lpstr>
      <vt:lpstr>Motivation on HAPS study</vt:lpstr>
      <vt:lpstr>Background</vt:lpstr>
      <vt:lpstr>Problems on the current TR from HAPS point of view</vt:lpstr>
      <vt:lpstr>Proposal</vt:lpstr>
      <vt:lpstr>Annex: information of HAPS feasibility</vt:lpstr>
    </vt:vector>
  </TitlesOfParts>
  <Manager/>
  <Company>ソフトバンク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subject/>
  <dc:creator>桐生　早季子(SB ﾌﾞﾗﾝﾄﾞ推進室 ﾌﾞﾗﾝﾄﾞ企画ｸﾞﾙｰﾌﾟ)</dc:creator>
  <cp:keywords/>
  <dc:description/>
  <cp:lastModifiedBy>秋元 陽介(SB 渉外本部)</cp:lastModifiedBy>
  <cp:revision>487</cp:revision>
  <cp:lastPrinted>2009-02-13T05:40:08Z</cp:lastPrinted>
  <dcterms:created xsi:type="dcterms:W3CDTF">2012-05-31T02:14:53Z</dcterms:created>
  <dcterms:modified xsi:type="dcterms:W3CDTF">2021-09-06T08:00:21Z</dcterms:modified>
  <cp:category/>
</cp:coreProperties>
</file>