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403" r:id="rId3"/>
    <p:sldId id="440" r:id="rId4"/>
    <p:sldId id="438" r:id="rId5"/>
    <p:sldId id="436" r:id="rId6"/>
    <p:sldId id="439" r:id="rId7"/>
    <p:sldId id="434" r:id="rId8"/>
    <p:sldId id="339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088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0033CC"/>
    <a:srgbClr val="CC99FF"/>
    <a:srgbClr val="CC66FF"/>
    <a:srgbClr val="EB8015"/>
    <a:srgbClr val="FF9900"/>
    <a:srgbClr val="FF9933"/>
    <a:srgbClr val="EFA76C"/>
    <a:srgbClr val="0000FF"/>
    <a:srgbClr val="F3BD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004" autoAdjust="0"/>
    <p:restoredTop sz="94660"/>
  </p:normalViewPr>
  <p:slideViewPr>
    <p:cSldViewPr snapToGrid="0">
      <p:cViewPr varScale="1">
        <p:scale>
          <a:sx n="89" d="100"/>
          <a:sy n="89" d="100"/>
        </p:scale>
        <p:origin x="557" y="67"/>
      </p:cViewPr>
      <p:guideLst>
        <p:guide orient="horz" pos="408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4FD11B-D389-4B51-84E3-F444D38650B3}" type="datetimeFigureOut">
              <a:rPr lang="en-US" smtClean="0"/>
              <a:t>9/6/2021</a:t>
            </a:fld>
            <a:endParaRPr 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368911-D0C9-4523-A4B8-F5AA1E1BC5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5088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4"/>
            <a:ext cx="12192000" cy="6857996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solidFill>
              <a:srgbClr val="044EA2">
                <a:shade val="50000"/>
              </a:srgbClr>
            </a:solidFill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522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1482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9/6/2021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1248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9/6/2021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021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338667" y="203201"/>
            <a:ext cx="11514666" cy="493183"/>
          </a:xfrm>
        </p:spPr>
        <p:txBody>
          <a:bodyPr>
            <a:noAutofit/>
          </a:bodyPr>
          <a:lstStyle>
            <a:lvl1pPr>
              <a:defRPr sz="3200" b="1">
                <a:latin typeface="+mn-lt"/>
              </a:defRPr>
            </a:lvl1pPr>
          </a:lstStyle>
          <a:p>
            <a:r>
              <a:rPr lang="en-US" altLang="ko-KR" dirty="0" smtClean="0"/>
              <a:t>Title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338667" y="965200"/>
            <a:ext cx="11514666" cy="5453017"/>
          </a:xfrm>
        </p:spPr>
        <p:txBody>
          <a:bodyPr/>
          <a:lstStyle>
            <a:lvl1pPr marL="268288" indent="-268288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Verdana" panose="020B0604030504040204" pitchFamily="34" charset="0"/>
              <a:buChar char="◊"/>
              <a:defRPr sz="1800" baseline="0"/>
            </a:lvl1pPr>
            <a:lvl2pPr marL="627063" indent="-271463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Symbol" panose="05050102010706020507" pitchFamily="18" charset="2"/>
              <a:buChar char=""/>
              <a:defRPr sz="1600" baseline="0"/>
            </a:lvl2pPr>
            <a:lvl3pPr marL="896938" indent="-177800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  <a:defRPr sz="1400" baseline="0"/>
            </a:lvl3pPr>
            <a:lvl4pPr marL="1165225" indent="-177800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tabLst>
                <a:tab pos="1165225" algn="l"/>
              </a:tabLst>
              <a:defRPr sz="1400" baseline="0"/>
            </a:lvl4pPr>
          </a:lstStyle>
          <a:p>
            <a:pPr lvl="0"/>
            <a:r>
              <a:rPr lang="en-US" altLang="ko-KR" dirty="0" smtClean="0"/>
              <a:t>Text level 1</a:t>
            </a:r>
          </a:p>
          <a:p>
            <a:pPr lvl="1"/>
            <a:r>
              <a:rPr lang="en-US" altLang="ko-KR" dirty="0" smtClean="0"/>
              <a:t>Text level 2</a:t>
            </a:r>
          </a:p>
          <a:p>
            <a:pPr lvl="2"/>
            <a:r>
              <a:rPr lang="en-US" altLang="ko-KR" dirty="0" smtClean="0"/>
              <a:t>Text level 3</a:t>
            </a:r>
          </a:p>
          <a:p>
            <a:pPr lvl="3"/>
            <a:r>
              <a:rPr lang="en-US" altLang="ko-KR" dirty="0" smtClean="0"/>
              <a:t>Text level 4</a:t>
            </a:r>
            <a:endParaRPr lang="ko-KR" altLang="en-US" dirty="0" smtClean="0"/>
          </a:p>
        </p:txBody>
      </p:sp>
      <p:sp>
        <p:nvSpPr>
          <p:cNvPr id="9" name="직사각형 8"/>
          <p:cNvSpPr/>
          <p:nvPr userDrawn="1"/>
        </p:nvSpPr>
        <p:spPr>
          <a:xfrm>
            <a:off x="0" y="803791"/>
            <a:ext cx="12191999" cy="58615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522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0" y="6525626"/>
            <a:ext cx="12191999" cy="334974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522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pic>
        <p:nvPicPr>
          <p:cNvPr id="17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66397" r="22935" b="11672"/>
          <a:stretch/>
        </p:blipFill>
        <p:spPr bwMode="auto">
          <a:xfrm>
            <a:off x="10897968" y="6486755"/>
            <a:ext cx="1295625" cy="37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51595" r="42041" b="26474"/>
          <a:stretch/>
        </p:blipFill>
        <p:spPr bwMode="auto">
          <a:xfrm flipH="1">
            <a:off x="4" y="6486756"/>
            <a:ext cx="974389" cy="37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 userDrawn="1"/>
        </p:nvSpPr>
        <p:spPr>
          <a:xfrm>
            <a:off x="11370860" y="6578115"/>
            <a:ext cx="560894" cy="239571"/>
          </a:xfrm>
          <a:prstGeom prst="rect">
            <a:avLst/>
          </a:prstGeom>
          <a:noFill/>
        </p:spPr>
        <p:txBody>
          <a:bodyPr wrap="none" lIns="84853" tIns="42427" rIns="84853" bIns="42427" rtlCol="0">
            <a:spAutoFit/>
          </a:bodyPr>
          <a:lstStyle/>
          <a:p>
            <a:pPr defTabSz="848522" latinLnBrk="1"/>
            <a:fld id="{260E2A6B-A809-4840-BF14-8648BC0BDF87}" type="slidenum">
              <a:rPr lang="id-ID" sz="1000">
                <a:solidFill>
                  <a:srgbClr val="FFFFFF"/>
                </a:solidFill>
                <a:cs typeface="Titillium" charset="0"/>
              </a:rPr>
              <a:pPr defTabSz="848522" latinLnBrk="1"/>
              <a:t>‹#›</a:t>
            </a:fld>
            <a:r>
              <a:rPr lang="en-US" sz="1000" dirty="0">
                <a:solidFill>
                  <a:srgbClr val="FFFFFF"/>
                </a:solidFill>
                <a:cs typeface="Titillium" charset="0"/>
              </a:rPr>
              <a:t> / </a:t>
            </a:r>
            <a:r>
              <a:rPr lang="en-US" sz="1000" dirty="0" smtClean="0">
                <a:solidFill>
                  <a:srgbClr val="FFFFFF"/>
                </a:solidFill>
                <a:cs typeface="Titillium" charset="0"/>
              </a:rPr>
              <a:t>16</a:t>
            </a:r>
            <a:endParaRPr lang="en-MY" sz="2200" dirty="0">
              <a:solidFill>
                <a:srgbClr val="FFFFFF"/>
              </a:solidFill>
              <a:cs typeface="Titillium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87225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9/6/2021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232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9/6/2021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8856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9/6/2021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64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9/6/2021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955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9/6/2021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469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9/6/2021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5177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9/6/2021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1591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25298-F688-4150-B34C-CD8101999BC3}" type="datetimeFigureOut">
              <a:rPr lang="en-US" smtClean="0"/>
              <a:t>9/6/2021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571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1069674" y="3359004"/>
            <a:ext cx="8643667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zh-CN" altLang="en-US" sz="4400" dirty="0"/>
          </a:p>
          <a:p>
            <a:r>
              <a:rPr lang="en-US" altLang="zh-CN" sz="2800" b="1" dirty="0" smtClean="0">
                <a:solidFill>
                  <a:schemeClr val="bg1"/>
                </a:solidFill>
              </a:rPr>
              <a:t>Agenda </a:t>
            </a:r>
            <a:r>
              <a:rPr lang="en-US" altLang="zh-CN" sz="2800" b="1" dirty="0">
                <a:solidFill>
                  <a:schemeClr val="bg1"/>
                </a:solidFill>
              </a:rPr>
              <a:t>Item: </a:t>
            </a:r>
            <a:r>
              <a:rPr lang="en-US" altLang="zh-CN" sz="2800" b="1" dirty="0" smtClean="0">
                <a:solidFill>
                  <a:schemeClr val="bg1"/>
                </a:solidFill>
              </a:rPr>
              <a:t>9.0.4</a:t>
            </a:r>
            <a:endParaRPr lang="en-US" altLang="zh-CN" sz="2800" dirty="0">
              <a:solidFill>
                <a:schemeClr val="bg1"/>
              </a:solidFill>
            </a:endParaRPr>
          </a:p>
          <a:p>
            <a:r>
              <a:rPr lang="en-US" altLang="zh-CN" sz="2800" b="1" dirty="0">
                <a:solidFill>
                  <a:schemeClr val="bg1"/>
                </a:solidFill>
              </a:rPr>
              <a:t>Source: Samsung</a:t>
            </a:r>
            <a:endParaRPr lang="en-US" altLang="zh-CN" sz="2800" dirty="0">
              <a:solidFill>
                <a:schemeClr val="bg1"/>
              </a:solidFill>
            </a:endParaRPr>
          </a:p>
          <a:p>
            <a:r>
              <a:rPr lang="en-US" altLang="zh-CN" sz="2800" b="1" dirty="0">
                <a:solidFill>
                  <a:schemeClr val="bg1"/>
                </a:solidFill>
              </a:rPr>
              <a:t>Title: </a:t>
            </a:r>
            <a:r>
              <a:rPr lang="en-US" altLang="zh-CN" sz="2800" b="1" dirty="0">
                <a:solidFill>
                  <a:schemeClr val="bg1"/>
                </a:solidFill>
              </a:rPr>
              <a:t>On AI for NG-RAN in Rel-18</a:t>
            </a:r>
            <a:endParaRPr lang="en-US" altLang="zh-CN" sz="2800" dirty="0">
              <a:solidFill>
                <a:schemeClr val="bg1"/>
              </a:solidFill>
            </a:endParaRPr>
          </a:p>
          <a:p>
            <a:r>
              <a:rPr lang="en-US" altLang="zh-CN" sz="2800" b="1" dirty="0">
                <a:solidFill>
                  <a:schemeClr val="bg1"/>
                </a:solidFill>
              </a:rPr>
              <a:t>Document for: Discussion</a:t>
            </a:r>
            <a:endParaRPr lang="en-US" altLang="ko-KR" sz="28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직사각형 5"/>
          <p:cNvSpPr/>
          <p:nvPr/>
        </p:nvSpPr>
        <p:spPr>
          <a:xfrm>
            <a:off x="9348142" y="309824"/>
            <a:ext cx="25016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Bef>
                <a:spcPts val="0"/>
              </a:spcBef>
              <a:spcAft>
                <a:spcPts val="1200"/>
              </a:spcAft>
            </a:pPr>
            <a:r>
              <a:rPr lang="en-US" altLang="ko-KR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RP-212073</a:t>
            </a:r>
            <a:endParaRPr lang="en-US" altLang="ko-KR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직사각형 3"/>
          <p:cNvSpPr/>
          <p:nvPr/>
        </p:nvSpPr>
        <p:spPr>
          <a:xfrm>
            <a:off x="514694" y="309824"/>
            <a:ext cx="864366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3GPP TSG RAN </a:t>
            </a:r>
            <a:r>
              <a:rPr lang="en-US" altLang="zh-CN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Meeting #93e</a:t>
            </a:r>
            <a:endParaRPr lang="en-US" altLang="zh-CN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Electronic Meeting</a:t>
            </a:r>
            <a:r>
              <a:rPr lang="en-US" altLang="zh-CN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September 13 - 17, </a:t>
            </a:r>
            <a:r>
              <a:rPr lang="en-US" altLang="zh-CN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2021</a:t>
            </a:r>
            <a:endParaRPr lang="en-US" altLang="ko-KR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직사각형 3"/>
          <p:cNvSpPr/>
          <p:nvPr/>
        </p:nvSpPr>
        <p:spPr>
          <a:xfrm>
            <a:off x="10695292" y="6309194"/>
            <a:ext cx="141619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SAMSUNG</a:t>
            </a:r>
            <a:endParaRPr lang="en-US" altLang="ko-KR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351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AI for </a:t>
            </a:r>
            <a:r>
              <a:rPr lang="en-US" altLang="zh-CN" dirty="0" smtClean="0"/>
              <a:t>NG-RAN </a:t>
            </a:r>
            <a:r>
              <a:rPr lang="en-US" altLang="zh-CN" dirty="0">
                <a:solidFill>
                  <a:schemeClr val="accent3">
                    <a:lumMod val="75000"/>
                  </a:schemeClr>
                </a:solidFill>
              </a:rPr>
              <a:t>| </a:t>
            </a:r>
            <a:r>
              <a:rPr lang="en-US" altLang="zh-CN" dirty="0" smtClean="0">
                <a:solidFill>
                  <a:schemeClr val="accent3">
                    <a:lumMod val="75000"/>
                  </a:schemeClr>
                </a:solidFill>
              </a:rPr>
              <a:t>Overview and Structure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zh-CN" dirty="0"/>
              <a:t>S</a:t>
            </a:r>
            <a:r>
              <a:rPr lang="en-US" altLang="zh-CN" dirty="0" smtClean="0"/>
              <a:t>tatus of </a:t>
            </a:r>
            <a:r>
              <a:rPr lang="en-US" altLang="zh-CN" dirty="0"/>
              <a:t>Rel-17 SI: </a:t>
            </a:r>
            <a:r>
              <a:rPr lang="en-US" altLang="zh-CN" dirty="0" err="1"/>
              <a:t>FS_NR_ENDC_data_collect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AL/ML framework, some high level principles and definitions were agreed.</a:t>
            </a:r>
          </a:p>
          <a:p>
            <a:pPr lvl="1"/>
            <a:r>
              <a:rPr lang="en-US" altLang="zh-CN" dirty="0" smtClean="0"/>
              <a:t>Use cases agreed to study: </a:t>
            </a:r>
            <a:r>
              <a:rPr lang="en-US" altLang="zh-CN" dirty="0" smtClean="0"/>
              <a:t>load </a:t>
            </a:r>
            <a:r>
              <a:rPr lang="en-US" altLang="zh-CN" dirty="0"/>
              <a:t>balancing, </a:t>
            </a:r>
            <a:r>
              <a:rPr lang="en-US" altLang="zh-CN" dirty="0" smtClean="0"/>
              <a:t>energy saving, mobility </a:t>
            </a:r>
            <a:r>
              <a:rPr lang="en-US" altLang="zh-CN" dirty="0" smtClean="0"/>
              <a:t>optimization/traffic steering</a:t>
            </a:r>
          </a:p>
          <a:p>
            <a:pPr lvl="1"/>
            <a:r>
              <a:rPr lang="en-US" altLang="zh-CN" dirty="0" smtClean="0"/>
              <a:t>Some specification impacts have been identified for the three use cases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RAN3 will continue to study the </a:t>
            </a:r>
            <a:r>
              <a:rPr lang="en-US" altLang="zh-CN" dirty="0" smtClean="0"/>
              <a:t>specifications </a:t>
            </a:r>
            <a:r>
              <a:rPr lang="en-US" altLang="zh-CN" dirty="0" smtClean="0"/>
              <a:t>impacts before </a:t>
            </a:r>
            <a:r>
              <a:rPr lang="en-US" altLang="zh-CN" dirty="0"/>
              <a:t>considering any new use </a:t>
            </a:r>
            <a:r>
              <a:rPr lang="en-US" altLang="zh-CN" dirty="0" smtClean="0"/>
              <a:t>cases.</a:t>
            </a:r>
            <a:endParaRPr lang="en-US" altLang="zh-CN" dirty="0" smtClean="0"/>
          </a:p>
          <a:p>
            <a:pPr lvl="1"/>
            <a:endParaRPr lang="en-US" altLang="zh-CN" dirty="0" smtClean="0"/>
          </a:p>
          <a:p>
            <a:pPr marL="358775" lvl="1" indent="0">
              <a:buNone/>
            </a:pPr>
            <a:r>
              <a:rPr lang="en-US" altLang="zh-CN" sz="1400" b="1" dirty="0" smtClean="0"/>
              <a:t>Observation 1</a:t>
            </a:r>
            <a:r>
              <a:rPr lang="en-US" altLang="zh-CN" sz="1400" b="1" dirty="0" smtClean="0"/>
              <a:t>: </a:t>
            </a:r>
            <a:r>
              <a:rPr lang="en-US" altLang="zh-CN" sz="1400" b="1" dirty="0" smtClean="0"/>
              <a:t>The </a:t>
            </a:r>
            <a:r>
              <a:rPr lang="en-US" altLang="zh-CN" sz="1400" b="1" dirty="0"/>
              <a:t>AI/ML-based load balancing, energy saving and mobility optimization need to be supported by normative </a:t>
            </a:r>
            <a:r>
              <a:rPr lang="en-US" altLang="zh-CN" sz="1400" b="1" dirty="0" smtClean="0"/>
              <a:t>work in </a:t>
            </a:r>
            <a:r>
              <a:rPr lang="en-US" altLang="zh-CN" sz="1400" b="1" dirty="0"/>
              <a:t>Rel-18 </a:t>
            </a:r>
            <a:r>
              <a:rPr lang="en-US" altLang="zh-CN" sz="1400" b="1" dirty="0" smtClean="0"/>
              <a:t>WI</a:t>
            </a:r>
            <a:r>
              <a:rPr lang="en-US" altLang="zh-CN" sz="1400" b="1" dirty="0"/>
              <a:t> </a:t>
            </a:r>
            <a:r>
              <a:rPr lang="en-US" altLang="zh-CN" sz="1400" b="1" dirty="0" smtClean="0"/>
              <a:t>			based </a:t>
            </a:r>
            <a:r>
              <a:rPr lang="en-US" altLang="zh-CN" sz="1400" b="1" dirty="0"/>
              <a:t>on the outcome of the RAN3 study in Rel-17 RAN3 </a:t>
            </a:r>
            <a:r>
              <a:rPr lang="en-US" altLang="zh-CN" sz="1400" b="1" dirty="0" smtClean="0"/>
              <a:t>SI. </a:t>
            </a:r>
            <a:r>
              <a:rPr lang="en-US" altLang="zh-CN" sz="1400" b="1" dirty="0" smtClean="0"/>
              <a:t>T</a:t>
            </a:r>
            <a:r>
              <a:rPr lang="en-US" altLang="zh-CN" sz="1400" b="1" dirty="0" smtClean="0"/>
              <a:t>he detail scope </a:t>
            </a:r>
            <a:r>
              <a:rPr lang="en-US" altLang="zh-CN" sz="1400" b="1" dirty="0"/>
              <a:t>of </a:t>
            </a:r>
            <a:r>
              <a:rPr lang="en-US" altLang="zh-CN" sz="1400" b="1" dirty="0" smtClean="0"/>
              <a:t>the Rel-18 AI/ML </a:t>
            </a:r>
            <a:r>
              <a:rPr lang="en-US" altLang="zh-CN" sz="1400" b="1" dirty="0"/>
              <a:t>for NG-RAN </a:t>
            </a:r>
            <a:r>
              <a:rPr lang="en-US" altLang="zh-CN" sz="1400" b="1" dirty="0" smtClean="0"/>
              <a:t>WI can be defined</a:t>
            </a:r>
            <a:r>
              <a:rPr lang="en-US" altLang="zh-CN" sz="1400" b="1" dirty="0"/>
              <a:t> </a:t>
            </a:r>
            <a:r>
              <a:rPr lang="en-US" altLang="zh-CN" sz="1400" b="1" dirty="0" smtClean="0"/>
              <a:t>			when the SI is finalized.</a:t>
            </a:r>
            <a:endParaRPr lang="en-US" altLang="zh-CN" sz="1400" b="1" dirty="0" smtClean="0"/>
          </a:p>
          <a:p>
            <a:pPr marL="358775" lvl="1" indent="0">
              <a:buNone/>
            </a:pPr>
            <a:r>
              <a:rPr lang="en-US" altLang="zh-CN" sz="1400" b="1" dirty="0" smtClean="0"/>
              <a:t>Observation 2: No new use case could be discussed in the ongoing Rel-17 SI </a:t>
            </a:r>
            <a:r>
              <a:rPr lang="en-US" altLang="zh-CN" sz="1400" b="1" dirty="0" err="1" smtClean="0"/>
              <a:t>FS_NR_ENDC_data_collect</a:t>
            </a:r>
            <a:r>
              <a:rPr lang="en-US" altLang="zh-CN" sz="1400" b="1" dirty="0" smtClean="0"/>
              <a:t>.</a:t>
            </a:r>
            <a:endParaRPr lang="en-US" altLang="zh-CN" sz="1400" b="1" dirty="0" smtClean="0"/>
          </a:p>
          <a:p>
            <a:pPr marL="0" indent="0">
              <a:buNone/>
            </a:pPr>
            <a:endParaRPr lang="en-US" altLang="zh-CN" dirty="0" smtClean="0"/>
          </a:p>
          <a:p>
            <a:r>
              <a:rPr lang="en-US" altLang="zh-CN" dirty="0" smtClean="0"/>
              <a:t>During the email discussion before RAN#93e, the moderator has proposed the project structure for NG-RAN:</a:t>
            </a:r>
            <a:endParaRPr lang="en-US" altLang="zh-CN" dirty="0"/>
          </a:p>
          <a:p>
            <a:pPr marL="698500" lvl="1" indent="-342900">
              <a:buFont typeface="+mj-lt"/>
              <a:buAutoNum type="arabicPeriod"/>
            </a:pPr>
            <a:r>
              <a:rPr lang="en-US" altLang="zh-CN" dirty="0" smtClean="0"/>
              <a:t>AI for NG-RAN WI (RAN3 lead, secondary WG: RAN2)</a:t>
            </a:r>
            <a:endParaRPr lang="en-US" altLang="zh-CN" dirty="0" smtClean="0"/>
          </a:p>
          <a:p>
            <a:pPr marL="698500" lvl="1" indent="-342900">
              <a:buFont typeface="+mj-lt"/>
              <a:buAutoNum type="arabicPeriod"/>
            </a:pPr>
            <a:r>
              <a:rPr lang="en-US" altLang="zh-CN" dirty="0" smtClean="0"/>
              <a:t>SI on additional use cases on AI/ML </a:t>
            </a:r>
            <a:r>
              <a:rPr lang="en-US" altLang="zh-CN" dirty="0"/>
              <a:t>for </a:t>
            </a:r>
            <a:r>
              <a:rPr lang="en-US" altLang="zh-CN" dirty="0" smtClean="0"/>
              <a:t>NG-RAN (RAN3 lead)</a:t>
            </a:r>
          </a:p>
          <a:p>
            <a:pPr lvl="1"/>
            <a:endParaRPr lang="en-US" altLang="zh-CN" dirty="0"/>
          </a:p>
          <a:p>
            <a:r>
              <a:rPr lang="en-US" altLang="zh-CN" dirty="0" smtClean="0"/>
              <a:t>We fully agree with this </a:t>
            </a:r>
            <a:r>
              <a:rPr lang="en-US" altLang="zh-CN" dirty="0"/>
              <a:t>AI/ML project structure </a:t>
            </a:r>
            <a:r>
              <a:rPr lang="en-US" altLang="zh-CN" dirty="0" smtClean="0"/>
              <a:t>for NG-RAN considering the status of the Rel-17 SI. This is inline with our observations.</a:t>
            </a:r>
            <a:endParaRPr lang="en-US" altLang="zh-CN" dirty="0" smtClean="0"/>
          </a:p>
          <a:p>
            <a:pPr marL="355600" lvl="1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en-US" altLang="zh-CN" b="1" dirty="0"/>
              <a:t>Proposal </a:t>
            </a:r>
            <a:r>
              <a:rPr lang="en-US" altLang="zh-CN" b="1" dirty="0" smtClean="0"/>
              <a:t>1: Agree </a:t>
            </a:r>
            <a:r>
              <a:rPr lang="en-US" altLang="zh-CN" b="1" dirty="0" smtClean="0"/>
              <a:t>to have a Rel-18 WI on AI for NG-RAN to include the conclusion of the Rel-17 SI and a separate Rel-18 SI to 	  study the additional use cases.</a:t>
            </a:r>
          </a:p>
          <a:p>
            <a:pPr marL="0" indent="0">
              <a:buNone/>
            </a:pPr>
            <a:r>
              <a:rPr lang="en-US" altLang="zh-CN" b="1" dirty="0" smtClean="0"/>
              <a:t>Proposal 2</a:t>
            </a:r>
            <a:r>
              <a:rPr lang="en-US" altLang="zh-CN" b="1" dirty="0"/>
              <a:t>: The scope of the Rel-18 AI/ML for NG-RAN WI can be defined </a:t>
            </a:r>
            <a:r>
              <a:rPr lang="en-US" altLang="zh-CN" b="1" dirty="0" smtClean="0"/>
              <a:t>when </a:t>
            </a:r>
            <a:r>
              <a:rPr lang="en-US" altLang="zh-CN" b="1" dirty="0"/>
              <a:t>the SI is finalized.</a:t>
            </a:r>
          </a:p>
          <a:p>
            <a:pPr marL="0" indent="0">
              <a:buNone/>
            </a:pPr>
            <a:endParaRPr lang="en-US" altLang="zh-CN" b="1" dirty="0"/>
          </a:p>
          <a:p>
            <a:pPr marL="0" indent="0">
              <a:buNone/>
            </a:pPr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4756161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AI for NG-RAN </a:t>
            </a:r>
            <a:r>
              <a:rPr lang="en-US" altLang="zh-CN" dirty="0" smtClean="0"/>
              <a:t>SI</a:t>
            </a:r>
            <a:r>
              <a:rPr lang="en-US" altLang="zh-CN" dirty="0" smtClean="0">
                <a:solidFill>
                  <a:schemeClr val="accent3">
                    <a:lumMod val="75000"/>
                  </a:schemeClr>
                </a:solidFill>
              </a:rPr>
              <a:t>| Use case #1: </a:t>
            </a:r>
            <a:r>
              <a:rPr lang="en-US" altLang="zh-CN" dirty="0" smtClean="0">
                <a:solidFill>
                  <a:schemeClr val="accent3">
                    <a:lumMod val="75000"/>
                  </a:schemeClr>
                </a:solidFill>
              </a:rPr>
              <a:t>Mobility enhancement</a:t>
            </a:r>
            <a:endParaRPr lang="zh-CN" alt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8667" y="965200"/>
            <a:ext cx="11696640" cy="3040130"/>
          </a:xfrm>
        </p:spPr>
        <p:txBody>
          <a:bodyPr>
            <a:normAutofit fontScale="77500" lnSpcReduction="20000"/>
          </a:bodyPr>
          <a:lstStyle/>
          <a:p>
            <a:r>
              <a:rPr lang="en-US" altLang="zh-CN" dirty="0" smtClean="0"/>
              <a:t>DC related mobility cases will not be considered in the ongoing Rel-17 SI. As </a:t>
            </a:r>
            <a:r>
              <a:rPr lang="en-US" altLang="zh-CN" dirty="0" smtClean="0"/>
              <a:t>a </a:t>
            </a:r>
            <a:r>
              <a:rPr lang="en-US" altLang="zh-CN" dirty="0" smtClean="0"/>
              <a:t>mechanism </a:t>
            </a:r>
            <a:r>
              <a:rPr lang="en-US" altLang="zh-CN" dirty="0" smtClean="0"/>
              <a:t>to improve </a:t>
            </a:r>
            <a:r>
              <a:rPr lang="en-US" altLang="zh-CN" dirty="0" smtClean="0"/>
              <a:t>throughput and </a:t>
            </a:r>
            <a:r>
              <a:rPr lang="en-US" altLang="zh-CN" dirty="0" smtClean="0"/>
              <a:t>reliability, </a:t>
            </a:r>
            <a:r>
              <a:rPr lang="en-US" altLang="zh-CN" dirty="0" smtClean="0"/>
              <a:t>DC related mobility </a:t>
            </a:r>
            <a:r>
              <a:rPr lang="en-US" altLang="zh-CN" dirty="0" smtClean="0"/>
              <a:t>requires to enhance </a:t>
            </a:r>
            <a:r>
              <a:rPr lang="en-US" altLang="zh-CN" dirty="0" smtClean="0"/>
              <a:t>robustness </a:t>
            </a:r>
            <a:r>
              <a:rPr lang="en-US" altLang="zh-CN" dirty="0" smtClean="0"/>
              <a:t>and efficiency. </a:t>
            </a:r>
          </a:p>
          <a:p>
            <a:pPr lvl="1"/>
            <a:r>
              <a:rPr lang="en-US" altLang="zh-CN" dirty="0" smtClean="0"/>
              <a:t>High </a:t>
            </a:r>
            <a:r>
              <a:rPr lang="en-US" altLang="zh-CN" dirty="0" smtClean="0"/>
              <a:t>complexity </a:t>
            </a:r>
            <a:r>
              <a:rPr lang="en-US" altLang="zh-CN" dirty="0" smtClean="0"/>
              <a:t>to decide the handover type due </a:t>
            </a:r>
            <a:r>
              <a:rPr lang="en-US" altLang="zh-CN" dirty="0" smtClean="0"/>
              <a:t>to multi-dimensionality HO, e.g. </a:t>
            </a:r>
            <a:r>
              <a:rPr lang="en-US" altLang="zh-CN" dirty="0" smtClean="0"/>
              <a:t>CPAC, single-connectivity to dual-connectivity handover, DC to single-connectivity handover, inter-MN handover without SN change, SN change.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Heavy overhead and performance downgrading brought by unsuitable HO </a:t>
            </a:r>
            <a:r>
              <a:rPr lang="en-US" altLang="zh-CN" dirty="0" smtClean="0"/>
              <a:t>policy/decision</a:t>
            </a:r>
          </a:p>
          <a:p>
            <a:pPr lvl="1"/>
            <a:r>
              <a:rPr lang="en-US" altLang="zh-CN" dirty="0"/>
              <a:t>Lack of precise solution for </a:t>
            </a:r>
            <a:r>
              <a:rPr lang="en-US" altLang="zh-CN" dirty="0" smtClean="0"/>
              <a:t>failure detection </a:t>
            </a:r>
            <a:r>
              <a:rPr lang="en-US" altLang="zh-CN" dirty="0"/>
              <a:t>during DC related procedures</a:t>
            </a:r>
          </a:p>
          <a:p>
            <a:pPr lvl="1"/>
            <a:endParaRPr lang="en-US" altLang="zh-CN" dirty="0"/>
          </a:p>
          <a:p>
            <a:pPr marL="0" indent="0">
              <a:buNone/>
            </a:pPr>
            <a:endParaRPr lang="en-US" altLang="zh-CN" b="1" dirty="0" smtClean="0"/>
          </a:p>
          <a:p>
            <a:r>
              <a:rPr lang="en-US" altLang="zh-CN" dirty="0"/>
              <a:t>Possible </a:t>
            </a:r>
            <a:r>
              <a:rPr lang="en-US" altLang="zh-CN" dirty="0" smtClean="0"/>
              <a:t>AI/ML-based mobility enhancement:</a:t>
            </a:r>
            <a:endParaRPr lang="en-US" altLang="zh-CN" dirty="0"/>
          </a:p>
          <a:p>
            <a:pPr lvl="1"/>
            <a:r>
              <a:rPr lang="en-US" altLang="zh-CN" dirty="0" smtClean="0"/>
              <a:t>Important parameters prediction for HO policy/decision: e.g</a:t>
            </a:r>
            <a:r>
              <a:rPr lang="en-US" altLang="zh-CN" dirty="0" smtClean="0"/>
              <a:t>. traffic, </a:t>
            </a:r>
            <a:r>
              <a:rPr lang="en-US" altLang="zh-CN" dirty="0" err="1" smtClean="0"/>
              <a:t>QoS</a:t>
            </a:r>
            <a:r>
              <a:rPr lang="en-US" altLang="zh-CN" dirty="0" smtClean="0"/>
              <a:t> </a:t>
            </a:r>
            <a:r>
              <a:rPr lang="en-US" altLang="zh-CN" dirty="0" smtClean="0"/>
              <a:t>performance predication to </a:t>
            </a:r>
            <a:r>
              <a:rPr lang="en-US" altLang="zh-CN" dirty="0"/>
              <a:t>assist </a:t>
            </a:r>
            <a:r>
              <a:rPr lang="en-US" altLang="zh-CN" dirty="0" smtClean="0"/>
              <a:t>HO policy setting.</a:t>
            </a:r>
          </a:p>
          <a:p>
            <a:pPr lvl="1"/>
            <a:r>
              <a:rPr lang="en-US" altLang="zh-CN" dirty="0" smtClean="0"/>
              <a:t>Decision based predication: predicated handover policy for </a:t>
            </a:r>
            <a:r>
              <a:rPr lang="en-US" altLang="zh-CN" dirty="0" smtClean="0"/>
              <a:t>dual-connectivity case to improve HO robustness and efficiency.</a:t>
            </a:r>
          </a:p>
          <a:p>
            <a:endParaRPr lang="en-US" altLang="zh-CN" dirty="0" smtClean="0"/>
          </a:p>
          <a:p>
            <a:pPr marL="0" indent="0">
              <a:buNone/>
            </a:pPr>
            <a:r>
              <a:rPr lang="en-US" b="1" dirty="0"/>
              <a:t>Proposal </a:t>
            </a:r>
            <a:r>
              <a:rPr lang="en-US" b="1" dirty="0" smtClean="0"/>
              <a:t>3: </a:t>
            </a:r>
            <a:r>
              <a:rPr lang="en-US" b="1" dirty="0" smtClean="0"/>
              <a:t>Mobility enhancement is </a:t>
            </a:r>
            <a:r>
              <a:rPr lang="en-US" b="1" dirty="0"/>
              <a:t>a potential use case for RAN intelligence to </a:t>
            </a:r>
            <a:r>
              <a:rPr lang="en-US" b="1" dirty="0" smtClean="0"/>
              <a:t>improve </a:t>
            </a:r>
            <a:r>
              <a:rPr lang="en-US" b="1" dirty="0" smtClean="0"/>
              <a:t>mobility robustness </a:t>
            </a:r>
            <a:r>
              <a:rPr lang="en-US" b="1" dirty="0"/>
              <a:t>and </a:t>
            </a:r>
            <a:r>
              <a:rPr lang="en-US" b="1" dirty="0" smtClean="0"/>
              <a:t>efficiency for dual-connectivity scenarios. </a:t>
            </a:r>
            <a:endParaRPr lang="en-US" dirty="0"/>
          </a:p>
          <a:p>
            <a:pPr marL="0" indent="0">
              <a:buNone/>
            </a:pPr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847493" y="2325029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6" name="组合 5"/>
          <p:cNvGrpSpPr/>
          <p:nvPr/>
        </p:nvGrpSpPr>
        <p:grpSpPr>
          <a:xfrm>
            <a:off x="3062378" y="3890514"/>
            <a:ext cx="4753155" cy="2425971"/>
            <a:chOff x="2364529" y="1637845"/>
            <a:chExt cx="7030265" cy="4264572"/>
          </a:xfrm>
        </p:grpSpPr>
        <p:sp>
          <p:nvSpPr>
            <p:cNvPr id="7" name="Oval 1"/>
            <p:cNvSpPr/>
            <p:nvPr/>
          </p:nvSpPr>
          <p:spPr>
            <a:xfrm>
              <a:off x="2364529" y="3471942"/>
              <a:ext cx="3636792" cy="1767535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8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ounded Rectangle 58"/>
            <p:cNvSpPr/>
            <p:nvPr/>
          </p:nvSpPr>
          <p:spPr>
            <a:xfrm>
              <a:off x="3370008" y="1637845"/>
              <a:ext cx="1631483" cy="662796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b="1" dirty="0" smtClean="0"/>
                <a:t>AI Model</a:t>
              </a:r>
              <a:endParaRPr lang="en-US" b="1" dirty="0"/>
            </a:p>
          </p:txBody>
        </p:sp>
        <p:cxnSp>
          <p:nvCxnSpPr>
            <p:cNvPr id="9" name="Straight Arrow Connector 65"/>
            <p:cNvCxnSpPr/>
            <p:nvPr/>
          </p:nvCxnSpPr>
          <p:spPr>
            <a:xfrm flipV="1">
              <a:off x="4092071" y="2356865"/>
              <a:ext cx="0" cy="790621"/>
            </a:xfrm>
            <a:prstGeom prst="straightConnector1">
              <a:avLst/>
            </a:prstGeom>
            <a:ln w="38100">
              <a:solidFill>
                <a:srgbClr val="C00000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Rectangle 75"/>
            <p:cNvSpPr/>
            <p:nvPr/>
          </p:nvSpPr>
          <p:spPr>
            <a:xfrm>
              <a:off x="2743703" y="2590362"/>
              <a:ext cx="1525636" cy="30777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1000" b="1" dirty="0" smtClean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1. Input data</a:t>
              </a:r>
              <a:endParaRPr lang="en-US" sz="1000" b="1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cxnSp>
          <p:nvCxnSpPr>
            <p:cNvPr id="11" name="Straight Arrow Connector 76"/>
            <p:cNvCxnSpPr/>
            <p:nvPr/>
          </p:nvCxnSpPr>
          <p:spPr>
            <a:xfrm>
              <a:off x="4294627" y="2383959"/>
              <a:ext cx="8559" cy="772977"/>
            </a:xfrm>
            <a:prstGeom prst="straightConnector1">
              <a:avLst/>
            </a:prstGeom>
            <a:ln w="38100">
              <a:solidFill>
                <a:srgbClr val="C00000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Rectangle 79"/>
            <p:cNvSpPr/>
            <p:nvPr/>
          </p:nvSpPr>
          <p:spPr>
            <a:xfrm>
              <a:off x="4193017" y="2468135"/>
              <a:ext cx="2350974" cy="301871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1000" b="1" dirty="0" smtClean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2. </a:t>
              </a:r>
              <a:r>
                <a:rPr lang="en-US" sz="1000" b="1" dirty="0" smtClean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Predicted parameters or policy</a:t>
              </a:r>
              <a:endParaRPr lang="en-US" sz="1000" b="1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pic>
          <p:nvPicPr>
            <p:cNvPr id="13" name="Picture 3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27643" y="3173019"/>
              <a:ext cx="897026" cy="1327669"/>
            </a:xfrm>
            <a:prstGeom prst="rect">
              <a:avLst/>
            </a:prstGeom>
          </p:spPr>
        </p:pic>
        <p:sp>
          <p:nvSpPr>
            <p:cNvPr id="14" name="Oval 66"/>
            <p:cNvSpPr/>
            <p:nvPr/>
          </p:nvSpPr>
          <p:spPr>
            <a:xfrm>
              <a:off x="4855200" y="2899492"/>
              <a:ext cx="4539594" cy="1614090"/>
            </a:xfrm>
            <a:prstGeom prst="ellipse">
              <a:avLst/>
            </a:prstGeom>
            <a:solidFill>
              <a:schemeClr val="accent2">
                <a:lumMod val="20000"/>
                <a:lumOff val="80000"/>
                <a:alpha val="7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angle 67"/>
            <p:cNvSpPr/>
            <p:nvPr/>
          </p:nvSpPr>
          <p:spPr>
            <a:xfrm>
              <a:off x="7776630" y="3358458"/>
              <a:ext cx="783886" cy="3773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zh-CN" sz="1400" b="1" dirty="0" smtClean="0">
                  <a:ln w="0"/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Node </a:t>
              </a:r>
              <a:r>
                <a:rPr lang="en-US" altLang="zh-CN" sz="1400" b="1" dirty="0">
                  <a:ln w="0"/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3</a:t>
              </a:r>
              <a:endParaRPr lang="en-US" sz="1400" b="1" cap="none" spc="0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pic>
          <p:nvPicPr>
            <p:cNvPr id="16" name="Picture 7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950019" y="2386103"/>
              <a:ext cx="897026" cy="1327669"/>
            </a:xfrm>
            <a:prstGeom prst="rect">
              <a:avLst/>
            </a:prstGeom>
          </p:spPr>
        </p:pic>
        <p:sp>
          <p:nvSpPr>
            <p:cNvPr id="17" name="Rectangle 22"/>
            <p:cNvSpPr/>
            <p:nvPr/>
          </p:nvSpPr>
          <p:spPr>
            <a:xfrm>
              <a:off x="2555954" y="4118438"/>
              <a:ext cx="1251904" cy="3773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zh-CN" sz="1400" b="1" dirty="0">
                  <a:ln w="0"/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Node</a:t>
              </a:r>
              <a:r>
                <a:rPr lang="en-US" altLang="zh-CN" sz="1400" b="1" dirty="0" smtClean="0">
                  <a:ln w="0"/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 </a:t>
              </a:r>
              <a:r>
                <a:rPr lang="en-US" altLang="zh-CN" sz="1400" b="1" cap="none" spc="0" dirty="0" smtClean="0">
                  <a:ln w="0"/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1 (MN)</a:t>
              </a:r>
              <a:endParaRPr lang="en-US" sz="1400" b="1" cap="none" spc="0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8" name="Oval 83"/>
            <p:cNvSpPr/>
            <p:nvPr/>
          </p:nvSpPr>
          <p:spPr>
            <a:xfrm>
              <a:off x="5216982" y="4318999"/>
              <a:ext cx="4149914" cy="1583418"/>
            </a:xfrm>
            <a:prstGeom prst="ellipse">
              <a:avLst/>
            </a:prstGeom>
            <a:solidFill>
              <a:schemeClr val="accent6">
                <a:lumMod val="20000"/>
                <a:lumOff val="80000"/>
                <a:alpha val="8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9" name="Picture 87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940999" y="4252740"/>
              <a:ext cx="897026" cy="1327669"/>
            </a:xfrm>
            <a:prstGeom prst="rect">
              <a:avLst/>
            </a:prstGeom>
          </p:spPr>
        </p:pic>
        <p:sp>
          <p:nvSpPr>
            <p:cNvPr id="20" name="Rectangle 88"/>
            <p:cNvSpPr/>
            <p:nvPr/>
          </p:nvSpPr>
          <p:spPr>
            <a:xfrm>
              <a:off x="7797729" y="5192616"/>
              <a:ext cx="1173024" cy="37734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zh-CN" sz="1400" b="1" dirty="0" smtClean="0">
                  <a:ln w="0"/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Node 2 (SN)</a:t>
              </a:r>
              <a:endParaRPr lang="en-US" sz="1400" b="1" cap="none" spc="0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cxnSp>
          <p:nvCxnSpPr>
            <p:cNvPr id="21" name="Straight Arrow Connector 28"/>
            <p:cNvCxnSpPr/>
            <p:nvPr/>
          </p:nvCxnSpPr>
          <p:spPr>
            <a:xfrm flipV="1">
              <a:off x="4661633" y="2899492"/>
              <a:ext cx="2183348" cy="652243"/>
            </a:xfrm>
            <a:prstGeom prst="straightConnector1">
              <a:avLst/>
            </a:prstGeom>
            <a:ln w="38100">
              <a:solidFill>
                <a:srgbClr val="C00000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122"/>
            <p:cNvSpPr/>
            <p:nvPr/>
          </p:nvSpPr>
          <p:spPr>
            <a:xfrm rot="20560813">
              <a:off x="4335847" y="3199835"/>
              <a:ext cx="2811010" cy="307777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1000" b="1" dirty="0" smtClean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3. SN addition request</a:t>
              </a:r>
            </a:p>
          </p:txBody>
        </p:sp>
        <p:pic>
          <p:nvPicPr>
            <p:cNvPr id="23" name="Picture 13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530915" y="3793679"/>
              <a:ext cx="388488" cy="918122"/>
            </a:xfrm>
            <a:prstGeom prst="rect">
              <a:avLst/>
            </a:prstGeom>
          </p:spPr>
        </p:pic>
        <p:cxnSp>
          <p:nvCxnSpPr>
            <p:cNvPr id="24" name="Straight Arrow Connector 80"/>
            <p:cNvCxnSpPr/>
            <p:nvPr/>
          </p:nvCxnSpPr>
          <p:spPr>
            <a:xfrm>
              <a:off x="5920436" y="4306682"/>
              <a:ext cx="1181056" cy="704799"/>
            </a:xfrm>
            <a:prstGeom prst="straightConnector1">
              <a:avLst/>
            </a:prstGeom>
            <a:ln w="38100">
              <a:solidFill>
                <a:schemeClr val="accent6">
                  <a:lumMod val="75000"/>
                </a:schemeClr>
              </a:solidFill>
              <a:prstDash val="solid"/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Arrow Connector 97"/>
            <p:cNvCxnSpPr/>
            <p:nvPr/>
          </p:nvCxnSpPr>
          <p:spPr>
            <a:xfrm>
              <a:off x="4413578" y="3908999"/>
              <a:ext cx="1057521" cy="292903"/>
            </a:xfrm>
            <a:prstGeom prst="straightConnector1">
              <a:avLst/>
            </a:prstGeom>
            <a:ln w="38100">
              <a:solidFill>
                <a:schemeClr val="accent6">
                  <a:lumMod val="75000"/>
                </a:schemeClr>
              </a:solidFill>
              <a:prstDash val="solid"/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Arrow Connector 103"/>
            <p:cNvCxnSpPr/>
            <p:nvPr/>
          </p:nvCxnSpPr>
          <p:spPr>
            <a:xfrm flipH="1">
              <a:off x="5945925" y="3124465"/>
              <a:ext cx="1163461" cy="967779"/>
            </a:xfrm>
            <a:prstGeom prst="straightConnector1">
              <a:avLst/>
            </a:prstGeom>
            <a:ln w="38100">
              <a:solidFill>
                <a:schemeClr val="accent6">
                  <a:lumMod val="75000"/>
                </a:schemeClr>
              </a:solidFill>
              <a:prstDash val="sysDot"/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Curved Down Arrow 108"/>
            <p:cNvSpPr/>
            <p:nvPr/>
          </p:nvSpPr>
          <p:spPr>
            <a:xfrm rot="5400000" flipH="1">
              <a:off x="6271669" y="3907541"/>
              <a:ext cx="925064" cy="461665"/>
            </a:xfrm>
            <a:prstGeom prst="curvedDownArrow">
              <a:avLst/>
            </a:prstGeom>
            <a:solidFill>
              <a:srgbClr val="0070C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797505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AI for NG-RAN SI</a:t>
            </a:r>
            <a:r>
              <a:rPr lang="en-US" altLang="zh-CN" dirty="0">
                <a:solidFill>
                  <a:schemeClr val="accent3">
                    <a:lumMod val="75000"/>
                  </a:schemeClr>
                </a:solidFill>
              </a:rPr>
              <a:t>| Use case </a:t>
            </a:r>
            <a:r>
              <a:rPr lang="en-US" altLang="zh-CN" dirty="0" smtClean="0">
                <a:solidFill>
                  <a:schemeClr val="accent3">
                    <a:lumMod val="75000"/>
                  </a:schemeClr>
                </a:solidFill>
              </a:rPr>
              <a:t>#2: </a:t>
            </a:r>
            <a:r>
              <a:rPr lang="en-US" altLang="zh-CN" dirty="0">
                <a:solidFill>
                  <a:schemeClr val="accent3">
                    <a:lumMod val="75000"/>
                  </a:schemeClr>
                </a:solidFill>
              </a:rPr>
              <a:t>Slicing</a:t>
            </a:r>
            <a:endParaRPr lang="zh-CN" alt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8667" y="965200"/>
            <a:ext cx="11738104" cy="2746542"/>
          </a:xfrm>
        </p:spPr>
        <p:txBody>
          <a:bodyPr>
            <a:normAutofit fontScale="92500" lnSpcReduction="20000"/>
          </a:bodyPr>
          <a:lstStyle/>
          <a:p>
            <a:r>
              <a:rPr lang="en-US" altLang="zh-CN" dirty="0" smtClean="0"/>
              <a:t>Slicing </a:t>
            </a:r>
            <a:r>
              <a:rPr lang="en-US" altLang="zh-CN" dirty="0"/>
              <a:t>is </a:t>
            </a:r>
            <a:r>
              <a:rPr lang="en-US" altLang="zh-CN" dirty="0" smtClean="0"/>
              <a:t>paradigm to support services with highly </a:t>
            </a:r>
            <a:r>
              <a:rPr lang="en-US" altLang="zh-CN" dirty="0"/>
              <a:t>diverse </a:t>
            </a:r>
            <a:r>
              <a:rPr lang="en-US" altLang="zh-CN" dirty="0" err="1" smtClean="0"/>
              <a:t>QoS</a:t>
            </a:r>
            <a:r>
              <a:rPr lang="en-US" altLang="zh-CN" dirty="0"/>
              <a:t> via </a:t>
            </a:r>
            <a:r>
              <a:rPr lang="en-US" altLang="zh-CN" dirty="0" smtClean="0"/>
              <a:t>separating resources within a common infrastructure.</a:t>
            </a:r>
          </a:p>
          <a:p>
            <a:pPr lvl="1"/>
            <a:r>
              <a:rPr lang="en-US" altLang="zh-CN" dirty="0" smtClean="0"/>
              <a:t>Fluctuations </a:t>
            </a:r>
            <a:r>
              <a:rPr lang="en-US" altLang="zh-CN" dirty="0" smtClean="0"/>
              <a:t>in traffic demand weaken the effect of resource allocation policy, resulting in large overhead for re-configuration</a:t>
            </a:r>
            <a:r>
              <a:rPr lang="en-US" altLang="zh-CN" dirty="0" smtClean="0"/>
              <a:t>.</a:t>
            </a:r>
          </a:p>
          <a:p>
            <a:pPr lvl="1"/>
            <a:r>
              <a:rPr lang="en-US" altLang="zh-CN" dirty="0"/>
              <a:t>Network uncertainty (e.g. load, etc.) </a:t>
            </a:r>
            <a:r>
              <a:rPr lang="en-US" altLang="zh-CN" dirty="0" smtClean="0"/>
              <a:t>and delayed reconfiguration may </a:t>
            </a:r>
            <a:r>
              <a:rPr lang="en-US" altLang="zh-CN" dirty="0"/>
              <a:t>deteriorate the </a:t>
            </a:r>
            <a:r>
              <a:rPr lang="en-US" altLang="zh-CN" dirty="0" err="1"/>
              <a:t>QoS</a:t>
            </a:r>
            <a:r>
              <a:rPr lang="en-US" altLang="zh-CN" dirty="0"/>
              <a:t> performance or the spectrum efficiency.</a:t>
            </a:r>
          </a:p>
          <a:p>
            <a:pPr marL="355600" lvl="1" indent="0">
              <a:buNone/>
            </a:pPr>
            <a:endParaRPr lang="en-US" altLang="zh-CN" b="1" dirty="0" smtClean="0"/>
          </a:p>
          <a:p>
            <a:r>
              <a:rPr lang="en-US" altLang="zh-CN" dirty="0"/>
              <a:t>Possible </a:t>
            </a:r>
            <a:r>
              <a:rPr lang="en-US" altLang="zh-CN" dirty="0" smtClean="0"/>
              <a:t>AI/ML-based slicing:</a:t>
            </a:r>
            <a:endParaRPr lang="en-US" altLang="zh-CN" dirty="0"/>
          </a:p>
          <a:p>
            <a:pPr lvl="1"/>
            <a:r>
              <a:rPr lang="en-US" altLang="zh-CN" dirty="0" smtClean="0"/>
              <a:t>Resource allocation: set proper resource allocation </a:t>
            </a:r>
            <a:r>
              <a:rPr lang="en-US" altLang="zh-CN" dirty="0" smtClean="0"/>
              <a:t>and remapping policy for slices to improve </a:t>
            </a:r>
            <a:r>
              <a:rPr lang="en-US" altLang="zh-CN" dirty="0" smtClean="0"/>
              <a:t>the </a:t>
            </a:r>
            <a:r>
              <a:rPr lang="en-US" altLang="zh-CN" dirty="0" smtClean="0"/>
              <a:t>slice resource </a:t>
            </a:r>
            <a:r>
              <a:rPr lang="en-US" altLang="zh-CN" dirty="0" smtClean="0"/>
              <a:t>efficiency </a:t>
            </a:r>
            <a:r>
              <a:rPr lang="en-US" altLang="zh-CN" dirty="0" smtClean="0"/>
              <a:t> and satisfy </a:t>
            </a:r>
            <a:r>
              <a:rPr lang="en-US" altLang="zh-CN" dirty="0" err="1" smtClean="0"/>
              <a:t>QoS</a:t>
            </a:r>
            <a:r>
              <a:rPr lang="en-US" altLang="zh-CN" dirty="0" smtClean="0"/>
              <a:t> of UEs.</a:t>
            </a:r>
            <a:endParaRPr lang="en-US" altLang="zh-CN" dirty="0" smtClean="0"/>
          </a:p>
          <a:p>
            <a:endParaRPr lang="en-US" altLang="zh-CN" dirty="0" smtClean="0"/>
          </a:p>
          <a:p>
            <a:pPr marL="0" indent="0">
              <a:buNone/>
            </a:pPr>
            <a:r>
              <a:rPr lang="en-US" b="1" dirty="0"/>
              <a:t>Proposal </a:t>
            </a:r>
            <a:r>
              <a:rPr lang="en-US" b="1" dirty="0" smtClean="0"/>
              <a:t>4: </a:t>
            </a:r>
            <a:r>
              <a:rPr lang="en-US" b="1" dirty="0" smtClean="0"/>
              <a:t>Slicing is </a:t>
            </a:r>
            <a:r>
              <a:rPr lang="en-US" b="1" dirty="0"/>
              <a:t>a potential use case for RAN intelligence to </a:t>
            </a:r>
            <a:r>
              <a:rPr lang="en-US" b="1" dirty="0" smtClean="0"/>
              <a:t>achieve the </a:t>
            </a:r>
            <a:r>
              <a:rPr lang="en-US" b="1" dirty="0" smtClean="0"/>
              <a:t>trade-off between resource </a:t>
            </a:r>
            <a:r>
              <a:rPr lang="en-US" altLang="zh-CN" b="1" dirty="0"/>
              <a:t>efficiency </a:t>
            </a:r>
            <a:r>
              <a:rPr lang="en-US" b="1" dirty="0" smtClean="0"/>
              <a:t>and </a:t>
            </a:r>
            <a:r>
              <a:rPr lang="en-US" b="1" dirty="0" err="1" smtClean="0"/>
              <a:t>Qos</a:t>
            </a:r>
            <a:r>
              <a:rPr lang="en-US" b="1" dirty="0" smtClean="0"/>
              <a:t>   	  performance</a:t>
            </a:r>
            <a:r>
              <a:rPr lang="en-US" b="1" dirty="0" smtClean="0"/>
              <a:t>. </a:t>
            </a:r>
            <a:endParaRPr lang="en-US" dirty="0"/>
          </a:p>
          <a:p>
            <a:pPr marL="0" indent="0">
              <a:buNone/>
            </a:pPr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847493" y="2325029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pSp>
        <p:nvGrpSpPr>
          <p:cNvPr id="7" name="组合 6"/>
          <p:cNvGrpSpPr/>
          <p:nvPr/>
        </p:nvGrpSpPr>
        <p:grpSpPr>
          <a:xfrm>
            <a:off x="2860698" y="3688921"/>
            <a:ext cx="4946204" cy="2765299"/>
            <a:chOff x="2201423" y="1668914"/>
            <a:chExt cx="7435093" cy="3834709"/>
          </a:xfrm>
        </p:grpSpPr>
        <p:sp>
          <p:nvSpPr>
            <p:cNvPr id="8" name="Oval 52"/>
            <p:cNvSpPr/>
            <p:nvPr/>
          </p:nvSpPr>
          <p:spPr>
            <a:xfrm>
              <a:off x="4024533" y="4001495"/>
              <a:ext cx="2124308" cy="811902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8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Oval 33"/>
            <p:cNvSpPr/>
            <p:nvPr/>
          </p:nvSpPr>
          <p:spPr>
            <a:xfrm>
              <a:off x="5031227" y="4589797"/>
              <a:ext cx="2124308" cy="811902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8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Oval 38"/>
            <p:cNvSpPr/>
            <p:nvPr/>
          </p:nvSpPr>
          <p:spPr>
            <a:xfrm>
              <a:off x="6754014" y="4565790"/>
              <a:ext cx="2124308" cy="811902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8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Oval 56"/>
            <p:cNvSpPr/>
            <p:nvPr/>
          </p:nvSpPr>
          <p:spPr>
            <a:xfrm>
              <a:off x="5907458" y="3979773"/>
              <a:ext cx="2124308" cy="811902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8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Oval 61"/>
            <p:cNvSpPr/>
            <p:nvPr/>
          </p:nvSpPr>
          <p:spPr>
            <a:xfrm rot="335950">
              <a:off x="6608329" y="1722270"/>
              <a:ext cx="1854557" cy="3675611"/>
            </a:xfrm>
            <a:prstGeom prst="ellipse">
              <a:avLst/>
            </a:prstGeom>
            <a:solidFill>
              <a:schemeClr val="bg1">
                <a:lumMod val="75000"/>
                <a:alpha val="50000"/>
              </a:schemeClr>
            </a:solidFill>
            <a:ln>
              <a:solidFill>
                <a:schemeClr val="bg1">
                  <a:lumMod val="50000"/>
                </a:schemeClr>
              </a:solidFill>
              <a:prstDash val="lgDash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Oval 51"/>
            <p:cNvSpPr/>
            <p:nvPr/>
          </p:nvSpPr>
          <p:spPr>
            <a:xfrm rot="335950">
              <a:off x="5470112" y="1697461"/>
              <a:ext cx="1854557" cy="3724576"/>
            </a:xfrm>
            <a:prstGeom prst="ellipse">
              <a:avLst/>
            </a:prstGeom>
            <a:solidFill>
              <a:schemeClr val="accent6">
                <a:lumMod val="60000"/>
                <a:lumOff val="40000"/>
                <a:alpha val="50000"/>
              </a:schemeClr>
            </a:solidFill>
            <a:ln>
              <a:solidFill>
                <a:schemeClr val="accent6">
                  <a:lumMod val="75000"/>
                </a:schemeClr>
              </a:solidFill>
              <a:prstDash val="lgDash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Oval 1"/>
            <p:cNvSpPr/>
            <p:nvPr/>
          </p:nvSpPr>
          <p:spPr>
            <a:xfrm>
              <a:off x="3260413" y="4611992"/>
              <a:ext cx="2124308" cy="811902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8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Oval 6"/>
            <p:cNvSpPr/>
            <p:nvPr/>
          </p:nvSpPr>
          <p:spPr>
            <a:xfrm rot="540631">
              <a:off x="3831065" y="1668914"/>
              <a:ext cx="1958986" cy="3805514"/>
            </a:xfrm>
            <a:prstGeom prst="ellipse">
              <a:avLst/>
            </a:prstGeom>
            <a:solidFill>
              <a:schemeClr val="accent4">
                <a:lumMod val="60000"/>
                <a:lumOff val="40000"/>
                <a:alpha val="50000"/>
              </a:schemeClr>
            </a:solidFill>
            <a:ln>
              <a:solidFill>
                <a:schemeClr val="accent2">
                  <a:lumMod val="75000"/>
                </a:schemeClr>
              </a:solidFill>
              <a:prstDash val="lgDash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ounded Rectangle 58"/>
            <p:cNvSpPr/>
            <p:nvPr/>
          </p:nvSpPr>
          <p:spPr>
            <a:xfrm>
              <a:off x="7580783" y="3304592"/>
              <a:ext cx="760190" cy="36324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800" b="1" dirty="0" smtClean="0"/>
                <a:t>AI Model</a:t>
              </a:r>
              <a:endParaRPr lang="en-US" sz="800" b="1" dirty="0"/>
            </a:p>
          </p:txBody>
        </p:sp>
        <p:cxnSp>
          <p:nvCxnSpPr>
            <p:cNvPr id="17" name="Straight Arrow Connector 65"/>
            <p:cNvCxnSpPr>
              <a:stCxn id="24" idx="4"/>
              <a:endCxn id="26" idx="2"/>
            </p:cNvCxnSpPr>
            <p:nvPr/>
          </p:nvCxnSpPr>
          <p:spPr>
            <a:xfrm>
              <a:off x="3983719" y="2391577"/>
              <a:ext cx="1188371" cy="0"/>
            </a:xfrm>
            <a:prstGeom prst="straightConnector1">
              <a:avLst/>
            </a:prstGeom>
            <a:ln w="38100">
              <a:solidFill>
                <a:srgbClr val="CC99FF"/>
              </a:solidFill>
              <a:prstDash val="sys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Rectangle 79"/>
            <p:cNvSpPr/>
            <p:nvPr/>
          </p:nvSpPr>
          <p:spPr>
            <a:xfrm>
              <a:off x="7904142" y="3667454"/>
              <a:ext cx="1732374" cy="406163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800" b="1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Predicted parameters or policy</a:t>
              </a:r>
              <a:endParaRPr lang="en-US" sz="800" b="1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19" name="Rectangle 22"/>
            <p:cNvSpPr/>
            <p:nvPr/>
          </p:nvSpPr>
          <p:spPr>
            <a:xfrm>
              <a:off x="2201423" y="4598548"/>
              <a:ext cx="699273" cy="38412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200" b="1" dirty="0" smtClean="0">
                  <a:ln w="0"/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RAN</a:t>
              </a:r>
              <a:endParaRPr lang="en-US" sz="1200" b="1" cap="none" spc="0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pic>
          <p:nvPicPr>
            <p:cNvPr id="20" name="Picture 2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697289" y="4728336"/>
              <a:ext cx="222946" cy="526894"/>
            </a:xfrm>
            <a:prstGeom prst="rect">
              <a:avLst/>
            </a:prstGeom>
          </p:spPr>
        </p:pic>
        <p:pic>
          <p:nvPicPr>
            <p:cNvPr id="21" name="Picture 3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476537" y="4769087"/>
              <a:ext cx="222946" cy="526894"/>
            </a:xfrm>
            <a:prstGeom prst="rect">
              <a:avLst/>
            </a:prstGeom>
          </p:spPr>
        </p:pic>
        <p:pic>
          <p:nvPicPr>
            <p:cNvPr id="22" name="Picture 4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288689" y="4791675"/>
              <a:ext cx="222946" cy="526894"/>
            </a:xfrm>
            <a:prstGeom prst="rect">
              <a:avLst/>
            </a:prstGeom>
          </p:spPr>
        </p:pic>
        <p:pic>
          <p:nvPicPr>
            <p:cNvPr id="23" name="Picture 4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88914" y="4736566"/>
              <a:ext cx="222946" cy="526894"/>
            </a:xfrm>
            <a:prstGeom prst="rect">
              <a:avLst/>
            </a:prstGeom>
          </p:spPr>
        </p:pic>
        <p:sp>
          <p:nvSpPr>
            <p:cNvPr id="24" name="Flowchart: Magnetic Disk 2"/>
            <p:cNvSpPr/>
            <p:nvPr/>
          </p:nvSpPr>
          <p:spPr>
            <a:xfrm>
              <a:off x="3537670" y="2217494"/>
              <a:ext cx="446049" cy="348166"/>
            </a:xfrm>
            <a:prstGeom prst="flowChartMagneticDisk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Flowchart: Magnetic Disk 42"/>
            <p:cNvSpPr/>
            <p:nvPr/>
          </p:nvSpPr>
          <p:spPr>
            <a:xfrm>
              <a:off x="4267406" y="2738789"/>
              <a:ext cx="446049" cy="348166"/>
            </a:xfrm>
            <a:prstGeom prst="flowChartMagneticDisk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Flowchart: Magnetic Disk 43"/>
            <p:cNvSpPr/>
            <p:nvPr/>
          </p:nvSpPr>
          <p:spPr>
            <a:xfrm>
              <a:off x="5172090" y="2217494"/>
              <a:ext cx="446049" cy="348166"/>
            </a:xfrm>
            <a:prstGeom prst="flowChartMagneticDisk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Flowchart: Magnetic Disk 44"/>
            <p:cNvSpPr/>
            <p:nvPr/>
          </p:nvSpPr>
          <p:spPr>
            <a:xfrm>
              <a:off x="5868858" y="2453587"/>
              <a:ext cx="446049" cy="348166"/>
            </a:xfrm>
            <a:prstGeom prst="flowChartMagneticDisk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Flowchart: Magnetic Disk 45"/>
            <p:cNvSpPr/>
            <p:nvPr/>
          </p:nvSpPr>
          <p:spPr>
            <a:xfrm>
              <a:off x="7470276" y="2237940"/>
              <a:ext cx="446049" cy="348166"/>
            </a:xfrm>
            <a:prstGeom prst="flowChartMagneticDisk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lowchart: Magnetic Disk 46"/>
            <p:cNvSpPr/>
            <p:nvPr/>
          </p:nvSpPr>
          <p:spPr>
            <a:xfrm>
              <a:off x="8392573" y="2622759"/>
              <a:ext cx="446049" cy="348166"/>
            </a:xfrm>
            <a:prstGeom prst="flowChartMagneticDisk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lowchart: Magnetic Disk 47"/>
            <p:cNvSpPr/>
            <p:nvPr/>
          </p:nvSpPr>
          <p:spPr>
            <a:xfrm>
              <a:off x="6771713" y="2714175"/>
              <a:ext cx="446049" cy="348166"/>
            </a:xfrm>
            <a:prstGeom prst="flowChartMagneticDisk">
              <a:avLst/>
            </a:prstGeom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Parallelogram 3"/>
            <p:cNvSpPr/>
            <p:nvPr/>
          </p:nvSpPr>
          <p:spPr>
            <a:xfrm>
              <a:off x="2860002" y="3832057"/>
              <a:ext cx="6459942" cy="1671566"/>
            </a:xfrm>
            <a:prstGeom prst="parallelogram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Parallelogram 48"/>
            <p:cNvSpPr/>
            <p:nvPr/>
          </p:nvSpPr>
          <p:spPr>
            <a:xfrm>
              <a:off x="3027453" y="2178658"/>
              <a:ext cx="6459942" cy="896606"/>
            </a:xfrm>
            <a:prstGeom prst="parallelogram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33" name="Picture 5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22899" y="3471041"/>
              <a:ext cx="650859" cy="963322"/>
            </a:xfrm>
            <a:prstGeom prst="rect">
              <a:avLst/>
            </a:prstGeom>
          </p:spPr>
        </p:pic>
        <p:pic>
          <p:nvPicPr>
            <p:cNvPr id="34" name="Picture 55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418854" y="4736566"/>
              <a:ext cx="222946" cy="526894"/>
            </a:xfrm>
            <a:prstGeom prst="rect">
              <a:avLst/>
            </a:prstGeom>
          </p:spPr>
        </p:pic>
        <p:pic>
          <p:nvPicPr>
            <p:cNvPr id="35" name="Picture 3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3958779" y="4081538"/>
              <a:ext cx="650859" cy="963322"/>
            </a:xfrm>
            <a:prstGeom prst="rect">
              <a:avLst/>
            </a:prstGeom>
          </p:spPr>
        </p:pic>
        <p:pic>
          <p:nvPicPr>
            <p:cNvPr id="36" name="Picture 3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695020" y="4611992"/>
              <a:ext cx="222946" cy="526894"/>
            </a:xfrm>
            <a:prstGeom prst="rect">
              <a:avLst/>
            </a:prstGeom>
          </p:spPr>
        </p:pic>
        <p:pic>
          <p:nvPicPr>
            <p:cNvPr id="37" name="Picture 5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73127" y="3442785"/>
              <a:ext cx="650859" cy="963322"/>
            </a:xfrm>
            <a:prstGeom prst="rect">
              <a:avLst/>
            </a:prstGeom>
          </p:spPr>
        </p:pic>
        <p:pic>
          <p:nvPicPr>
            <p:cNvPr id="38" name="Picture 5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5394822" y="4067365"/>
              <a:ext cx="222946" cy="526894"/>
            </a:xfrm>
            <a:prstGeom prst="rect">
              <a:avLst/>
            </a:prstGeom>
          </p:spPr>
        </p:pic>
        <p:pic>
          <p:nvPicPr>
            <p:cNvPr id="39" name="Picture 6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098676" y="4167075"/>
              <a:ext cx="223437" cy="528054"/>
            </a:xfrm>
            <a:prstGeom prst="rect">
              <a:avLst/>
            </a:prstGeom>
          </p:spPr>
        </p:pic>
        <p:pic>
          <p:nvPicPr>
            <p:cNvPr id="40" name="Picture 3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22837" y="4071826"/>
              <a:ext cx="650859" cy="963322"/>
            </a:xfrm>
            <a:prstGeom prst="rect">
              <a:avLst/>
            </a:prstGeom>
          </p:spPr>
        </p:pic>
        <p:pic>
          <p:nvPicPr>
            <p:cNvPr id="41" name="Picture 39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560573" y="4043976"/>
              <a:ext cx="650859" cy="963322"/>
            </a:xfrm>
            <a:prstGeom prst="rect">
              <a:avLst/>
            </a:prstGeom>
          </p:spPr>
        </p:pic>
        <p:cxnSp>
          <p:nvCxnSpPr>
            <p:cNvPr id="42" name="Straight Arrow Connector 62"/>
            <p:cNvCxnSpPr>
              <a:stCxn id="24" idx="3"/>
            </p:cNvCxnSpPr>
            <p:nvPr/>
          </p:nvCxnSpPr>
          <p:spPr>
            <a:xfrm>
              <a:off x="3760695" y="2565660"/>
              <a:ext cx="506711" cy="395777"/>
            </a:xfrm>
            <a:prstGeom prst="straightConnector1">
              <a:avLst/>
            </a:prstGeom>
            <a:ln w="38100">
              <a:solidFill>
                <a:srgbClr val="CC99FF"/>
              </a:solidFill>
              <a:prstDash val="sys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Arrow Connector 68"/>
            <p:cNvCxnSpPr/>
            <p:nvPr/>
          </p:nvCxnSpPr>
          <p:spPr>
            <a:xfrm flipH="1">
              <a:off x="4737205" y="2644343"/>
              <a:ext cx="1131653" cy="308109"/>
            </a:xfrm>
            <a:prstGeom prst="straightConnector1">
              <a:avLst/>
            </a:prstGeom>
            <a:ln w="38100">
              <a:solidFill>
                <a:srgbClr val="CC99FF"/>
              </a:solidFill>
              <a:prstDash val="sys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Arrow Connector 69"/>
            <p:cNvCxnSpPr/>
            <p:nvPr/>
          </p:nvCxnSpPr>
          <p:spPr>
            <a:xfrm>
              <a:off x="6321380" y="2663449"/>
              <a:ext cx="466468" cy="269238"/>
            </a:xfrm>
            <a:prstGeom prst="straightConnector1">
              <a:avLst/>
            </a:prstGeom>
            <a:ln w="38100">
              <a:solidFill>
                <a:srgbClr val="CC99FF"/>
              </a:solidFill>
              <a:prstDash val="sys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Arrow Connector 73"/>
            <p:cNvCxnSpPr>
              <a:stCxn id="28" idx="4"/>
              <a:endCxn id="29" idx="1"/>
            </p:cNvCxnSpPr>
            <p:nvPr/>
          </p:nvCxnSpPr>
          <p:spPr>
            <a:xfrm>
              <a:off x="7916325" y="2412023"/>
              <a:ext cx="699273" cy="210736"/>
            </a:xfrm>
            <a:prstGeom prst="straightConnector1">
              <a:avLst/>
            </a:prstGeom>
            <a:ln w="38100">
              <a:solidFill>
                <a:srgbClr val="CC99FF"/>
              </a:solidFill>
              <a:prstDash val="sys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Arrow Connector 77"/>
            <p:cNvCxnSpPr>
              <a:endCxn id="29" idx="2"/>
            </p:cNvCxnSpPr>
            <p:nvPr/>
          </p:nvCxnSpPr>
          <p:spPr>
            <a:xfrm flipV="1">
              <a:off x="7224503" y="2796842"/>
              <a:ext cx="1168070" cy="171858"/>
            </a:xfrm>
            <a:prstGeom prst="straightConnector1">
              <a:avLst/>
            </a:prstGeom>
            <a:ln w="38100">
              <a:solidFill>
                <a:srgbClr val="CC99FF"/>
              </a:solidFill>
              <a:prstDash val="sys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Arrow Connector 94"/>
            <p:cNvCxnSpPr>
              <a:endCxn id="28" idx="2"/>
            </p:cNvCxnSpPr>
            <p:nvPr/>
          </p:nvCxnSpPr>
          <p:spPr>
            <a:xfrm>
              <a:off x="5625681" y="2404575"/>
              <a:ext cx="1844595" cy="7448"/>
            </a:xfrm>
            <a:prstGeom prst="straightConnector1">
              <a:avLst/>
            </a:prstGeom>
            <a:ln w="38100">
              <a:solidFill>
                <a:srgbClr val="CC99FF"/>
              </a:solidFill>
              <a:prstDash val="sys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Rectangle 98"/>
            <p:cNvSpPr/>
            <p:nvPr/>
          </p:nvSpPr>
          <p:spPr>
            <a:xfrm>
              <a:off x="2313843" y="2538734"/>
              <a:ext cx="552286" cy="384121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200" b="1" dirty="0" smtClean="0">
                  <a:ln w="0"/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CN</a:t>
              </a:r>
              <a:endParaRPr lang="en-US" sz="1200" b="1" cap="none" spc="0" dirty="0">
                <a:ln w="0"/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cxnSp>
          <p:nvCxnSpPr>
            <p:cNvPr id="49" name="Straight Arrow Connector 76"/>
            <p:cNvCxnSpPr/>
            <p:nvPr/>
          </p:nvCxnSpPr>
          <p:spPr>
            <a:xfrm flipH="1">
              <a:off x="7960878" y="3699528"/>
              <a:ext cx="1254" cy="362123"/>
            </a:xfrm>
            <a:prstGeom prst="straightConnector1">
              <a:avLst/>
            </a:prstGeom>
            <a:ln w="38100">
              <a:solidFill>
                <a:srgbClr val="C00000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Arrow Connector 100"/>
            <p:cNvCxnSpPr/>
            <p:nvPr/>
          </p:nvCxnSpPr>
          <p:spPr>
            <a:xfrm flipV="1">
              <a:off x="7853178" y="3694722"/>
              <a:ext cx="1" cy="345626"/>
            </a:xfrm>
            <a:prstGeom prst="straightConnector1">
              <a:avLst/>
            </a:prstGeom>
            <a:ln w="38100">
              <a:solidFill>
                <a:srgbClr val="C00000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Rectangle 75"/>
            <p:cNvSpPr/>
            <p:nvPr/>
          </p:nvSpPr>
          <p:spPr>
            <a:xfrm>
              <a:off x="7136991" y="3625727"/>
              <a:ext cx="850900" cy="406163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800" b="1" dirty="0" smtClean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Input data</a:t>
              </a:r>
              <a:endParaRPr lang="en-US" sz="800" b="1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52" name="Rounded Rectangle 106"/>
            <p:cNvSpPr/>
            <p:nvPr/>
          </p:nvSpPr>
          <p:spPr>
            <a:xfrm>
              <a:off x="3457996" y="3209376"/>
              <a:ext cx="760190" cy="363244"/>
            </a:xfrm>
            <a:prstGeom prst="roundRect">
              <a:avLst/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800" b="1" dirty="0" smtClean="0"/>
                <a:t>AI Model</a:t>
              </a:r>
              <a:endParaRPr lang="en-US" sz="800" b="1" dirty="0"/>
            </a:p>
          </p:txBody>
        </p:sp>
        <p:cxnSp>
          <p:nvCxnSpPr>
            <p:cNvPr id="53" name="Straight Arrow Connector 107"/>
            <p:cNvCxnSpPr/>
            <p:nvPr/>
          </p:nvCxnSpPr>
          <p:spPr>
            <a:xfrm>
              <a:off x="4257592" y="3501660"/>
              <a:ext cx="462430" cy="197868"/>
            </a:xfrm>
            <a:prstGeom prst="straightConnector1">
              <a:avLst/>
            </a:prstGeom>
            <a:ln w="38100">
              <a:solidFill>
                <a:srgbClr val="C00000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Arrow Connector 111"/>
            <p:cNvCxnSpPr/>
            <p:nvPr/>
          </p:nvCxnSpPr>
          <p:spPr>
            <a:xfrm flipH="1" flipV="1">
              <a:off x="4239565" y="3380189"/>
              <a:ext cx="497640" cy="213204"/>
            </a:xfrm>
            <a:prstGeom prst="straightConnector1">
              <a:avLst/>
            </a:prstGeom>
            <a:ln w="38100">
              <a:solidFill>
                <a:srgbClr val="C00000"/>
              </a:solidFill>
              <a:prstDash val="solid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Arrow Connector 80"/>
            <p:cNvCxnSpPr/>
            <p:nvPr/>
          </p:nvCxnSpPr>
          <p:spPr>
            <a:xfrm>
              <a:off x="7292929" y="4453003"/>
              <a:ext cx="395251" cy="136794"/>
            </a:xfrm>
            <a:prstGeom prst="straightConnector1">
              <a:avLst/>
            </a:prstGeom>
            <a:ln w="38100">
              <a:solidFill>
                <a:schemeClr val="accent1">
                  <a:lumMod val="50000"/>
                </a:schemeClr>
              </a:solidFill>
              <a:prstDash val="solid"/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Arrow Connector 118"/>
            <p:cNvCxnSpPr>
              <a:stCxn id="22" idx="3"/>
            </p:cNvCxnSpPr>
            <p:nvPr/>
          </p:nvCxnSpPr>
          <p:spPr>
            <a:xfrm flipV="1">
              <a:off x="7511635" y="4695129"/>
              <a:ext cx="218656" cy="359993"/>
            </a:xfrm>
            <a:prstGeom prst="straightConnector1">
              <a:avLst/>
            </a:prstGeom>
            <a:ln w="38100">
              <a:solidFill>
                <a:schemeClr val="accent1">
                  <a:lumMod val="50000"/>
                </a:schemeClr>
              </a:solidFill>
              <a:prstDash val="solid"/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Arrow Connector 121"/>
            <p:cNvCxnSpPr/>
            <p:nvPr/>
          </p:nvCxnSpPr>
          <p:spPr>
            <a:xfrm>
              <a:off x="8075960" y="4695129"/>
              <a:ext cx="240406" cy="296654"/>
            </a:xfrm>
            <a:prstGeom prst="straightConnector1">
              <a:avLst/>
            </a:prstGeom>
            <a:ln w="38100">
              <a:solidFill>
                <a:schemeClr val="accent1">
                  <a:lumMod val="50000"/>
                </a:schemeClr>
              </a:solidFill>
              <a:prstDash val="solid"/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Arrow Connector 126"/>
            <p:cNvCxnSpPr/>
            <p:nvPr/>
          </p:nvCxnSpPr>
          <p:spPr>
            <a:xfrm>
              <a:off x="6183111" y="4684428"/>
              <a:ext cx="256942" cy="287313"/>
            </a:xfrm>
            <a:prstGeom prst="straightConnector1">
              <a:avLst/>
            </a:prstGeom>
            <a:ln w="38100">
              <a:solidFill>
                <a:schemeClr val="accent1">
                  <a:lumMod val="50000"/>
                </a:schemeClr>
              </a:solidFill>
              <a:prstDash val="solid"/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Arrow Connector 129"/>
            <p:cNvCxnSpPr>
              <a:stCxn id="34" idx="3"/>
            </p:cNvCxnSpPr>
            <p:nvPr/>
          </p:nvCxnSpPr>
          <p:spPr>
            <a:xfrm flipV="1">
              <a:off x="5641800" y="4766266"/>
              <a:ext cx="263753" cy="233747"/>
            </a:xfrm>
            <a:prstGeom prst="straightConnector1">
              <a:avLst/>
            </a:prstGeom>
            <a:ln w="38100">
              <a:solidFill>
                <a:schemeClr val="accent1">
                  <a:lumMod val="50000"/>
                </a:schemeClr>
              </a:solidFill>
              <a:prstDash val="solid"/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Arrow Connector 131"/>
            <p:cNvCxnSpPr/>
            <p:nvPr/>
          </p:nvCxnSpPr>
          <p:spPr>
            <a:xfrm>
              <a:off x="4411923" y="4710644"/>
              <a:ext cx="263469" cy="225754"/>
            </a:xfrm>
            <a:prstGeom prst="straightConnector1">
              <a:avLst/>
            </a:prstGeom>
            <a:ln w="38100">
              <a:solidFill>
                <a:schemeClr val="accent1">
                  <a:lumMod val="50000"/>
                </a:schemeClr>
              </a:solidFill>
              <a:prstDash val="solid"/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Arrow Connector 135"/>
            <p:cNvCxnSpPr>
              <a:stCxn id="37" idx="2"/>
              <a:endCxn id="21" idx="3"/>
            </p:cNvCxnSpPr>
            <p:nvPr/>
          </p:nvCxnSpPr>
          <p:spPr>
            <a:xfrm flipH="1">
              <a:off x="6699483" y="4406107"/>
              <a:ext cx="99074" cy="626427"/>
            </a:xfrm>
            <a:prstGeom prst="straightConnector1">
              <a:avLst/>
            </a:prstGeom>
            <a:ln w="38100">
              <a:solidFill>
                <a:schemeClr val="accent1">
                  <a:lumMod val="50000"/>
                </a:schemeClr>
              </a:solidFill>
              <a:prstDash val="solid"/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Arrow Connector 141"/>
            <p:cNvCxnSpPr/>
            <p:nvPr/>
          </p:nvCxnSpPr>
          <p:spPr>
            <a:xfrm flipV="1">
              <a:off x="3896161" y="4742965"/>
              <a:ext cx="242392" cy="234082"/>
            </a:xfrm>
            <a:prstGeom prst="straightConnector1">
              <a:avLst/>
            </a:prstGeom>
            <a:ln w="38100">
              <a:solidFill>
                <a:schemeClr val="accent1">
                  <a:lumMod val="50000"/>
                </a:schemeClr>
              </a:solidFill>
              <a:prstDash val="solid"/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Arrow Connector 143"/>
            <p:cNvCxnSpPr/>
            <p:nvPr/>
          </p:nvCxnSpPr>
          <p:spPr>
            <a:xfrm>
              <a:off x="5134811" y="4111138"/>
              <a:ext cx="263469" cy="225754"/>
            </a:xfrm>
            <a:prstGeom prst="straightConnector1">
              <a:avLst/>
            </a:prstGeom>
            <a:ln w="38100">
              <a:solidFill>
                <a:schemeClr val="accent1">
                  <a:lumMod val="50000"/>
                </a:schemeClr>
              </a:solidFill>
              <a:prstDash val="solid"/>
              <a:headEnd type="triangl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Rectangle 144"/>
            <p:cNvSpPr/>
            <p:nvPr/>
          </p:nvSpPr>
          <p:spPr>
            <a:xfrm>
              <a:off x="4696740" y="1710925"/>
              <a:ext cx="582211" cy="276999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200" dirty="0" smtClean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Slice 1</a:t>
              </a:r>
              <a:endParaRPr lang="en-US" sz="1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65" name="Rectangle 145"/>
            <p:cNvSpPr/>
            <p:nvPr/>
          </p:nvSpPr>
          <p:spPr>
            <a:xfrm>
              <a:off x="6221355" y="1755783"/>
              <a:ext cx="582211" cy="276999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200" dirty="0" smtClean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Slice 2</a:t>
              </a:r>
              <a:endParaRPr lang="en-US" sz="1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66" name="Rectangle 146"/>
            <p:cNvSpPr/>
            <p:nvPr/>
          </p:nvSpPr>
          <p:spPr>
            <a:xfrm>
              <a:off x="7384633" y="1761228"/>
              <a:ext cx="582211" cy="276999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1200" dirty="0" smtClean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Slice 3</a:t>
              </a:r>
              <a:endParaRPr lang="en-US" sz="1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67" name="Rectangle 149"/>
            <p:cNvSpPr/>
            <p:nvPr/>
          </p:nvSpPr>
          <p:spPr>
            <a:xfrm rot="1488343">
              <a:off x="4163826" y="3076301"/>
              <a:ext cx="850900" cy="406163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sz="800" b="1" dirty="0" smtClean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Input data</a:t>
              </a:r>
              <a:endParaRPr lang="en-US" sz="800" b="1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  <p:sp>
          <p:nvSpPr>
            <p:cNvPr id="68" name="Rectangle 150"/>
            <p:cNvSpPr/>
            <p:nvPr/>
          </p:nvSpPr>
          <p:spPr>
            <a:xfrm rot="1507358">
              <a:off x="3798233" y="3547633"/>
              <a:ext cx="1172533" cy="553998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en-US" altLang="zh-CN" sz="800" b="1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Predicted parameters or policy</a:t>
              </a:r>
              <a:endParaRPr lang="en-US" sz="800" b="1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926300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AI for NG-RAN SI</a:t>
            </a:r>
            <a:r>
              <a:rPr lang="en-US" altLang="zh-CN" dirty="0">
                <a:solidFill>
                  <a:schemeClr val="accent3">
                    <a:lumMod val="75000"/>
                  </a:schemeClr>
                </a:solidFill>
              </a:rPr>
              <a:t>| Use case </a:t>
            </a:r>
            <a:r>
              <a:rPr lang="en-US" altLang="zh-CN" dirty="0" smtClean="0">
                <a:solidFill>
                  <a:schemeClr val="accent3">
                    <a:lumMod val="75000"/>
                  </a:schemeClr>
                </a:solidFill>
              </a:rPr>
              <a:t>#3: </a:t>
            </a:r>
            <a:r>
              <a:rPr lang="en-US" altLang="zh-CN" dirty="0">
                <a:solidFill>
                  <a:schemeClr val="accent3">
                    <a:lumMod val="75000"/>
                  </a:schemeClr>
                </a:solidFill>
              </a:rPr>
              <a:t>IAB</a:t>
            </a:r>
            <a:endParaRPr lang="zh-CN" alt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8667" y="965200"/>
            <a:ext cx="11514666" cy="2916838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dirty="0" smtClean="0"/>
              <a:t>IAB as a new feature for 5G is to extend the coverage via multi-hop, while guaranteeing robustness </a:t>
            </a:r>
            <a:r>
              <a:rPr lang="en-US" altLang="zh-CN" dirty="0"/>
              <a:t>and load </a:t>
            </a:r>
            <a:r>
              <a:rPr lang="en-US" altLang="zh-CN" dirty="0" smtClean="0"/>
              <a:t>balance.</a:t>
            </a:r>
          </a:p>
          <a:p>
            <a:pPr lvl="1"/>
            <a:r>
              <a:rPr lang="en-US" altLang="zh-CN" dirty="0" smtClean="0"/>
              <a:t>Topology </a:t>
            </a:r>
            <a:r>
              <a:rPr lang="en-US" altLang="zh-CN" dirty="0"/>
              <a:t>management, route selection and switching, resource allocation across multiple </a:t>
            </a:r>
            <a:r>
              <a:rPr lang="en-US" altLang="zh-CN" dirty="0" smtClean="0"/>
              <a:t>nodes become complex in IAB network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Multi-objective optimization is a heavy task for conventional way to generate proper policy timely.</a:t>
            </a:r>
          </a:p>
          <a:p>
            <a:endParaRPr lang="en-US" altLang="zh-CN" b="1" dirty="0" smtClean="0"/>
          </a:p>
          <a:p>
            <a:r>
              <a:rPr lang="en-US" altLang="zh-CN" dirty="0"/>
              <a:t>Possible </a:t>
            </a:r>
            <a:r>
              <a:rPr lang="en-US" altLang="zh-CN" dirty="0" smtClean="0"/>
              <a:t>AI/ML-based IAB:</a:t>
            </a:r>
            <a:endParaRPr lang="en-US" altLang="zh-CN" dirty="0"/>
          </a:p>
          <a:p>
            <a:pPr lvl="1"/>
            <a:r>
              <a:rPr lang="en-US" altLang="zh-CN" dirty="0" smtClean="0"/>
              <a:t>Resource usage prediction: </a:t>
            </a:r>
            <a:r>
              <a:rPr lang="en-US" altLang="zh-CN" dirty="0"/>
              <a:t>p</a:t>
            </a:r>
            <a:r>
              <a:rPr lang="en-US" altLang="zh-CN" dirty="0" smtClean="0"/>
              <a:t>redict node </a:t>
            </a:r>
            <a:r>
              <a:rPr lang="en-US" altLang="zh-CN" dirty="0" smtClean="0"/>
              <a:t>resource usage to </a:t>
            </a:r>
            <a:r>
              <a:rPr lang="en-US" altLang="zh-CN" dirty="0" smtClean="0"/>
              <a:t>foresee the impact brought by new traffic.</a:t>
            </a:r>
          </a:p>
          <a:p>
            <a:pPr lvl="1"/>
            <a:r>
              <a:rPr lang="en-US" altLang="zh-CN" dirty="0" smtClean="0"/>
              <a:t>Routing: set adaptive routing policy to achieve joint optimization of coverage, robustness and load balance.</a:t>
            </a:r>
          </a:p>
          <a:p>
            <a:endParaRPr lang="en-US" altLang="zh-CN" dirty="0" smtClean="0"/>
          </a:p>
          <a:p>
            <a:pPr marL="0" indent="0">
              <a:buNone/>
            </a:pPr>
            <a:r>
              <a:rPr lang="en-US" b="1" dirty="0"/>
              <a:t>Proposal </a:t>
            </a:r>
            <a:r>
              <a:rPr lang="en-US" b="1" dirty="0" smtClean="0"/>
              <a:t>5:  </a:t>
            </a:r>
            <a:r>
              <a:rPr lang="en-US" b="1" dirty="0" smtClean="0"/>
              <a:t>IAB </a:t>
            </a:r>
            <a:r>
              <a:rPr lang="en-US" b="1" dirty="0"/>
              <a:t>is a potential use case for RAN intelligence </a:t>
            </a:r>
            <a:r>
              <a:rPr lang="en-US" b="1" dirty="0" smtClean="0"/>
              <a:t>to realize joint optimization of coverage, robustness and load </a:t>
            </a:r>
            <a:r>
              <a:rPr lang="en-US" b="1" dirty="0" smtClean="0"/>
              <a:t>	  	   balance</a:t>
            </a:r>
            <a:r>
              <a:rPr lang="en-US" b="1" dirty="0" smtClean="0"/>
              <a:t>. </a:t>
            </a:r>
            <a:endParaRPr lang="en-US" dirty="0"/>
          </a:p>
          <a:p>
            <a:pPr marL="0" indent="0">
              <a:buNone/>
            </a:pPr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847493" y="2325029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7" name="Picture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3712" y="4602688"/>
            <a:ext cx="7237561" cy="173392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文本框 3"/>
          <p:cNvSpPr txBox="1"/>
          <p:nvPr/>
        </p:nvSpPr>
        <p:spPr>
          <a:xfrm>
            <a:off x="6128650" y="5743480"/>
            <a:ext cx="16762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defRPr sz="1400"/>
            </a:lvl1pPr>
          </a:lstStyle>
          <a:p>
            <a:r>
              <a:rPr lang="en-US" altLang="zh-CN" dirty="0"/>
              <a:t>IAB donor (</a:t>
            </a:r>
            <a:r>
              <a:rPr lang="en-US" altLang="zh-CN" dirty="0" err="1"/>
              <a:t>gNB</a:t>
            </a:r>
            <a:r>
              <a:rPr lang="en-US" altLang="zh-CN" dirty="0"/>
              <a:t>)</a:t>
            </a:r>
            <a:endParaRPr lang="zh-CN" altLang="en-US" dirty="0"/>
          </a:p>
        </p:txBody>
      </p:sp>
      <p:sp>
        <p:nvSpPr>
          <p:cNvPr id="9" name="文本框 15"/>
          <p:cNvSpPr txBox="1"/>
          <p:nvPr/>
        </p:nvSpPr>
        <p:spPr>
          <a:xfrm>
            <a:off x="3767775" y="4556709"/>
            <a:ext cx="112560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400" dirty="0" smtClean="0"/>
              <a:t>IAB node</a:t>
            </a:r>
            <a:endParaRPr lang="zh-CN" altLang="en-US" sz="1400" dirty="0"/>
          </a:p>
        </p:txBody>
      </p:sp>
      <p:sp>
        <p:nvSpPr>
          <p:cNvPr id="10" name="文本框 15"/>
          <p:cNvSpPr txBox="1"/>
          <p:nvPr/>
        </p:nvSpPr>
        <p:spPr>
          <a:xfrm>
            <a:off x="7386555" y="4518379"/>
            <a:ext cx="10739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>
              <a:defRPr sz="1400"/>
            </a:lvl1pPr>
          </a:lstStyle>
          <a:p>
            <a:r>
              <a:rPr lang="en-US" altLang="zh-CN" dirty="0"/>
              <a:t>IAB node</a:t>
            </a:r>
            <a:endParaRPr lang="zh-CN" altLang="en-US" dirty="0"/>
          </a:p>
        </p:txBody>
      </p:sp>
      <p:sp>
        <p:nvSpPr>
          <p:cNvPr id="58" name="Rounded Rectangle 57"/>
          <p:cNvSpPr/>
          <p:nvPr/>
        </p:nvSpPr>
        <p:spPr>
          <a:xfrm>
            <a:off x="4642532" y="3953675"/>
            <a:ext cx="599319" cy="300144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" b="1" dirty="0" smtClean="0"/>
              <a:t>AI Model</a:t>
            </a:r>
            <a:endParaRPr lang="en-US" sz="800" b="1" dirty="0"/>
          </a:p>
        </p:txBody>
      </p:sp>
      <p:cxnSp>
        <p:nvCxnSpPr>
          <p:cNvPr id="59" name="Straight Arrow Connector 58"/>
          <p:cNvCxnSpPr/>
          <p:nvPr/>
        </p:nvCxnSpPr>
        <p:spPr>
          <a:xfrm flipV="1">
            <a:off x="4916488" y="4293512"/>
            <a:ext cx="3532" cy="282642"/>
          </a:xfrm>
          <a:prstGeom prst="straightConnector1">
            <a:avLst/>
          </a:prstGeom>
          <a:ln w="28575">
            <a:solidFill>
              <a:srgbClr val="C00000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 59"/>
          <p:cNvSpPr/>
          <p:nvPr/>
        </p:nvSpPr>
        <p:spPr>
          <a:xfrm>
            <a:off x="3873712" y="4315819"/>
            <a:ext cx="1287201" cy="2462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1000" b="1" dirty="0" smtClean="0">
                <a:ln w="0"/>
              </a:rPr>
              <a:t>Input data</a:t>
            </a:r>
            <a:endParaRPr lang="en-US" sz="1000" b="1" cap="none" spc="0" dirty="0">
              <a:ln w="0"/>
              <a:solidFill>
                <a:schemeClr val="tx1"/>
              </a:solidFill>
            </a:endParaRPr>
          </a:p>
        </p:txBody>
      </p:sp>
      <p:cxnSp>
        <p:nvCxnSpPr>
          <p:cNvPr id="61" name="Straight Arrow Connector 60"/>
          <p:cNvCxnSpPr/>
          <p:nvPr/>
        </p:nvCxnSpPr>
        <p:spPr>
          <a:xfrm>
            <a:off x="5019026" y="4316774"/>
            <a:ext cx="5595" cy="271800"/>
          </a:xfrm>
          <a:prstGeom prst="straightConnector1">
            <a:avLst/>
          </a:prstGeom>
          <a:ln w="28575">
            <a:solidFill>
              <a:srgbClr val="C00000"/>
            </a:solidFill>
            <a:prstDash val="solid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Rectangle 61"/>
          <p:cNvSpPr/>
          <p:nvPr/>
        </p:nvSpPr>
        <p:spPr>
          <a:xfrm>
            <a:off x="4893376" y="4299797"/>
            <a:ext cx="1730567" cy="4001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10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Predicted parameters or policy</a:t>
            </a:r>
            <a:endParaRPr lang="en-US" sz="1000" b="1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945866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AI for NG-RAN SI</a:t>
            </a:r>
            <a:r>
              <a:rPr lang="en-US" altLang="zh-CN" dirty="0">
                <a:solidFill>
                  <a:schemeClr val="accent3">
                    <a:lumMod val="75000"/>
                  </a:schemeClr>
                </a:solidFill>
              </a:rPr>
              <a:t>| Use </a:t>
            </a:r>
            <a:r>
              <a:rPr lang="en-US" altLang="zh-CN" dirty="0" smtClean="0">
                <a:solidFill>
                  <a:schemeClr val="accent3">
                    <a:lumMod val="75000"/>
                  </a:schemeClr>
                </a:solidFill>
              </a:rPr>
              <a:t>case: Others</a:t>
            </a:r>
            <a:endParaRPr lang="zh-CN" alt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8667" y="965201"/>
            <a:ext cx="11514666" cy="5597727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Other possible use cases to be studied e.g. </a:t>
            </a:r>
            <a:r>
              <a:rPr lang="en-US" altLang="zh-CN" dirty="0" err="1" smtClean="0"/>
              <a:t>QoE</a:t>
            </a:r>
            <a:r>
              <a:rPr lang="en-US" altLang="zh-CN" dirty="0" smtClean="0"/>
              <a:t>, URLLC</a:t>
            </a:r>
          </a:p>
          <a:p>
            <a:pPr lvl="1"/>
            <a:r>
              <a:rPr lang="en-US" altLang="zh-CN" dirty="0" err="1" smtClean="0"/>
              <a:t>QoE</a:t>
            </a:r>
            <a:r>
              <a:rPr lang="en-US" altLang="zh-CN" dirty="0" smtClean="0"/>
              <a:t>.</a:t>
            </a:r>
            <a:endParaRPr lang="en-US" altLang="zh-CN" dirty="0"/>
          </a:p>
          <a:p>
            <a:pPr lvl="2"/>
            <a:r>
              <a:rPr lang="en-US" altLang="zh-CN" dirty="0" smtClean="0"/>
              <a:t>relationship </a:t>
            </a:r>
            <a:r>
              <a:rPr lang="en-US" altLang="zh-CN" dirty="0"/>
              <a:t>between </a:t>
            </a:r>
            <a:r>
              <a:rPr lang="en-US" altLang="zh-CN" dirty="0" err="1"/>
              <a:t>QoE</a:t>
            </a:r>
            <a:r>
              <a:rPr lang="en-US" altLang="zh-CN" dirty="0"/>
              <a:t> parameters and network related parameters (e.g. </a:t>
            </a:r>
            <a:r>
              <a:rPr lang="en-US" altLang="zh-CN" dirty="0" err="1"/>
              <a:t>QoS</a:t>
            </a:r>
            <a:r>
              <a:rPr lang="en-US" altLang="zh-CN" dirty="0"/>
              <a:t>)  </a:t>
            </a:r>
            <a:r>
              <a:rPr lang="en-US" altLang="zh-CN" dirty="0" smtClean="0"/>
              <a:t>is not explicit</a:t>
            </a:r>
            <a:r>
              <a:rPr lang="en-US" altLang="zh-CN" dirty="0" smtClean="0"/>
              <a:t>.</a:t>
            </a:r>
          </a:p>
          <a:p>
            <a:pPr lvl="2"/>
            <a:r>
              <a:rPr lang="en-US" altLang="zh-CN" dirty="0" err="1"/>
              <a:t>QoE</a:t>
            </a:r>
            <a:r>
              <a:rPr lang="en-US" altLang="zh-CN" dirty="0"/>
              <a:t> prediction: predict the varying-trend of </a:t>
            </a:r>
            <a:r>
              <a:rPr lang="en-US" altLang="zh-CN" dirty="0" err="1"/>
              <a:t>QoE</a:t>
            </a:r>
            <a:r>
              <a:rPr lang="en-US" altLang="zh-CN" dirty="0"/>
              <a:t> for maintaining user </a:t>
            </a:r>
            <a:r>
              <a:rPr lang="en-US" altLang="zh-CN" dirty="0" smtClean="0"/>
              <a:t>experience</a:t>
            </a:r>
          </a:p>
          <a:p>
            <a:pPr lvl="2"/>
            <a:endParaRPr lang="en-US" altLang="zh-CN" dirty="0"/>
          </a:p>
          <a:p>
            <a:pPr lvl="1"/>
            <a:r>
              <a:rPr lang="en-US" altLang="zh-CN" dirty="0" smtClean="0"/>
              <a:t>URLLC</a:t>
            </a:r>
            <a:endParaRPr lang="en-US" altLang="zh-CN" dirty="0"/>
          </a:p>
          <a:p>
            <a:pPr lvl="2"/>
            <a:r>
              <a:rPr lang="en-US" altLang="zh-CN" dirty="0" smtClean="0"/>
              <a:t>Resource </a:t>
            </a:r>
            <a:r>
              <a:rPr lang="en-US" altLang="zh-CN" dirty="0"/>
              <a:t>allocation: </a:t>
            </a:r>
            <a:r>
              <a:rPr lang="en-US" altLang="zh-CN" dirty="0" smtClean="0"/>
              <a:t>AI powered optimized </a:t>
            </a:r>
            <a:r>
              <a:rPr lang="en-US" altLang="zh-CN" dirty="0"/>
              <a:t>resource allocation policy with high resiliency to variations</a:t>
            </a:r>
            <a:r>
              <a:rPr lang="en-US" altLang="zh-CN" dirty="0" smtClean="0"/>
              <a:t>.</a:t>
            </a:r>
          </a:p>
          <a:p>
            <a:pPr lvl="2"/>
            <a:r>
              <a:rPr lang="en-US" altLang="zh-CN" dirty="0"/>
              <a:t>PDCP duplication: </a:t>
            </a:r>
            <a:r>
              <a:rPr lang="en-US" altLang="zh-CN" dirty="0" smtClean="0"/>
              <a:t>dynamic path selection to </a:t>
            </a:r>
            <a:r>
              <a:rPr lang="en-US" altLang="zh-CN" dirty="0"/>
              <a:t>meet </a:t>
            </a:r>
            <a:r>
              <a:rPr lang="en-US" altLang="zh-CN" dirty="0" err="1"/>
              <a:t>QoS</a:t>
            </a:r>
            <a:r>
              <a:rPr lang="en-US" altLang="zh-CN" dirty="0"/>
              <a:t> requirement with minimum resource</a:t>
            </a:r>
            <a:endParaRPr lang="en-US" altLang="zh-CN" dirty="0"/>
          </a:p>
          <a:p>
            <a:pPr marL="355600" lvl="1" indent="0">
              <a:buNone/>
            </a:pPr>
            <a:endParaRPr lang="en-US" altLang="zh-CN" dirty="0"/>
          </a:p>
          <a:p>
            <a:pPr marL="0" indent="0">
              <a:buNone/>
            </a:pPr>
            <a:r>
              <a:rPr lang="en-US" b="1" dirty="0"/>
              <a:t>Proposal 6: </a:t>
            </a:r>
            <a:r>
              <a:rPr lang="en-US" altLang="zh-CN" b="1" dirty="0"/>
              <a:t>Other possible use cases to be studied</a:t>
            </a:r>
            <a:r>
              <a:rPr lang="en-US" b="1" dirty="0" smtClean="0"/>
              <a:t> e.g</a:t>
            </a:r>
            <a:r>
              <a:rPr lang="en-US" b="1" dirty="0"/>
              <a:t>. </a:t>
            </a:r>
            <a:r>
              <a:rPr lang="en-US" b="1" dirty="0" err="1"/>
              <a:t>QoE</a:t>
            </a:r>
            <a:r>
              <a:rPr lang="en-US" b="1" dirty="0"/>
              <a:t>, </a:t>
            </a:r>
            <a:r>
              <a:rPr lang="en-US" b="1" dirty="0" smtClean="0"/>
              <a:t>URLLC if time allows</a:t>
            </a:r>
            <a:endParaRPr lang="en-US" b="1" dirty="0"/>
          </a:p>
          <a:p>
            <a:pPr marL="0" indent="0">
              <a:buNone/>
            </a:pPr>
            <a:endParaRPr lang="en-US" dirty="0" smtClean="0"/>
          </a:p>
          <a:p>
            <a:endParaRPr lang="en-US" altLang="zh-CN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847493" y="2325029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35542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AI for NG-RAN </a:t>
            </a:r>
            <a:r>
              <a:rPr lang="en-US" altLang="zh-CN" dirty="0" smtClean="0">
                <a:solidFill>
                  <a:schemeClr val="accent3">
                    <a:lumMod val="75000"/>
                  </a:schemeClr>
                </a:solidFill>
              </a:rPr>
              <a:t>| </a:t>
            </a:r>
            <a:r>
              <a:rPr lang="en-US" altLang="zh-CN" dirty="0" smtClean="0">
                <a:solidFill>
                  <a:schemeClr val="accent3">
                    <a:lumMod val="75000"/>
                  </a:schemeClr>
                </a:solidFill>
              </a:rPr>
              <a:t>Proposals</a:t>
            </a:r>
            <a:endParaRPr lang="zh-CN" altLang="en-US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8667" y="965203"/>
            <a:ext cx="11514666" cy="4521198"/>
          </a:xfrm>
        </p:spPr>
        <p:txBody>
          <a:bodyPr>
            <a:normAutofit/>
          </a:bodyPr>
          <a:lstStyle/>
          <a:p>
            <a:r>
              <a:rPr lang="en-US" altLang="zh-CN" sz="2800" dirty="0" smtClean="0"/>
              <a:t>Based </a:t>
            </a:r>
            <a:r>
              <a:rPr lang="en-US" altLang="zh-CN" sz="2800" dirty="0" smtClean="0"/>
              <a:t>our analysis, t</a:t>
            </a:r>
            <a:r>
              <a:rPr lang="en-US" altLang="zh-CN" sz="2800" dirty="0" smtClean="0"/>
              <a:t>he following were proposed on AI for NG-RAN in Rel-18</a:t>
            </a:r>
            <a:endParaRPr lang="en-US" altLang="zh-CN" sz="2800" dirty="0" smtClean="0"/>
          </a:p>
          <a:p>
            <a:pPr marL="355600" lvl="1" indent="0">
              <a:buNone/>
            </a:pPr>
            <a:endParaRPr lang="en-US" altLang="zh-CN" sz="2300" dirty="0" smtClean="0"/>
          </a:p>
          <a:p>
            <a:pPr marL="358775" lvl="1" indent="0">
              <a:buNone/>
            </a:pPr>
            <a:r>
              <a:rPr lang="en-US" altLang="zh-CN" sz="1900" b="1" dirty="0"/>
              <a:t>Proposal 1: Agree to have a Rel-18 WI on AI for NG-RAN to include the conclusion of the Rel-17 SI and a </a:t>
            </a:r>
            <a:r>
              <a:rPr lang="en-US" altLang="zh-CN" sz="1900" b="1" dirty="0" smtClean="0"/>
              <a:t>		           separate Rel-18 SI </a:t>
            </a:r>
            <a:r>
              <a:rPr lang="en-US" altLang="zh-CN" sz="1900" b="1" dirty="0"/>
              <a:t>to study </a:t>
            </a:r>
            <a:r>
              <a:rPr lang="en-US" altLang="zh-CN" sz="1900" b="1" dirty="0" smtClean="0"/>
              <a:t>the </a:t>
            </a:r>
            <a:r>
              <a:rPr lang="en-US" altLang="zh-CN" sz="1900" b="1" dirty="0"/>
              <a:t>additional use cases.</a:t>
            </a:r>
          </a:p>
          <a:p>
            <a:pPr marL="358775" lvl="1" indent="0">
              <a:buNone/>
            </a:pPr>
            <a:r>
              <a:rPr lang="en-US" altLang="zh-CN" sz="1900" b="1" dirty="0"/>
              <a:t>Proposal 2: The scope of the Rel-18 AI/ML for NG-RAN WI can be defined when the SI is finalized.</a:t>
            </a:r>
          </a:p>
          <a:p>
            <a:pPr marL="358775" lvl="1" indent="0">
              <a:buNone/>
            </a:pPr>
            <a:r>
              <a:rPr lang="en-US" altLang="zh-CN" sz="1900" b="1" dirty="0"/>
              <a:t>Proposal 3: Mobility enhancement </a:t>
            </a:r>
            <a:r>
              <a:rPr lang="en-US" altLang="zh-CN" sz="1900" b="1" dirty="0" smtClean="0"/>
              <a:t>is </a:t>
            </a:r>
            <a:r>
              <a:rPr lang="en-US" altLang="zh-CN" sz="1900" b="1" dirty="0"/>
              <a:t>a potential use case for RAN intelligence to improve mobility robustness </a:t>
            </a:r>
            <a:r>
              <a:rPr lang="en-US" altLang="zh-CN" sz="1900" b="1" dirty="0" smtClean="0"/>
              <a:t>	           and efficiency for dual-connectivity scenarios. </a:t>
            </a:r>
          </a:p>
          <a:p>
            <a:pPr marL="358775" lvl="1" indent="0">
              <a:buNone/>
            </a:pPr>
            <a:r>
              <a:rPr lang="en-US" altLang="zh-CN" sz="1900" b="1" dirty="0"/>
              <a:t>Proposal 4: Slicing is a potential use case for RAN intelligence to achieve the trade-off between resource </a:t>
            </a:r>
            <a:r>
              <a:rPr lang="en-US" altLang="zh-CN" sz="1900" b="1" dirty="0" smtClean="0"/>
              <a:t>	   	           efficiency </a:t>
            </a:r>
            <a:r>
              <a:rPr lang="en-US" altLang="zh-CN" sz="1900" b="1" dirty="0"/>
              <a:t>and </a:t>
            </a:r>
            <a:r>
              <a:rPr lang="en-US" altLang="zh-CN" sz="1900" b="1" dirty="0" err="1"/>
              <a:t>Qos</a:t>
            </a:r>
            <a:r>
              <a:rPr lang="en-US" altLang="zh-CN" sz="1900" b="1" dirty="0"/>
              <a:t> </a:t>
            </a:r>
            <a:r>
              <a:rPr lang="en-US" altLang="zh-CN" sz="1900" b="1" dirty="0" smtClean="0"/>
              <a:t>performance</a:t>
            </a:r>
            <a:r>
              <a:rPr lang="en-US" altLang="zh-CN" sz="1900" b="1" dirty="0"/>
              <a:t>. </a:t>
            </a:r>
            <a:endParaRPr lang="en-US" altLang="zh-CN" sz="1900" b="1" dirty="0" smtClean="0"/>
          </a:p>
          <a:p>
            <a:pPr marL="358775" lvl="1" indent="0">
              <a:buNone/>
            </a:pPr>
            <a:r>
              <a:rPr lang="en-US" altLang="zh-CN" sz="1900" b="1" dirty="0"/>
              <a:t>Proposal 5:  IAB is a potential use case for RAN intelligence to realize joint optimization of coverage, </a:t>
            </a:r>
            <a:r>
              <a:rPr lang="en-US" altLang="zh-CN" sz="1900" b="1" dirty="0" smtClean="0"/>
              <a:t>    	    	            robustness </a:t>
            </a:r>
            <a:r>
              <a:rPr lang="en-US" altLang="zh-CN" sz="1900" b="1" dirty="0"/>
              <a:t>and load 	</a:t>
            </a:r>
            <a:r>
              <a:rPr lang="en-US" altLang="zh-CN" sz="1900" b="1" dirty="0" smtClean="0"/>
              <a:t>balance</a:t>
            </a:r>
            <a:r>
              <a:rPr lang="en-US" altLang="zh-CN" sz="1900" b="1" dirty="0"/>
              <a:t>. </a:t>
            </a:r>
            <a:endParaRPr lang="en-US" altLang="zh-CN" sz="1900" b="1" dirty="0" smtClean="0"/>
          </a:p>
          <a:p>
            <a:pPr marL="358775" lvl="1" indent="0">
              <a:buNone/>
            </a:pPr>
            <a:r>
              <a:rPr lang="en-US" altLang="zh-CN" sz="1900" b="1" dirty="0"/>
              <a:t>Proposal 6:  </a:t>
            </a:r>
            <a:r>
              <a:rPr lang="en-US" altLang="zh-CN" sz="1900" b="1" dirty="0" smtClean="0"/>
              <a:t>Other </a:t>
            </a:r>
            <a:r>
              <a:rPr lang="en-US" altLang="zh-CN" sz="1900" b="1" dirty="0"/>
              <a:t>possible use cases </a:t>
            </a:r>
            <a:r>
              <a:rPr lang="en-US" altLang="zh-CN" sz="1900" b="1" dirty="0" smtClean="0"/>
              <a:t>to be studied e.g</a:t>
            </a:r>
            <a:r>
              <a:rPr lang="en-US" altLang="zh-CN" sz="1900" b="1" dirty="0"/>
              <a:t>. </a:t>
            </a:r>
            <a:r>
              <a:rPr lang="en-US" altLang="zh-CN" sz="1900" b="1" dirty="0" err="1"/>
              <a:t>QoE</a:t>
            </a:r>
            <a:r>
              <a:rPr lang="en-US" altLang="zh-CN" sz="1900" b="1" dirty="0"/>
              <a:t>, URLLC if time </a:t>
            </a:r>
            <a:r>
              <a:rPr lang="en-US" altLang="zh-CN" sz="1900" b="1" dirty="0" smtClean="0"/>
              <a:t>allows</a:t>
            </a:r>
            <a:endParaRPr lang="en-US" sz="1900" dirty="0"/>
          </a:p>
          <a:p>
            <a:pPr marL="0" indent="0">
              <a:buNone/>
            </a:pPr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847493" y="2325029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42529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1777042" y="2513616"/>
            <a:ext cx="864366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ts val="0"/>
              </a:spcBef>
              <a:spcAft>
                <a:spcPts val="1200"/>
              </a:spcAft>
            </a:pPr>
            <a:r>
              <a:rPr lang="en-US" altLang="ko-KR" sz="48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40708253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60731</TotalTime>
  <Words>750</Words>
  <Application>Microsoft Office PowerPoint</Application>
  <PresentationFormat>宽屏</PresentationFormat>
  <Paragraphs>152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9" baseType="lpstr">
      <vt:lpstr>굴림</vt:lpstr>
      <vt:lpstr>맑은 고딕</vt:lpstr>
      <vt:lpstr>Titillium</vt:lpstr>
      <vt:lpstr>宋体</vt:lpstr>
      <vt:lpstr>Arial</vt:lpstr>
      <vt:lpstr>Calibri</vt:lpstr>
      <vt:lpstr>Calibri Light</vt:lpstr>
      <vt:lpstr>Symbol</vt:lpstr>
      <vt:lpstr>Verdana</vt:lpstr>
      <vt:lpstr>Wingdings</vt:lpstr>
      <vt:lpstr>Office 테마</vt:lpstr>
      <vt:lpstr>PowerPoint 演示文稿</vt:lpstr>
      <vt:lpstr>AI for NG-RAN | Overview and Structure</vt:lpstr>
      <vt:lpstr>AI for NG-RAN SI| Use case #1: Mobility enhancement</vt:lpstr>
      <vt:lpstr>AI for NG-RAN SI| Use case #2: Slicing</vt:lpstr>
      <vt:lpstr>AI for NG-RAN SI| Use case #3: IAB</vt:lpstr>
      <vt:lpstr>AI for NG-RAN SI| Use case: Others</vt:lpstr>
      <vt:lpstr>AI for NG-RAN | Proposals</vt:lpstr>
      <vt:lpstr>PowerPoint 演示文稿</vt:lpstr>
    </vt:vector>
  </TitlesOfParts>
  <Company>Samsung Electronics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Younsun Kim</dc:creator>
  <cp:lastModifiedBy>Samsung</cp:lastModifiedBy>
  <cp:revision>1225</cp:revision>
  <dcterms:created xsi:type="dcterms:W3CDTF">2019-02-14T07:06:45Z</dcterms:created>
  <dcterms:modified xsi:type="dcterms:W3CDTF">2021-09-06T12:44:24Z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C:\Users\lx.xu\AppData\Local\Microsoft\Windows\INetCache\Content.Outlook\NOOSN0BE\Rel-18 AI for NG-RAN v4.pptx</vt:lpwstr>
  </property>
</Properties>
</file>