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43" r:id="rId1"/>
  </p:sldMasterIdLst>
  <p:notesMasterIdLst>
    <p:notesMasterId r:id="rId7"/>
  </p:notesMasterIdLst>
  <p:handoutMasterIdLst>
    <p:handoutMasterId r:id="rId8"/>
  </p:handoutMasterIdLst>
  <p:sldIdLst>
    <p:sldId id="314" r:id="rId2"/>
    <p:sldId id="1134" r:id="rId3"/>
    <p:sldId id="1135" r:id="rId4"/>
    <p:sldId id="1136" r:id="rId5"/>
    <p:sldId id="346" r:id="rId6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B193"/>
    <a:srgbClr val="B17335"/>
    <a:srgbClr val="EC8F14"/>
    <a:srgbClr val="DBAE0B"/>
    <a:srgbClr val="DA950C"/>
    <a:srgbClr val="E14B92"/>
    <a:srgbClr val="822562"/>
    <a:srgbClr val="64B951"/>
    <a:srgbClr val="47B98E"/>
    <a:srgbClr val="4C8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22" autoAdjust="0"/>
    <p:restoredTop sz="95291" autoAdjust="0"/>
  </p:normalViewPr>
  <p:slideViewPr>
    <p:cSldViewPr snapToGrid="0" snapToObjects="1">
      <p:cViewPr varScale="1">
        <p:scale>
          <a:sx n="63" d="100"/>
          <a:sy n="63" d="100"/>
        </p:scale>
        <p:origin x="1104" y="39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34"/>
    </p:cViewPr>
  </p:sorterViewPr>
  <p:notesViewPr>
    <p:cSldViewPr snapToGrid="0" snapToObjects="1">
      <p:cViewPr varScale="1">
        <p:scale>
          <a:sx n="79" d="100"/>
          <a:sy n="79" d="100"/>
        </p:scale>
        <p:origin x="3276" y="11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9/6/2021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9/6/2021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5684"/>
            <a:ext cx="9960236" cy="2894768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5116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B5B53C-9814-4319-B2AA-2C21FFC03C6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86DAFFA-DD2C-4B45-869C-80A8537FFB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26F6C622-0F1C-400B-80F7-27499D48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3843D85E-D61D-49D2-8C0B-2814AA276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3230BEAE-88C1-454A-9CCC-1D4B1775E5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051B78A0-6BF0-417B-86F2-F30C1521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DC72F71B-EE86-4EF7-B865-447B4ED71B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A3EC0C04-B0DD-4A32-813E-011A695342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433BBA68-D2F6-45DA-B6D3-4CBDACC1E2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11073384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5767"/>
            <a:ext cx="11073384" cy="4651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899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6945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2767"/>
            <a:ext cx="11073384" cy="4654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2616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2496"/>
            <a:ext cx="9960236" cy="289864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8304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4354B5-047A-475C-B07D-46E2DFF45FA8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3F3F616-0187-486C-92AE-8E9BB4F5D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7">
              <a:extLst>
                <a:ext uri="{FF2B5EF4-FFF2-40B4-BE49-F238E27FC236}">
                  <a16:creationId xmlns:a16="http://schemas.microsoft.com/office/drawing/2014/main" id="{39D476EA-97BB-4757-AE8D-46ABA28B5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83FC1BD3-A3C2-46E0-8E09-0F43D0DB3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B07C1556-FAA5-423D-9C3E-BFD6B99A6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0">
              <a:extLst>
                <a:ext uri="{FF2B5EF4-FFF2-40B4-BE49-F238E27FC236}">
                  <a16:creationId xmlns:a16="http://schemas.microsoft.com/office/drawing/2014/main" id="{1DB9EF8A-92AF-4FB6-9EB8-BBB43909F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07C51CC9-E5B8-4E20-A914-408659940A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B5BD15B5-4CE4-4224-95C9-541647C53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Freeform 5">
            <a:extLst>
              <a:ext uri="{FF2B5EF4-FFF2-40B4-BE49-F238E27FC236}">
                <a16:creationId xmlns:a16="http://schemas.microsoft.com/office/drawing/2014/main" id="{8B5168CF-498E-4EAB-8120-11D6F683504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63602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71872-34E0-4E87-A880-855C986DEFEB}"/>
              </a:ext>
            </a:extLst>
          </p:cNvPr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A59E31A-C52B-4474-A5A0-530DF770A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123B3F17-34EE-4FBA-8852-7ED07762D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502376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17900D-5033-4638-8DF2-07DE57B5B97E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2A022AC-236A-4C47-9960-6BBBDE197C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28F2614-0FCC-4D8C-BC98-D03E162B4F33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4BE4413F-C77A-40BA-9643-97A55AFCF5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CA96921-0134-4138-B35F-24FF94928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294835C9-5930-4B1D-B981-5AC310AA602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78C8B28-A3DD-4458-8A59-EE68D1ACDD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C8D26C51-B040-4FC2-B37F-5972C012FE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37678D62-51AF-470A-BDE3-8ED3FCCDE0F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80CD9248-0A2C-4050-B347-2980229F11A8}"/>
              </a:ext>
            </a:extLst>
          </p:cNvPr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99FEE917-CD84-4C97-B4F9-73DFE2A47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78C9364A-BFFF-4F94-9D90-8A71731D63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E572E624-9DE1-4F42-A7F5-36B7B8A2F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DD8A238C-0295-48D1-8872-FE51165DD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6849E95A-0C53-4220-85E0-6DFCEA7D1C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056EAF60-5381-416A-895C-D1FAED9FDF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11">
              <a:extLst>
                <a:ext uri="{FF2B5EF4-FFF2-40B4-BE49-F238E27FC236}">
                  <a16:creationId xmlns:a16="http://schemas.microsoft.com/office/drawing/2014/main" id="{0154DA0C-208D-4580-AFAD-81B221FB1E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F1F6355-08A9-4C09-B618-1C445A02E219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B42EB7FA-FF17-4B14-9DA1-B0E656D461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A6EECAC4-C77C-49AB-B254-48D8B0737DBE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08" name="Freeform 6">
                <a:extLst>
                  <a:ext uri="{FF2B5EF4-FFF2-40B4-BE49-F238E27FC236}">
                    <a16:creationId xmlns:a16="http://schemas.microsoft.com/office/drawing/2014/main" id="{D00C9BBA-FC7E-4243-8134-0B959E4BB2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7">
                <a:extLst>
                  <a:ext uri="{FF2B5EF4-FFF2-40B4-BE49-F238E27FC236}">
                    <a16:creationId xmlns:a16="http://schemas.microsoft.com/office/drawing/2014/main" id="{F71F105A-138E-453C-A355-31EA2B0C8B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8">
                <a:extLst>
                  <a:ext uri="{FF2B5EF4-FFF2-40B4-BE49-F238E27FC236}">
                    <a16:creationId xmlns:a16="http://schemas.microsoft.com/office/drawing/2014/main" id="{49854997-23FD-4E3C-82E8-D973E90ABF3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9">
                <a:extLst>
                  <a:ext uri="{FF2B5EF4-FFF2-40B4-BE49-F238E27FC236}">
                    <a16:creationId xmlns:a16="http://schemas.microsoft.com/office/drawing/2014/main" id="{DFC48EA1-BF0E-478F-9540-C906E2ADB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">
                <a:extLst>
                  <a:ext uri="{FF2B5EF4-FFF2-40B4-BE49-F238E27FC236}">
                    <a16:creationId xmlns:a16="http://schemas.microsoft.com/office/drawing/2014/main" id="{66D58043-225E-4AF1-86C5-EAC10AA263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1">
                <a:extLst>
                  <a:ext uri="{FF2B5EF4-FFF2-40B4-BE49-F238E27FC236}">
                    <a16:creationId xmlns:a16="http://schemas.microsoft.com/office/drawing/2014/main" id="{3EDD390D-BF7B-4689-9B90-0E8DC4C75E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67236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2C42-C503-4377-BB33-3F712184FDC8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AA24-5731-44D5-B484-69A48E0AD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3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56789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992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3624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8880"/>
            <a:ext cx="11073384" cy="4906726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23" r:id="rId2"/>
    <p:sldLayoutId id="2147483670" r:id="rId3"/>
    <p:sldLayoutId id="2147483740" r:id="rId4"/>
    <p:sldLayoutId id="2147483654" r:id="rId5"/>
    <p:sldLayoutId id="2147483725" r:id="rId6"/>
    <p:sldLayoutId id="2147483738" r:id="rId7"/>
    <p:sldLayoutId id="2147483739" r:id="rId8"/>
    <p:sldLayoutId id="2147483661" r:id="rId9"/>
    <p:sldLayoutId id="2147483726" r:id="rId10"/>
    <p:sldLayoutId id="2147483673" r:id="rId11"/>
    <p:sldLayoutId id="2147483727" r:id="rId12"/>
    <p:sldLayoutId id="2147483662" r:id="rId13"/>
    <p:sldLayoutId id="2147483728" r:id="rId14"/>
    <p:sldLayoutId id="2147483736" r:id="rId15"/>
    <p:sldLayoutId id="2147483737" r:id="rId16"/>
    <p:sldLayoutId id="2147483691" r:id="rId17"/>
    <p:sldLayoutId id="2147483729" r:id="rId18"/>
    <p:sldLayoutId id="2147483692" r:id="rId19"/>
    <p:sldLayoutId id="2147483730" r:id="rId20"/>
    <p:sldLayoutId id="2147483711" r:id="rId21"/>
    <p:sldLayoutId id="2147483731" r:id="rId22"/>
    <p:sldLayoutId id="2147483722" r:id="rId23"/>
    <p:sldLayoutId id="2147483732" r:id="rId24"/>
    <p:sldLayoutId id="2147483657" r:id="rId25"/>
    <p:sldLayoutId id="2147483733" r:id="rId26"/>
    <p:sldLayoutId id="2147483659" r:id="rId27"/>
    <p:sldLayoutId id="2147483734" r:id="rId28"/>
    <p:sldLayoutId id="2147483668" r:id="rId29"/>
    <p:sldLayoutId id="2147483735" r:id="rId30"/>
    <p:sldLayoutId id="2147483742" r:id="rId31"/>
  </p:sldLayoutIdLst>
  <p:transition spd="med"/>
  <p:hf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48639" y="4581053"/>
            <a:ext cx="9960236" cy="776038"/>
          </a:xfrm>
        </p:spPr>
        <p:txBody>
          <a:bodyPr/>
          <a:lstStyle/>
          <a:p>
            <a:br>
              <a:rPr lang="en-US" sz="6600" b="0" dirty="0"/>
            </a:br>
            <a:br>
              <a:rPr lang="en-US" sz="7200" b="0" dirty="0"/>
            </a:br>
            <a:r>
              <a:rPr lang="en-US" altLang="zh-CN" sz="4000" dirty="0"/>
              <a:t>Discussion on NTN enhancement in Rel-18</a:t>
            </a:r>
            <a:endParaRPr lang="en-US" sz="4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Subtitle 5">
            <a:extLst>
              <a:ext uri="{FF2B5EF4-FFF2-40B4-BE49-F238E27FC236}">
                <a16:creationId xmlns:a16="http://schemas.microsoft.com/office/drawing/2014/main" id="{BC0D48DB-E0B1-4023-A513-72CDDFEEF102}"/>
              </a:ext>
            </a:extLst>
          </p:cNvPr>
          <p:cNvSpPr txBox="1">
            <a:spLocks/>
          </p:cNvSpPr>
          <p:nvPr/>
        </p:nvSpPr>
        <p:spPr bwMode="gray">
          <a:xfrm>
            <a:off x="548639" y="5569431"/>
            <a:ext cx="5168669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Wingdings" pitchFamily="2" charset="2"/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18987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828480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43797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04746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96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45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94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/>
              <a:t> 5G Team / Lenovo Research / MBG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A1E2E74-E5F8-408C-8905-A141C4A0B56C}"/>
              </a:ext>
            </a:extLst>
          </p:cNvPr>
          <p:cNvSpPr txBox="1">
            <a:spLocks/>
          </p:cNvSpPr>
          <p:nvPr/>
        </p:nvSpPr>
        <p:spPr bwMode="black">
          <a:xfrm>
            <a:off x="475657" y="1569251"/>
            <a:ext cx="8953570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999" b="1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  <a:ea typeface="Arial" charset="0"/>
                <a:cs typeface="Arial" charset="0"/>
              </a:rPr>
              <a:t>3GPP TSG RAN#93		                                                       </a:t>
            </a:r>
            <a:r>
              <a:rPr lang="en-US" sz="1999" b="1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  <a:cs typeface="Arial" charset="0"/>
              </a:rPr>
              <a:t>RP-212071</a:t>
            </a:r>
          </a:p>
          <a:p>
            <a:pPr>
              <a:lnSpc>
                <a:spcPct val="100000"/>
              </a:lnSpc>
            </a:pPr>
            <a:r>
              <a:rPr lang="en-US" sz="1999" b="1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  <a:ea typeface="Arial" charset="0"/>
                <a:cs typeface="Arial" charset="0"/>
              </a:rPr>
              <a:t>Electronic Meeting, Sep 13-Sep 17, 2021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8F7ED702-7887-4449-B1D4-2947AAC566AD}"/>
              </a:ext>
            </a:extLst>
          </p:cNvPr>
          <p:cNvSpPr txBox="1">
            <a:spLocks/>
          </p:cNvSpPr>
          <p:nvPr/>
        </p:nvSpPr>
        <p:spPr bwMode="gray">
          <a:xfrm>
            <a:off x="604286" y="2572734"/>
            <a:ext cx="9544498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</a:rPr>
              <a:t>Agenda Item:		9.0.2</a:t>
            </a: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</a:rPr>
              <a:t>Source:			Lenovo, Motorola Mobility</a:t>
            </a: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</a:rPr>
              <a:t>Document 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CA6D5-76D7-40E8-A75E-DF1DD3569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General views of Rel-18 NTN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394BB5-EB22-4112-A164-737C6BECF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EA58E3EB-8DEB-4AF6-8291-F39C01B955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4820" y="973400"/>
            <a:ext cx="11157204" cy="5578276"/>
          </a:xfrm>
        </p:spPr>
        <p:txBody>
          <a:bodyPr/>
          <a:lstStyle/>
          <a:p>
            <a:pPr marL="269875" indent="-269875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n"/>
            </a:pPr>
            <a:r>
              <a:rPr lang="en-US" altLang="zh-CN" sz="1800" dirty="0"/>
              <a:t>Comparing to Rel-17 NTN as the first workable version of NTN, Rel-18 NTN should focus on enhancements for optimizing performance and enabling new capabilities for a wider commercial market.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800" dirty="0"/>
          </a:p>
          <a:p>
            <a:pPr marL="269875" indent="-269875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n"/>
            </a:pPr>
            <a:r>
              <a:rPr lang="en-US" altLang="zh-CN" sz="1800" dirty="0"/>
              <a:t>Rel-18 NTN is expected to address commercial use cases such as support for </a:t>
            </a:r>
            <a:r>
              <a:rPr lang="en-US" altLang="zh-CN" sz="1600" dirty="0"/>
              <a:t>mobile handheld devices such as smart phones and support UE positioning especially for public safety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600" dirty="0"/>
          </a:p>
          <a:p>
            <a:pPr marL="269875" indent="-269875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n"/>
            </a:pPr>
            <a:r>
              <a:rPr lang="en-US" altLang="zh-CN" sz="1800" dirty="0"/>
              <a:t>NTN is specified in Rel-17 with UE restrictions including GNSS capability, which are expected to be eased hence allowing Rel-18 NTN to support a wider range of UE capabilities and use cases.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800" dirty="0"/>
          </a:p>
          <a:p>
            <a:pPr marL="269875" indent="-269875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n"/>
            </a:pPr>
            <a:r>
              <a:rPr lang="en-US" altLang="zh-CN" sz="1800" dirty="0"/>
              <a:t>NR NTN and IoT NTN may continue to have separate study/work items as they are in Rel-17.</a:t>
            </a:r>
          </a:p>
        </p:txBody>
      </p:sp>
    </p:spTree>
    <p:extLst>
      <p:ext uri="{BB962C8B-B14F-4D97-AF65-F5344CB8AC3E}">
        <p14:creationId xmlns:p14="http://schemas.microsoft.com/office/powerpoint/2010/main" val="106436013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4AE5F-01EF-466C-AC54-181ECAE1D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Prioritized enhancements for Rel-18 NR NTN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A87892-0024-4C33-B10B-555E79CED8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C66149A4-2BB9-473C-8166-07D184DB97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805108"/>
            <a:ext cx="11241024" cy="5578276"/>
          </a:xfrm>
        </p:spPr>
        <p:txBody>
          <a:bodyPr/>
          <a:lstStyle/>
          <a:p>
            <a:pPr marL="269875" indent="-269875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n"/>
            </a:pPr>
            <a:r>
              <a:rPr lang="en-US" altLang="zh-CN" sz="1800" dirty="0"/>
              <a:t>Support of various UEs for wider commercial market </a:t>
            </a:r>
          </a:p>
          <a:p>
            <a:pPr marL="625475" indent="-271463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/>
              <a:t>Smart phones, compensating link loss by linear antenna at UE</a:t>
            </a:r>
          </a:p>
          <a:p>
            <a:pPr marL="625475" indent="-271463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/>
              <a:t>UEs without GNSS capability or availability</a:t>
            </a:r>
          </a:p>
          <a:p>
            <a:pPr marL="269875" indent="-269875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n"/>
            </a:pPr>
            <a:endParaRPr lang="en-US" altLang="zh-CN" sz="1800" dirty="0"/>
          </a:p>
          <a:p>
            <a:pPr marL="269875" indent="-269875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n"/>
            </a:pPr>
            <a:r>
              <a:rPr lang="en-US" altLang="zh-CN" sz="1800" dirty="0"/>
              <a:t>Architecture enhancements for more commercial deployments</a:t>
            </a:r>
          </a:p>
          <a:p>
            <a:pPr marL="625475" indent="-271463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/>
              <a:t>Regenerative payload and possible interface enhancements based on ISL</a:t>
            </a:r>
          </a:p>
          <a:p>
            <a:pPr marL="625475" indent="-271463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/>
              <a:t>CA/DC for intra-NTN and between NTN/TN, between different satellite types, and possible enhancements on mobility and service continuity</a:t>
            </a:r>
          </a:p>
          <a:p>
            <a:pPr marL="269875" indent="-269875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n"/>
            </a:pPr>
            <a:endParaRPr lang="en-US" altLang="zh-CN" sz="1800" dirty="0"/>
          </a:p>
          <a:p>
            <a:pPr marL="269875" indent="-269875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n"/>
            </a:pPr>
            <a:r>
              <a:rPr lang="en-US" altLang="zh-CN" sz="1800" dirty="0"/>
              <a:t>Performance optimization for better service provision</a:t>
            </a:r>
          </a:p>
          <a:p>
            <a:pPr marL="625475" indent="-271463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/>
              <a:t>Coverage enhancement techniques including repetition</a:t>
            </a:r>
          </a:p>
          <a:p>
            <a:pPr marL="625475" indent="-271463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/>
              <a:t>Network-based UE positioning including RS design and measurement reporting</a:t>
            </a:r>
          </a:p>
        </p:txBody>
      </p:sp>
    </p:spTree>
    <p:extLst>
      <p:ext uri="{BB962C8B-B14F-4D97-AF65-F5344CB8AC3E}">
        <p14:creationId xmlns:p14="http://schemas.microsoft.com/office/powerpoint/2010/main" val="258215007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7DE9A-F775-4875-AA02-503FB90DB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Other enhancements for Rel-18 NR NTN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BB864D-9398-4B06-A702-6E800F1487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F4A2F07C-B6D2-4C95-941E-93CBB3825C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40" y="805108"/>
            <a:ext cx="9692561" cy="5578276"/>
          </a:xfrm>
        </p:spPr>
        <p:txBody>
          <a:bodyPr/>
          <a:lstStyle/>
          <a:p>
            <a:pPr marL="269875" indent="-269875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n"/>
            </a:pPr>
            <a:r>
              <a:rPr lang="en-US" altLang="zh-CN" sz="1800" dirty="0"/>
              <a:t>The following enhancements can be considered as well if time allows </a:t>
            </a:r>
          </a:p>
          <a:p>
            <a:pPr marL="625475" indent="-271463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/>
              <a:t>Further mobility enhancement based on Rel-17 progress</a:t>
            </a:r>
          </a:p>
          <a:p>
            <a:pPr marL="625475" indent="-271463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/>
              <a:t>Beam management enhancement </a:t>
            </a:r>
          </a:p>
          <a:p>
            <a:pPr marL="625475" indent="-271463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/>
              <a:t>Discontinuous coverage with sparse constellation</a:t>
            </a:r>
          </a:p>
          <a:p>
            <a:pPr marL="625475" indent="-271463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/>
              <a:t>New bands including above 10GHz</a:t>
            </a:r>
          </a:p>
          <a:p>
            <a:pPr marL="269875" indent="-269875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n"/>
            </a:pPr>
            <a:endParaRPr lang="en-US" altLang="zh-CN" sz="1800" dirty="0"/>
          </a:p>
          <a:p>
            <a:pPr marL="269875" indent="-269875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n"/>
            </a:pPr>
            <a:r>
              <a:rPr lang="en-US" altLang="zh-CN" sz="1800" dirty="0"/>
              <a:t>The following enhancements could be deprioritized or considered in future releases</a:t>
            </a:r>
          </a:p>
          <a:p>
            <a:pPr marL="625475" indent="-271463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/>
              <a:t>UE power saving </a:t>
            </a:r>
          </a:p>
          <a:p>
            <a:pPr marL="625475" indent="-271463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/>
              <a:t>DL PAPR reduction</a:t>
            </a:r>
          </a:p>
        </p:txBody>
      </p:sp>
    </p:spTree>
    <p:extLst>
      <p:ext uri="{BB962C8B-B14F-4D97-AF65-F5344CB8AC3E}">
        <p14:creationId xmlns:p14="http://schemas.microsoft.com/office/powerpoint/2010/main" val="272861752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6CE72A-B114-421D-8BDF-20821F2D816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50675" y="6473825"/>
            <a:ext cx="438150" cy="15557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1387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F7170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 smtClean="0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</Words>
  <Application>Microsoft Office PowerPoint</Application>
  <PresentationFormat>Custom</PresentationFormat>
  <Paragraphs>42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Nova Light</vt:lpstr>
      <vt:lpstr>Calibri</vt:lpstr>
      <vt:lpstr>Wingdings</vt:lpstr>
      <vt:lpstr>Lenovo Master</vt:lpstr>
      <vt:lpstr>  Discussion on NTN enhancement in Rel-18</vt:lpstr>
      <vt:lpstr>General views of Rel-18 NTN</vt:lpstr>
      <vt:lpstr>Prioritized enhancements for Rel-18 NR NTN</vt:lpstr>
      <vt:lpstr>Other enhancements for Rel-18 NR NTN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2021-06-07T06:07:40Z</dcterms:created>
  <dcterms:modified xsi:type="dcterms:W3CDTF">2021-09-05T23:29:11Z</dcterms:modified>
</cp:coreProperties>
</file>