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0"/>
  </p:notesMasterIdLst>
  <p:handoutMasterIdLst>
    <p:handoutMasterId r:id="rId11"/>
  </p:handoutMasterIdLst>
  <p:sldIdLst>
    <p:sldId id="351" r:id="rId5"/>
    <p:sldId id="359" r:id="rId6"/>
    <p:sldId id="356" r:id="rId7"/>
    <p:sldId id="357" r:id="rId8"/>
    <p:sldId id="350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67" d="100"/>
          <a:sy n="67" d="100"/>
        </p:scale>
        <p:origin x="940" y="4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86" d="100"/>
          <a:sy n="86" d="100"/>
        </p:scale>
        <p:origin x="3786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9/5/2021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ED87EB-65D7-4500-873C-410831173A8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5">
            <a:extLst>
              <a:ext uri="{FF2B5EF4-FFF2-40B4-BE49-F238E27FC236}">
                <a16:creationId xmlns:a16="http://schemas.microsoft.com/office/drawing/2014/main" id="{BC0D48DB-E0B1-4023-A513-72CDDFEEF102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898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8246AF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5G Team / Lenovo Research / MBG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24E794F-686C-4EB0-B213-56529BF5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2558646"/>
            <a:ext cx="10368514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4000" dirty="0"/>
              <a:t>Discussion on unlicensed spectrum for sidelink communication for Rel-18</a:t>
            </a:r>
            <a:endParaRPr lang="de-DE" sz="4000" spc="0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322DBFE0-FE1B-4247-B4A2-EC33E4794F94}"/>
              </a:ext>
            </a:extLst>
          </p:cNvPr>
          <p:cNvSpPr txBox="1">
            <a:spLocks/>
          </p:cNvSpPr>
          <p:nvPr/>
        </p:nvSpPr>
        <p:spPr bwMode="gray">
          <a:xfrm>
            <a:off x="678293" y="5009515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Agenda Item:		9.0.2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			Lenovo, Motorola Mobility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Document  for:		Discussion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8FF7D3F-09B1-4E6A-B23F-2C54ED986DF8}"/>
              </a:ext>
            </a:extLst>
          </p:cNvPr>
          <p:cNvSpPr txBox="1">
            <a:spLocks/>
          </p:cNvSpPr>
          <p:nvPr/>
        </p:nvSpPr>
        <p:spPr bwMode="black">
          <a:xfrm>
            <a:off x="404800" y="1229400"/>
            <a:ext cx="9943470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RAN </a:t>
            </a:r>
            <a:r>
              <a:rPr lang="en-US" alt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Meeting #93-e </a:t>
            </a: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	                  	                RP-212066</a:t>
            </a:r>
          </a:p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Electronic Meeting, </a:t>
            </a:r>
            <a:r>
              <a:rPr lang="en-US" alt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September 13 - 17, 2021</a:t>
            </a:r>
            <a:endParaRPr kumimoji="0" lang="en-US" sz="19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65058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altLang="zh-CN" dirty="0"/>
              <a:t>Justification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EF4D466C-FCB1-44C3-8168-EEA43216E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53" y="4497098"/>
            <a:ext cx="404725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Wide bandwidth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High data rate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Latency reduction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Traffic offloading</a:t>
            </a:r>
          </a:p>
          <a:p>
            <a:pPr lvl="1" eaLnBrk="1" hangingPunct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Low cost</a:t>
            </a:r>
          </a:p>
          <a:p>
            <a:pPr lvl="1" eaLnBrk="1" hangingPunct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Extended coverage</a:t>
            </a:r>
          </a:p>
        </p:txBody>
      </p:sp>
      <p:sp>
        <p:nvSpPr>
          <p:cNvPr id="16" name="文本框 19">
            <a:extLst>
              <a:ext uri="{FF2B5EF4-FFF2-40B4-BE49-F238E27FC236}">
                <a16:creationId xmlns:a16="http://schemas.microsoft.com/office/drawing/2014/main" id="{08A22ACF-8141-4B18-8EC3-6D4CC96E9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995" y="4158287"/>
            <a:ext cx="2102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1217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Arial" charset="0"/>
              </a:rPr>
              <a:t>Motivation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1B51B42-23EB-48E2-90B1-6CEDBC5DCB3F}"/>
              </a:ext>
            </a:extLst>
          </p:cNvPr>
          <p:cNvSpPr/>
          <p:nvPr/>
        </p:nvSpPr>
        <p:spPr>
          <a:xfrm>
            <a:off x="415475" y="4509070"/>
            <a:ext cx="3536981" cy="17543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4750C95-032E-4A1B-9D2B-D379DC3B9346}"/>
              </a:ext>
            </a:extLst>
          </p:cNvPr>
          <p:cNvSpPr/>
          <p:nvPr/>
        </p:nvSpPr>
        <p:spPr>
          <a:xfrm>
            <a:off x="4359468" y="4497099"/>
            <a:ext cx="3536981" cy="17848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文本框 19">
            <a:extLst>
              <a:ext uri="{FF2B5EF4-FFF2-40B4-BE49-F238E27FC236}">
                <a16:creationId xmlns:a16="http://schemas.microsoft.com/office/drawing/2014/main" id="{659DD46B-4706-4540-BB6D-3810D148A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577" y="4158287"/>
            <a:ext cx="2102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1217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Arial" charset="0"/>
              </a:rPr>
              <a:t>Spectrum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A52CB7-DE23-4832-9CAD-051F66150817}"/>
              </a:ext>
            </a:extLst>
          </p:cNvPr>
          <p:cNvSpPr/>
          <p:nvPr/>
        </p:nvSpPr>
        <p:spPr>
          <a:xfrm>
            <a:off x="3986075" y="4509070"/>
            <a:ext cx="37372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6GHz:</a:t>
            </a:r>
          </a:p>
          <a:p>
            <a:pPr marL="1504737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US 5.925 – 7.125GHz</a:t>
            </a:r>
          </a:p>
          <a:p>
            <a:pPr marL="1504737" lvl="2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EU </a:t>
            </a: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5.925 – 6.425GHz</a:t>
            </a:r>
            <a:endParaRPr lang="en-US" altLang="zh-CN" sz="16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60GHz:</a:t>
            </a:r>
          </a:p>
          <a:p>
            <a:pPr marL="1504737" lvl="3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US 57GHz – 71GHz</a:t>
            </a:r>
          </a:p>
          <a:p>
            <a:pPr marL="1504737" lvl="3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EU 57GHz – 66GHz </a:t>
            </a:r>
            <a:endParaRPr lang="en-US" altLang="zh-CN" sz="16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0F5D1DD-B7EF-4ABF-A486-71884E9CBFB2}"/>
              </a:ext>
            </a:extLst>
          </p:cNvPr>
          <p:cNvSpPr/>
          <p:nvPr/>
        </p:nvSpPr>
        <p:spPr>
          <a:xfrm>
            <a:off x="8347404" y="4466578"/>
            <a:ext cx="3536981" cy="17848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文本框 19">
            <a:extLst>
              <a:ext uri="{FF2B5EF4-FFF2-40B4-BE49-F238E27FC236}">
                <a16:creationId xmlns:a16="http://schemas.microsoft.com/office/drawing/2014/main" id="{F1AF6CEA-98B6-41D6-BF61-E243526D2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0513" y="4127766"/>
            <a:ext cx="2102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1217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Arial" charset="0"/>
              </a:rPr>
              <a:t>Study in 3GPP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732C03A1-1D65-4293-9996-AF4BDDD9E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1571" y="4517023"/>
            <a:ext cx="404725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LTE Rel-13 LAA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LTE Rel-14 </a:t>
            </a:r>
            <a:r>
              <a:rPr lang="en-US" altLang="zh-CN" sz="1800" dirty="0" err="1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eLAA</a:t>
            </a: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LTE Rel-15 </a:t>
            </a:r>
            <a:r>
              <a:rPr lang="en-US" altLang="zh-CN" sz="1800" dirty="0" err="1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FeLAA</a:t>
            </a: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NR Rel-16 NR-U</a:t>
            </a:r>
          </a:p>
          <a:p>
            <a:pPr lvl="1" eaLnBrk="1" hangingPunct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NR Rel-17 Above 52.6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15258C-3BCF-4CA2-B858-A0A8AEAD4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62" y="967951"/>
            <a:ext cx="11766300" cy="296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6091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Operation scenarios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E8659C-785B-4186-B490-5D84CAEB95ED}"/>
              </a:ext>
            </a:extLst>
          </p:cNvPr>
          <p:cNvSpPr/>
          <p:nvPr/>
        </p:nvSpPr>
        <p:spPr>
          <a:xfrm>
            <a:off x="623728" y="1313606"/>
            <a:ext cx="4459550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">
            <a:extLst>
              <a:ext uri="{FF2B5EF4-FFF2-40B4-BE49-F238E27FC236}">
                <a16:creationId xmlns:a16="http://schemas.microsoft.com/office/drawing/2014/main" id="{29B6DA6D-6E3E-493E-97F8-AAF9D93F82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36837"/>
              </p:ext>
            </p:extLst>
          </p:nvPr>
        </p:nvGraphicFramePr>
        <p:xfrm>
          <a:off x="2538424" y="1320985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06557" imgH="1462770" progId="">
                  <p:embed/>
                </p:oleObj>
              </mc:Choice>
              <mc:Fallback>
                <p:oleObj r:id="rId2" imgW="606557" imgH="1462770" progId="">
                  <p:embed/>
                  <p:pic>
                    <p:nvPicPr>
                      <p:cNvPr id="13" name="Object 1">
                        <a:extLst>
                          <a:ext uri="{FF2B5EF4-FFF2-40B4-BE49-F238E27FC236}">
                            <a16:creationId xmlns:a16="http://schemas.microsoft.com/office/drawing/2014/main" id="{ABF1E670-614B-4B51-922B-71428256C6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424" y="1320985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">
            <a:extLst>
              <a:ext uri="{FF2B5EF4-FFF2-40B4-BE49-F238E27FC236}">
                <a16:creationId xmlns:a16="http://schemas.microsoft.com/office/drawing/2014/main" id="{37F1F31C-2BE0-447E-8317-C658B91C6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5168"/>
              </p:ext>
            </p:extLst>
          </p:nvPr>
        </p:nvGraphicFramePr>
        <p:xfrm>
          <a:off x="1757165" y="2225676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14" name="Object 3">
                        <a:extLst>
                          <a:ext uri="{FF2B5EF4-FFF2-40B4-BE49-F238E27FC236}">
                            <a16:creationId xmlns:a16="http://schemas.microsoft.com/office/drawing/2014/main" id="{A332123D-1718-4B75-8E03-DAAE425AD3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7165" y="2225676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>
            <a:extLst>
              <a:ext uri="{FF2B5EF4-FFF2-40B4-BE49-F238E27FC236}">
                <a16:creationId xmlns:a16="http://schemas.microsoft.com/office/drawing/2014/main" id="{7AFD793F-6305-4099-8028-E74581E4B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198417"/>
              </p:ext>
            </p:extLst>
          </p:nvPr>
        </p:nvGraphicFramePr>
        <p:xfrm>
          <a:off x="3190719" y="2225676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5871E807-0D9A-4E8C-A0DA-41FE428711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719" y="2225676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07AC5B3-70D3-4A95-8389-C99BE80DD321}"/>
              </a:ext>
            </a:extLst>
          </p:cNvPr>
          <p:cNvCxnSpPr/>
          <p:nvPr/>
        </p:nvCxnSpPr>
        <p:spPr>
          <a:xfrm>
            <a:off x="2317450" y="2458825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4EB6A6F-A66F-4E13-892B-E1BB2E8F29E2}"/>
              </a:ext>
            </a:extLst>
          </p:cNvPr>
          <p:cNvCxnSpPr>
            <a:cxnSpLocks/>
          </p:cNvCxnSpPr>
          <p:nvPr/>
        </p:nvCxnSpPr>
        <p:spPr>
          <a:xfrm flipH="1">
            <a:off x="2317450" y="2665302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D2AE9357-0A06-4AF8-B4A9-FBBC8D1139F3}"/>
              </a:ext>
            </a:extLst>
          </p:cNvPr>
          <p:cNvSpPr/>
          <p:nvPr/>
        </p:nvSpPr>
        <p:spPr>
          <a:xfrm>
            <a:off x="548640" y="4212027"/>
            <a:ext cx="3374431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3">
            <a:extLst>
              <a:ext uri="{FF2B5EF4-FFF2-40B4-BE49-F238E27FC236}">
                <a16:creationId xmlns:a16="http://schemas.microsoft.com/office/drawing/2014/main" id="{8CBEE3E0-0C99-4639-B74A-602ABBFBBB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453323"/>
              </p:ext>
            </p:extLst>
          </p:nvPr>
        </p:nvGraphicFramePr>
        <p:xfrm>
          <a:off x="2833759" y="5094542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22" name="Object 3">
                        <a:extLst>
                          <a:ext uri="{FF2B5EF4-FFF2-40B4-BE49-F238E27FC236}">
                            <a16:creationId xmlns:a16="http://schemas.microsoft.com/office/drawing/2014/main" id="{B3716DF3-8803-453E-84D4-A06825C9E6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759" y="5094542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3">
            <a:extLst>
              <a:ext uri="{FF2B5EF4-FFF2-40B4-BE49-F238E27FC236}">
                <a16:creationId xmlns:a16="http://schemas.microsoft.com/office/drawing/2014/main" id="{3298017A-6909-43E1-BBA6-D0AA733EBC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018446"/>
              </p:ext>
            </p:extLst>
          </p:nvPr>
        </p:nvGraphicFramePr>
        <p:xfrm>
          <a:off x="4238814" y="5094542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23" name="Object 3">
                        <a:extLst>
                          <a:ext uri="{FF2B5EF4-FFF2-40B4-BE49-F238E27FC236}">
                            <a16:creationId xmlns:a16="http://schemas.microsoft.com/office/drawing/2014/main" id="{F02E4597-8E50-473D-8363-0A9A3B158D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814" y="5094542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24C6FF0-ADC2-424F-AEA7-D1155A803986}"/>
              </a:ext>
            </a:extLst>
          </p:cNvPr>
          <p:cNvCxnSpPr/>
          <p:nvPr/>
        </p:nvCxnSpPr>
        <p:spPr>
          <a:xfrm>
            <a:off x="3365545" y="5327691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C59D68F-242E-4207-89D4-B526759F6B9E}"/>
              </a:ext>
            </a:extLst>
          </p:cNvPr>
          <p:cNvCxnSpPr>
            <a:cxnSpLocks/>
          </p:cNvCxnSpPr>
          <p:nvPr/>
        </p:nvCxnSpPr>
        <p:spPr>
          <a:xfrm flipH="1">
            <a:off x="3365545" y="5534168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2ACE802A-F41F-4C7D-995E-E2CD3ED293B8}"/>
              </a:ext>
            </a:extLst>
          </p:cNvPr>
          <p:cNvSpPr/>
          <p:nvPr/>
        </p:nvSpPr>
        <p:spPr>
          <a:xfrm>
            <a:off x="6578540" y="4182472"/>
            <a:ext cx="3094288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">
            <a:extLst>
              <a:ext uri="{FF2B5EF4-FFF2-40B4-BE49-F238E27FC236}">
                <a16:creationId xmlns:a16="http://schemas.microsoft.com/office/drawing/2014/main" id="{566DAABF-4BC9-4E5C-86BB-B7A495874C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474849"/>
              </p:ext>
            </p:extLst>
          </p:nvPr>
        </p:nvGraphicFramePr>
        <p:xfrm>
          <a:off x="9672827" y="5240672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28" name="Object 3">
                        <a:extLst>
                          <a:ext uri="{FF2B5EF4-FFF2-40B4-BE49-F238E27FC236}">
                            <a16:creationId xmlns:a16="http://schemas.microsoft.com/office/drawing/2014/main" id="{DC3015C6-829E-4091-83B2-2DE3385945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72827" y="5240672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DFFB824C-2B0C-454F-8AFA-4BAA61EA68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132537"/>
              </p:ext>
            </p:extLst>
          </p:nvPr>
        </p:nvGraphicFramePr>
        <p:xfrm>
          <a:off x="11081917" y="5200409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F374A4EA-5386-4558-BE72-4C2B4FD3D0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1917" y="5200409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B273985-BE08-4D14-9CC1-F5E733272994}"/>
              </a:ext>
            </a:extLst>
          </p:cNvPr>
          <p:cNvCxnSpPr/>
          <p:nvPr/>
        </p:nvCxnSpPr>
        <p:spPr>
          <a:xfrm>
            <a:off x="10208648" y="5433558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D4094E6-4BAD-4454-8E19-63DFAD35F6CC}"/>
              </a:ext>
            </a:extLst>
          </p:cNvPr>
          <p:cNvCxnSpPr>
            <a:cxnSpLocks/>
          </p:cNvCxnSpPr>
          <p:nvPr/>
        </p:nvCxnSpPr>
        <p:spPr>
          <a:xfrm flipH="1">
            <a:off x="10208648" y="5640035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53263792-7098-4058-9FBC-A0B4434A71B9}"/>
              </a:ext>
            </a:extLst>
          </p:cNvPr>
          <p:cNvSpPr/>
          <p:nvPr/>
        </p:nvSpPr>
        <p:spPr>
          <a:xfrm>
            <a:off x="6216715" y="1233084"/>
            <a:ext cx="3094288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CE328BA-4088-4D96-BDBB-F3531CD9C12E}"/>
              </a:ext>
            </a:extLst>
          </p:cNvPr>
          <p:cNvSpPr/>
          <p:nvPr/>
        </p:nvSpPr>
        <p:spPr>
          <a:xfrm>
            <a:off x="8543879" y="1184403"/>
            <a:ext cx="3094288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0" name="Object 3">
            <a:extLst>
              <a:ext uri="{FF2B5EF4-FFF2-40B4-BE49-F238E27FC236}">
                <a16:creationId xmlns:a16="http://schemas.microsoft.com/office/drawing/2014/main" id="{4363390E-1C16-4541-9706-373080281C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584041"/>
              </p:ext>
            </p:extLst>
          </p:nvPr>
        </p:nvGraphicFramePr>
        <p:xfrm>
          <a:off x="9309999" y="2046009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36" name="Object 3">
                        <a:extLst>
                          <a:ext uri="{FF2B5EF4-FFF2-40B4-BE49-F238E27FC236}">
                            <a16:creationId xmlns:a16="http://schemas.microsoft.com/office/drawing/2014/main" id="{12B494C0-7D52-4D6D-88BE-C75CBB1E30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9999" y="2046009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A1B8781-6203-49EA-9EDC-565E382C3264}"/>
              </a:ext>
            </a:extLst>
          </p:cNvPr>
          <p:cNvCxnSpPr/>
          <p:nvPr/>
        </p:nvCxnSpPr>
        <p:spPr>
          <a:xfrm>
            <a:off x="8436730" y="2279158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A0EC0AE-161A-458F-8552-9ECE698F54BA}"/>
              </a:ext>
            </a:extLst>
          </p:cNvPr>
          <p:cNvCxnSpPr>
            <a:cxnSpLocks/>
          </p:cNvCxnSpPr>
          <p:nvPr/>
        </p:nvCxnSpPr>
        <p:spPr>
          <a:xfrm flipH="1">
            <a:off x="8436730" y="2485635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43" name="Object 3">
            <a:extLst>
              <a:ext uri="{FF2B5EF4-FFF2-40B4-BE49-F238E27FC236}">
                <a16:creationId xmlns:a16="http://schemas.microsoft.com/office/drawing/2014/main" id="{7C3B9C8F-CF78-435D-8F16-B103DD14CE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198018"/>
              </p:ext>
            </p:extLst>
          </p:nvPr>
        </p:nvGraphicFramePr>
        <p:xfrm>
          <a:off x="7791449" y="2106114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47170" imgH="810341" progId="">
                  <p:embed/>
                </p:oleObj>
              </mc:Choice>
              <mc:Fallback>
                <p:oleObj r:id="rId4" imgW="547170" imgH="810341" progId="">
                  <p:embed/>
                  <p:pic>
                    <p:nvPicPr>
                      <p:cNvPr id="39" name="Object 3">
                        <a:extLst>
                          <a:ext uri="{FF2B5EF4-FFF2-40B4-BE49-F238E27FC236}">
                            <a16:creationId xmlns:a16="http://schemas.microsoft.com/office/drawing/2014/main" id="{1061C755-D129-45F5-94E8-493326F5D4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1449" y="2106114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>
            <a:extLst>
              <a:ext uri="{FF2B5EF4-FFF2-40B4-BE49-F238E27FC236}">
                <a16:creationId xmlns:a16="http://schemas.microsoft.com/office/drawing/2014/main" id="{21F24CFC-07D6-4BC1-8628-2D7B774B2A52}"/>
              </a:ext>
            </a:extLst>
          </p:cNvPr>
          <p:cNvSpPr/>
          <p:nvPr/>
        </p:nvSpPr>
        <p:spPr>
          <a:xfrm>
            <a:off x="836478" y="3139672"/>
            <a:ext cx="380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1: intra-cell in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69E95FF-829D-4E32-A23F-EEDA84AB03B4}"/>
              </a:ext>
            </a:extLst>
          </p:cNvPr>
          <p:cNvSpPr/>
          <p:nvPr/>
        </p:nvSpPr>
        <p:spPr>
          <a:xfrm>
            <a:off x="7178284" y="3182570"/>
            <a:ext cx="380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2: inter-cell in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EBDCC84-002C-484D-97DD-F4A4DEC338D4}"/>
              </a:ext>
            </a:extLst>
          </p:cNvPr>
          <p:cNvSpPr/>
          <p:nvPr/>
        </p:nvSpPr>
        <p:spPr>
          <a:xfrm>
            <a:off x="1122869" y="6052880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3: partial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AE0EBD6-1C05-483A-B3F6-C21F2A1DF8E2}"/>
              </a:ext>
            </a:extLst>
          </p:cNvPr>
          <p:cNvSpPr/>
          <p:nvPr/>
        </p:nvSpPr>
        <p:spPr>
          <a:xfrm>
            <a:off x="7203933" y="6125986"/>
            <a:ext cx="3211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4: out of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graphicFrame>
        <p:nvGraphicFramePr>
          <p:cNvPr id="49" name="Object 1">
            <a:extLst>
              <a:ext uri="{FF2B5EF4-FFF2-40B4-BE49-F238E27FC236}">
                <a16:creationId xmlns:a16="http://schemas.microsoft.com/office/drawing/2014/main" id="{B7763B18-AEAE-4671-A80C-2E21D65F3C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696603"/>
              </p:ext>
            </p:extLst>
          </p:nvPr>
        </p:nvGraphicFramePr>
        <p:xfrm>
          <a:off x="7505521" y="1240040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06557" imgH="1462770" progId="">
                  <p:embed/>
                </p:oleObj>
              </mc:Choice>
              <mc:Fallback>
                <p:oleObj r:id="rId2" imgW="606557" imgH="1462770" progId="">
                  <p:embed/>
                  <p:pic>
                    <p:nvPicPr>
                      <p:cNvPr id="19" name="Object 1">
                        <a:extLst>
                          <a:ext uri="{FF2B5EF4-FFF2-40B4-BE49-F238E27FC236}">
                            <a16:creationId xmlns:a16="http://schemas.microsoft.com/office/drawing/2014/main" id="{29B6DA6D-6E3E-493E-97F8-AAF9D93F82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521" y="1240040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1">
            <a:extLst>
              <a:ext uri="{FF2B5EF4-FFF2-40B4-BE49-F238E27FC236}">
                <a16:creationId xmlns:a16="http://schemas.microsoft.com/office/drawing/2014/main" id="{2B94F264-55DE-4CBD-BFD5-ED8F67526A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971318"/>
              </p:ext>
            </p:extLst>
          </p:nvPr>
        </p:nvGraphicFramePr>
        <p:xfrm>
          <a:off x="9926468" y="1185435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06557" imgH="1462770" progId="">
                  <p:embed/>
                </p:oleObj>
              </mc:Choice>
              <mc:Fallback>
                <p:oleObj r:id="rId2" imgW="606557" imgH="1462770" progId="">
                  <p:embed/>
                  <p:pic>
                    <p:nvPicPr>
                      <p:cNvPr id="19" name="Object 1">
                        <a:extLst>
                          <a:ext uri="{FF2B5EF4-FFF2-40B4-BE49-F238E27FC236}">
                            <a16:creationId xmlns:a16="http://schemas.microsoft.com/office/drawing/2014/main" id="{29B6DA6D-6E3E-493E-97F8-AAF9D93F82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6468" y="1185435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">
            <a:extLst>
              <a:ext uri="{FF2B5EF4-FFF2-40B4-BE49-F238E27FC236}">
                <a16:creationId xmlns:a16="http://schemas.microsoft.com/office/drawing/2014/main" id="{00F40369-BA8C-4602-A7B7-F0154ECC32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116607"/>
              </p:ext>
            </p:extLst>
          </p:nvPr>
        </p:nvGraphicFramePr>
        <p:xfrm>
          <a:off x="7987535" y="4205468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06557" imgH="1462770" progId="">
                  <p:embed/>
                </p:oleObj>
              </mc:Choice>
              <mc:Fallback>
                <p:oleObj r:id="rId2" imgW="606557" imgH="1462770" progId="">
                  <p:embed/>
                  <p:pic>
                    <p:nvPicPr>
                      <p:cNvPr id="19" name="Object 1">
                        <a:extLst>
                          <a:ext uri="{FF2B5EF4-FFF2-40B4-BE49-F238E27FC236}">
                            <a16:creationId xmlns:a16="http://schemas.microsoft.com/office/drawing/2014/main" id="{29B6DA6D-6E3E-493E-97F8-AAF9D93F82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7535" y="4205468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1">
            <a:extLst>
              <a:ext uri="{FF2B5EF4-FFF2-40B4-BE49-F238E27FC236}">
                <a16:creationId xmlns:a16="http://schemas.microsoft.com/office/drawing/2014/main" id="{F4753FBA-68D1-4E06-B5F7-3A61A03AA8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5571"/>
              </p:ext>
            </p:extLst>
          </p:nvPr>
        </p:nvGraphicFramePr>
        <p:xfrm>
          <a:off x="2072543" y="4219100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06557" imgH="1462770" progId="">
                  <p:embed/>
                </p:oleObj>
              </mc:Choice>
              <mc:Fallback>
                <p:oleObj r:id="rId2" imgW="606557" imgH="1462770" progId="">
                  <p:embed/>
                  <p:pic>
                    <p:nvPicPr>
                      <p:cNvPr id="19" name="Object 1">
                        <a:extLst>
                          <a:ext uri="{FF2B5EF4-FFF2-40B4-BE49-F238E27FC236}">
                            <a16:creationId xmlns:a16="http://schemas.microsoft.com/office/drawing/2014/main" id="{29B6DA6D-6E3E-493E-97F8-AAF9D93F82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2543" y="4219100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424022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4FB16-F728-4956-A89F-1D90A8F64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C60616-4E74-4430-8BD0-C493B4DD8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3480896-BC49-4DC3-B26D-A6E00FC09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35" y="1389915"/>
            <a:ext cx="4897876" cy="349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Waveform design to meet OCB and PSD requirements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PSCCH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PSSCH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PSFCH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SCI format design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DRS window containing at least SL SSBs, PSBCH and possibly CSI-RS with properties and extensions to handle reduced SSB and RMSI transmission opportunities due to LBT failure.</a:t>
            </a:r>
          </a:p>
        </p:txBody>
      </p:sp>
      <p:sp>
        <p:nvSpPr>
          <p:cNvPr id="23" name="文本框 19">
            <a:extLst>
              <a:ext uri="{FF2B5EF4-FFF2-40B4-BE49-F238E27FC236}">
                <a16:creationId xmlns:a16="http://schemas.microsoft.com/office/drawing/2014/main" id="{068BF5F0-B9F4-44C9-B24E-DA80D3EC5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690" y="969091"/>
            <a:ext cx="4282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FF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Physical layer channels and signals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779256F-2D35-4C7D-BD02-C5C128A95906}"/>
              </a:ext>
            </a:extLst>
          </p:cNvPr>
          <p:cNvSpPr/>
          <p:nvPr/>
        </p:nvSpPr>
        <p:spPr>
          <a:xfrm>
            <a:off x="508825" y="1420436"/>
            <a:ext cx="5279416" cy="353273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7F160AD-3ABC-41F2-9F7D-60D648F4E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720" y="1389915"/>
            <a:ext cx="4897876" cy="352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Resource allocation based on scheduling and sensing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UE-to-UE COT sharing among Tx UE and Rx UE for simple channel access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Channel access mechanism for fair coexistence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Synchronization procedure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Scheduling/HARQ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Multi-carrier support (carrier aggregation, carrier duplication)</a:t>
            </a:r>
          </a:p>
        </p:txBody>
      </p:sp>
      <p:sp>
        <p:nvSpPr>
          <p:cNvPr id="26" name="文本框 19">
            <a:extLst>
              <a:ext uri="{FF2B5EF4-FFF2-40B4-BE49-F238E27FC236}">
                <a16:creationId xmlns:a16="http://schemas.microsoft.com/office/drawing/2014/main" id="{1154ECBA-CF50-41D1-8D6F-FB0C53EC9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375" y="969091"/>
            <a:ext cx="4282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FF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Physical layer procedures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AADA9D4-4F9E-4E75-83D9-12CE4F6B104D}"/>
              </a:ext>
            </a:extLst>
          </p:cNvPr>
          <p:cNvSpPr/>
          <p:nvPr/>
        </p:nvSpPr>
        <p:spPr>
          <a:xfrm>
            <a:off x="6422510" y="1420436"/>
            <a:ext cx="5279416" cy="353273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5F0398B-20A0-4F9A-A8A3-484ABD59C720}"/>
              </a:ext>
            </a:extLst>
          </p:cNvPr>
          <p:cNvSpPr/>
          <p:nvPr/>
        </p:nvSpPr>
        <p:spPr>
          <a:xfrm>
            <a:off x="508825" y="5206743"/>
            <a:ext cx="11193101" cy="95345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Radio interface protocol architecture and procedures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Relevant protocol and procedure enhancements (e.g., RRC and MAC) to support service continuity on unlicensed spectrum. </a:t>
            </a:r>
          </a:p>
        </p:txBody>
      </p:sp>
    </p:spTree>
    <p:extLst>
      <p:ext uri="{BB962C8B-B14F-4D97-AF65-F5344CB8AC3E}">
        <p14:creationId xmlns:p14="http://schemas.microsoft.com/office/powerpoint/2010/main" val="280739793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58257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6790</TotalTime>
  <Words>262</Words>
  <Application>Microsoft Office PowerPoint</Application>
  <PresentationFormat>Custom</PresentationFormat>
  <Paragraphs>56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Segoe UI Semilight</vt:lpstr>
      <vt:lpstr>Wingdings</vt:lpstr>
      <vt:lpstr>Lenovo Master</vt:lpstr>
      <vt:lpstr>Discussion on unlicensed spectrum for sidelink communication for Rel-18</vt:lpstr>
      <vt:lpstr>Justification</vt:lpstr>
      <vt:lpstr>Operation scenarios</vt:lpstr>
      <vt:lpstr>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Haipeng Lei</dc:creator>
  <cp:lastModifiedBy>Haipeng HP1 Lei</cp:lastModifiedBy>
  <cp:revision>219</cp:revision>
  <dcterms:created xsi:type="dcterms:W3CDTF">2020-11-11T10:47:48Z</dcterms:created>
  <dcterms:modified xsi:type="dcterms:W3CDTF">2021-09-05T13:38:24Z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