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8"/>
  </p:notesMasterIdLst>
  <p:sldIdLst>
    <p:sldId id="376" r:id="rId2"/>
    <p:sldId id="427" r:id="rId3"/>
    <p:sldId id="425" r:id="rId4"/>
    <p:sldId id="429" r:id="rId5"/>
    <p:sldId id="428" r:id="rId6"/>
    <p:sldId id="34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75" autoAdjust="0"/>
    <p:restoredTop sz="94660"/>
  </p:normalViewPr>
  <p:slideViewPr>
    <p:cSldViewPr snapToGrid="0">
      <p:cViewPr varScale="1">
        <p:scale>
          <a:sx n="84" d="100"/>
          <a:sy n="84" d="100"/>
        </p:scale>
        <p:origin x="73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A002CB-CDE7-43AF-B30C-AFEE6C6257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 sz="18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460232" y="4103845"/>
            <a:ext cx="7790687" cy="45686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E4CB910-5B1F-4D08-AFB4-7862905907D2}"/>
              </a:ext>
            </a:extLst>
          </p:cNvPr>
          <p:cNvGrpSpPr/>
          <p:nvPr/>
        </p:nvGrpSpPr>
        <p:grpSpPr>
          <a:xfrm>
            <a:off x="164804" y="3154799"/>
            <a:ext cx="8882621" cy="2087507"/>
            <a:chOff x="134659" y="3461275"/>
            <a:chExt cx="8882621" cy="2087507"/>
          </a:xfrm>
        </p:grpSpPr>
        <p:sp>
          <p:nvSpPr>
            <p:cNvPr id="9" name="内容占位符 6">
              <a:extLst>
                <a:ext uri="{FF2B5EF4-FFF2-40B4-BE49-F238E27FC236}">
                  <a16:creationId xmlns:a16="http://schemas.microsoft.com/office/drawing/2014/main" id="{8760B81E-1F2F-4108-9468-A89F1EBA8EB4}"/>
                </a:ext>
              </a:extLst>
            </p:cNvPr>
            <p:cNvSpPr txBox="1"/>
            <p:nvPr/>
          </p:nvSpPr>
          <p:spPr>
            <a:xfrm>
              <a:off x="134659" y="3461275"/>
              <a:ext cx="8653431" cy="2087507"/>
            </a:xfrm>
            <a:prstGeom prst="rect">
              <a:avLst/>
            </a:prstGeom>
            <a:solidFill>
              <a:schemeClr val="accent5">
                <a:lumMod val="75000"/>
                <a:alpha val="82000"/>
              </a:schemeClr>
            </a:solidFill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400" b="0" i="0" kern="1200">
                  <a:solidFill>
                    <a:schemeClr val="accent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3GPP TSG RAN 93e			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</a:rPr>
                <a:t>	 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RP-21</a:t>
              </a: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2018</a:t>
              </a:r>
              <a:endParaRPr lang="zh-CN" altLang="zh-CN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Electronic 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Meeting, Sep. 13th-17th, 2021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endPara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8141C16-0D70-4C30-BAAC-2D893B019F19}"/>
                </a:ext>
              </a:extLst>
            </p:cNvPr>
            <p:cNvSpPr/>
            <p:nvPr/>
          </p:nvSpPr>
          <p:spPr>
            <a:xfrm>
              <a:off x="341847" y="4631844"/>
              <a:ext cx="6096000" cy="8925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Source: vivo</a:t>
              </a:r>
              <a:endParaRPr lang="zh-CN" altLang="en-US" sz="1400" b="1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Document for: Discussion &amp; Decision</a:t>
              </a:r>
            </a:p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GB" altLang="zh-CN" sz="1400" b="1" dirty="0">
                  <a:solidFill>
                    <a:schemeClr val="bg1"/>
                  </a:solidFill>
                </a:rPr>
                <a:t>Agenda Item: 9.0.3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占位符 4">
              <a:extLst>
                <a:ext uri="{FF2B5EF4-FFF2-40B4-BE49-F238E27FC236}">
                  <a16:creationId xmlns:a16="http://schemas.microsoft.com/office/drawing/2014/main" id="{96062170-DF6A-4207-86D6-4949D11EE0A8}"/>
                </a:ext>
              </a:extLst>
            </p:cNvPr>
            <p:cNvSpPr txBox="1"/>
            <p:nvPr/>
          </p:nvSpPr>
          <p:spPr>
            <a:xfrm>
              <a:off x="421920" y="4116220"/>
              <a:ext cx="8595360" cy="45686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3600" b="0" i="0" kern="1200" cap="none" baseline="0">
                  <a:solidFill>
                    <a:schemeClr val="bg1"/>
                  </a:solidFill>
                  <a:latin typeface="vivo type CN简 Regular" panose="02000500000000000000" charset="-122"/>
                  <a:ea typeface="vivo type CN简 Regular" panose="02000500000000000000" charset="-122"/>
                  <a:cs typeface="vivo type CN简 Regular" panose="02000500000000000000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Further CADC enhancements in Rel-18</a:t>
              </a:r>
              <a:endPara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4016C9CF-2713-4011-8CB5-D5361C3C32C1}"/>
              </a:ext>
            </a:extLst>
          </p:cNvPr>
          <p:cNvPicPr>
            <a:picLocks noGrp="1" noChangeAspect="1"/>
          </p:cNvPicPr>
          <p:nvPr>
            <p:ph sz="quarter" idx="59"/>
          </p:nvPr>
        </p:nvPicPr>
        <p:blipFill>
          <a:blip r:embed="rId2"/>
          <a:stretch>
            <a:fillRect/>
          </a:stretch>
        </p:blipFill>
        <p:spPr>
          <a:xfrm>
            <a:off x="6640385" y="1176038"/>
            <a:ext cx="4594860" cy="1965960"/>
          </a:xfrm>
          <a:prstGeom prst="rect">
            <a:avLst/>
          </a:pr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9A219F-239B-44B1-9A9A-BD6C351103B5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Flexibility aggregation for Multiple carrier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D706D8-9359-4560-BDAF-256998D5E198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altLang="zh-CN" dirty="0"/>
              <a:t>SUL in NR and Diverse Spectrum in NR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997D64-88C3-423F-AC7E-132003E68C29}"/>
              </a:ext>
            </a:extLst>
          </p:cNvPr>
          <p:cNvSpPr txBox="1"/>
          <p:nvPr/>
        </p:nvSpPr>
        <p:spPr>
          <a:xfrm>
            <a:off x="1005840" y="3581104"/>
            <a:ext cx="10469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Observation1: </a:t>
            </a:r>
            <a:r>
              <a:rPr lang="zh-CN" altLang="zh-CN" dirty="0"/>
              <a:t>Scattered narrow band</a:t>
            </a:r>
            <a:r>
              <a:rPr lang="en-US" altLang="zh-CN" dirty="0"/>
              <a:t> in NR is hard to be used for idle UE e.g. sending </a:t>
            </a:r>
            <a:r>
              <a:rPr lang="en-US" altLang="zh-CN" dirty="0" err="1"/>
              <a:t>SIBx</a:t>
            </a:r>
            <a:r>
              <a:rPr lang="en-US" altLang="zh-CN" dirty="0"/>
              <a:t>. we think allowing random access on the non-anchor carrier is beneficial to avoid the congestion issue on the anchor carrier.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CD689D-E4B5-43BF-9616-E94496C75831}"/>
              </a:ext>
            </a:extLst>
          </p:cNvPr>
          <p:cNvSpPr txBox="1"/>
          <p:nvPr/>
        </p:nvSpPr>
        <p:spPr>
          <a:xfrm>
            <a:off x="1057656" y="5746298"/>
            <a:ext cx="9747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Proposal1: </a:t>
            </a:r>
            <a:r>
              <a:rPr lang="en-GB" altLang="zh-CN" dirty="0">
                <a:solidFill>
                  <a:schemeClr val="accent1"/>
                </a:solidFill>
              </a:rPr>
              <a:t>Anchor carrier can be introduced for idle UE, paging and </a:t>
            </a:r>
            <a:r>
              <a:rPr lang="en-GB" altLang="zh-CN" dirty="0" err="1">
                <a:solidFill>
                  <a:schemeClr val="accent1"/>
                </a:solidFill>
              </a:rPr>
              <a:t>SIBx</a:t>
            </a:r>
            <a:r>
              <a:rPr lang="en-GB" altLang="zh-CN" dirty="0">
                <a:solidFill>
                  <a:schemeClr val="accent1"/>
                </a:solidFill>
              </a:rPr>
              <a:t> are transmitted only in anchor carrier.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32FC56E-FA13-472E-BD0F-8E72DB1AC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328" y="1407952"/>
            <a:ext cx="5181600" cy="16459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3DC2ADA-EEE8-4938-A35A-0D2F42F9FD6C}"/>
              </a:ext>
            </a:extLst>
          </p:cNvPr>
          <p:cNvSpPr txBox="1"/>
          <p:nvPr/>
        </p:nvSpPr>
        <p:spPr>
          <a:xfrm>
            <a:off x="1045464" y="4386702"/>
            <a:ext cx="10469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Observation2: The SSB-less </a:t>
            </a:r>
            <a:r>
              <a:rPr lang="en-US" altLang="zh-CN" dirty="0" err="1"/>
              <a:t>Scell</a:t>
            </a:r>
            <a:r>
              <a:rPr lang="en-US" altLang="zh-CN" dirty="0"/>
              <a:t> as commented by some companies during the pre-email discussion can be reused here to reduce the SSB/Paging/SIB </a:t>
            </a:r>
            <a:r>
              <a:rPr lang="en-US" altLang="zh-CN" dirty="0" err="1"/>
              <a:t>transmisison</a:t>
            </a:r>
            <a:r>
              <a:rPr lang="en-US" altLang="zh-CN" dirty="0"/>
              <a:t> on the non-anchor carrier but it also prevents the UE random access on these carriers, therefore some enhancements would be needed. 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21344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0744" y="1009403"/>
            <a:ext cx="11033080" cy="5311304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vivo Bold"/>
              </a:rPr>
              <a:t>Background </a:t>
            </a:r>
          </a:p>
          <a:p>
            <a:pPr lvl="1"/>
            <a:r>
              <a:rPr lang="en-GB" altLang="zh-CN" dirty="0">
                <a:latin typeface="vivo Bold"/>
              </a:rPr>
              <a:t>RAN1 work on two-cell PDSCH scheduling via a single DCI for specification support in Rel-17 DSS</a:t>
            </a:r>
            <a:r>
              <a:rPr lang="en-US" altLang="zh-CN" dirty="0">
                <a:latin typeface="vivo Bold"/>
              </a:rPr>
              <a:t> is stopped </a:t>
            </a:r>
            <a:r>
              <a:rPr lang="en-GB" altLang="zh-CN" dirty="0">
                <a:latin typeface="vivo Bold"/>
              </a:rPr>
              <a:t>due to Rel-17 WID scope only focusing on two DL carriers within FR1, RAN1 did not study the potential benefits for more than 2 carriers for both UL and DL within FR1 and FR2.  </a:t>
            </a:r>
          </a:p>
          <a:p>
            <a:pPr lvl="1"/>
            <a:r>
              <a:rPr lang="en-US" altLang="zh-CN" dirty="0">
                <a:latin typeface="vivo Bold"/>
              </a:rPr>
              <a:t>There is a potential to further improve NR DL/UL capacity or resolve scheduling limit in CA due to BD/CE budget in some specific scenarios, e.g., in higher frequency, in intra-band CA, by using the feature of single DCI scheduling multiple DL/UL transmission </a:t>
            </a:r>
            <a:endParaRPr lang="zh-CN" altLang="zh-CN" dirty="0">
              <a:latin typeface="vivo Bold"/>
            </a:endParaRPr>
          </a:p>
          <a:p>
            <a:pPr marL="0" defTabSz="914400"/>
            <a:r>
              <a:rPr lang="en-US" altLang="zh-CN" sz="18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Proposal2: Study, and if agreed specify PDCCH of P(S)Cell/</a:t>
            </a:r>
            <a:r>
              <a:rPr lang="en-US" altLang="zh-CN" sz="1800" dirty="0" err="1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SCell</a:t>
            </a:r>
            <a:r>
              <a:rPr lang="en-US" altLang="zh-CN" sz="18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scheduling PDSCH/PUSCH on multiple cells using a single DCI </a:t>
            </a:r>
            <a:r>
              <a:rPr lang="en-GB" altLang="zh-CN" sz="18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within FR1 and FR2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MRDC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Multi-cell scheduling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82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9A219F-239B-44B1-9A9A-BD6C351103B5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Fast activation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D706D8-9359-4560-BDAF-256998D5E198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altLang="zh-CN" dirty="0"/>
              <a:t>Fast SN switching/activation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04D16D4-795E-46D7-B5D1-AF042179F85A}"/>
              </a:ext>
            </a:extLst>
          </p:cNvPr>
          <p:cNvSpPr txBox="1"/>
          <p:nvPr/>
        </p:nvSpPr>
        <p:spPr>
          <a:xfrm>
            <a:off x="1133858" y="4340873"/>
            <a:ext cx="10202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Observation1: always RRC reconfiguration for SN change is low efficiency for MR-DC in small cell case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2D70BB1-9187-4F84-B291-9F49725AE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09" y="1475637"/>
            <a:ext cx="3817619" cy="26284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1AE6063-08CC-4AB2-A37A-A58295680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265" y="1977649"/>
            <a:ext cx="4511040" cy="142066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14D0AD8-9F1D-4F6C-9112-FB018C28EAC3}"/>
              </a:ext>
            </a:extLst>
          </p:cNvPr>
          <p:cNvSpPr txBox="1"/>
          <p:nvPr/>
        </p:nvSpPr>
        <p:spPr>
          <a:xfrm>
            <a:off x="1235964" y="4947027"/>
            <a:ext cx="9720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Proposal3: Fast SN Switching/activation should be specify when Multi-SN can be configured for the UE.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Note1: Only two TX transmissions are allowed at same time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593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0744" y="1009403"/>
            <a:ext cx="11033080" cy="5311304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US" altLang="zh-CN" dirty="0"/>
              <a:t>Fast SN switching/activation when Multi-SN can be configured for the UE</a:t>
            </a:r>
          </a:p>
          <a:p>
            <a:pPr marL="400050" lvl="2">
              <a:spcBef>
                <a:spcPts val="1000"/>
              </a:spcBef>
            </a:pPr>
            <a:r>
              <a:rPr lang="en-US" altLang="zh-CN" dirty="0"/>
              <a:t>Fast SN switching/activation CP and UP architecture enhancement for MR-MC, e.g. new SRB and DRB</a:t>
            </a:r>
          </a:p>
          <a:p>
            <a:pPr marL="400050" lvl="2">
              <a:spcBef>
                <a:spcPts val="1000"/>
              </a:spcBef>
            </a:pPr>
            <a:r>
              <a:rPr lang="en-US" altLang="zh-CN" dirty="0"/>
              <a:t>MN and SN initialize secondary SN addition/change/release.</a:t>
            </a:r>
          </a:p>
          <a:p>
            <a:pPr marL="400050" lvl="2">
              <a:spcBef>
                <a:spcPts val="1000"/>
              </a:spcBef>
            </a:pPr>
            <a:r>
              <a:rPr lang="en-US" altLang="zh-CN" dirty="0"/>
              <a:t>Lower layer signaling to activate and deactivate SNs.</a:t>
            </a:r>
          </a:p>
          <a:p>
            <a:pPr marL="400050" lvl="2">
              <a:spcBef>
                <a:spcPts val="1000"/>
              </a:spcBef>
            </a:pPr>
            <a:r>
              <a:rPr lang="en-US" altLang="zh-CN" dirty="0">
                <a:solidFill>
                  <a:srgbClr val="FF0000"/>
                </a:solidFill>
              </a:rPr>
              <a:t>Note1: Only two TX transmissions are allowed at same time</a:t>
            </a:r>
            <a:endParaRPr lang="zh-CN" altLang="en-US" dirty="0">
              <a:solidFill>
                <a:srgbClr val="FF0000"/>
              </a:solidFill>
            </a:endParaRPr>
          </a:p>
          <a:p>
            <a:r>
              <a:rPr lang="en-GB" altLang="zh-CN" dirty="0"/>
              <a:t>Improved multi-carrier operation</a:t>
            </a:r>
            <a:endParaRPr lang="en-US" altLang="zh-CN" dirty="0"/>
          </a:p>
          <a:p>
            <a:pPr lvl="1"/>
            <a:r>
              <a:rPr lang="en-US" altLang="zh-CN" dirty="0"/>
              <a:t>Study to introduce anchor carrier to </a:t>
            </a:r>
            <a:r>
              <a:rPr lang="zh-CN" altLang="zh-CN" dirty="0"/>
              <a:t>Scattered narrow band</a:t>
            </a:r>
            <a:r>
              <a:rPr lang="en-US" altLang="zh-CN" dirty="0"/>
              <a:t> usage in NR for idle UE.</a:t>
            </a:r>
            <a:endParaRPr lang="en-GB" altLang="zh-CN" dirty="0"/>
          </a:p>
          <a:p>
            <a:pPr lvl="1"/>
            <a:r>
              <a:rPr lang="en-US" altLang="zh-CN" dirty="0"/>
              <a:t>Study, and if agreed specify PDCCH of P(S)Cell/</a:t>
            </a:r>
            <a:r>
              <a:rPr lang="en-US" altLang="zh-CN" dirty="0" err="1"/>
              <a:t>SCell</a:t>
            </a:r>
            <a:r>
              <a:rPr lang="en-US" altLang="zh-CN" dirty="0"/>
              <a:t> scheduling PDSCH/PUSCH on multiple cells using a single DCI </a:t>
            </a:r>
            <a:r>
              <a:rPr lang="en-GB" altLang="zh-CN" dirty="0"/>
              <a:t>for FR1 and FR2</a:t>
            </a:r>
          </a:p>
          <a:p>
            <a:pPr marL="228600" lvl="1">
              <a:spcBef>
                <a:spcPts val="1000"/>
              </a:spcBef>
            </a:pPr>
            <a:endParaRPr lang="en-US" altLang="zh-CN" dirty="0"/>
          </a:p>
          <a:p>
            <a:pPr lvl="1"/>
            <a:endParaRPr lang="en-GB" altLang="zh-CN" dirty="0">
              <a:solidFill>
                <a:srgbClr val="FF0000"/>
              </a:solidFill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/>
              <a:t>CA/DC enhancement in R18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altLang="zh-CN" dirty="0"/>
              <a:t>Scope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915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23696</TotalTime>
  <Words>484</Words>
  <Application>Microsoft Office PowerPoint</Application>
  <PresentationFormat>宽屏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Helvetica Neue</vt:lpstr>
      <vt:lpstr>Helvetica Neue Medium</vt:lpstr>
      <vt:lpstr>MS Mincho</vt:lpstr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</cp:lastModifiedBy>
  <cp:revision>794</cp:revision>
  <dcterms:created xsi:type="dcterms:W3CDTF">2019-03-21T01:16:59Z</dcterms:created>
  <dcterms:modified xsi:type="dcterms:W3CDTF">2021-09-06T10:48:16Z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