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6"/>
  </p:notesMasterIdLst>
  <p:handoutMasterIdLst>
    <p:handoutMasterId r:id="rId7"/>
  </p:handoutMasterIdLst>
  <p:sldIdLst>
    <p:sldId id="909" r:id="rId3"/>
    <p:sldId id="910" r:id="rId4"/>
    <p:sldId id="925" r:id="rId5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ECAA"/>
    <a:srgbClr val="BBDEEB"/>
    <a:srgbClr val="8EC9DE"/>
    <a:srgbClr val="AAE383"/>
    <a:srgbClr val="66FF99"/>
    <a:srgbClr val="99FF99"/>
    <a:srgbClr val="FF33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38" autoAdjust="0"/>
    <p:restoredTop sz="95325" autoAdjust="0"/>
  </p:normalViewPr>
  <p:slideViewPr>
    <p:cSldViewPr>
      <p:cViewPr varScale="1">
        <p:scale>
          <a:sx n="91" d="100"/>
          <a:sy n="91" d="100"/>
        </p:scale>
        <p:origin x="8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9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88333C8-F2C1-4858-8FA2-AD6A55C517A4}" type="datetimeFigureOut">
              <a:rPr lang="en-GB" altLang="zh-CN"/>
              <a:pPr>
                <a:defRPr/>
              </a:pPr>
              <a:t>05/09/2021</a:t>
            </a:fld>
            <a:endParaRPr lang="en-GB" altLang="zh-CN">
              <a:cs typeface="Arial" panose="020B0604020202020204" pitchFamily="34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00C571B-F163-4007-8FEE-61DF25864BF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03B513-6296-4270-ADFE-F02ABCA33DA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6552F2-B800-491D-BBB3-7023CAA5DC0D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677846A-6678-4200-B9C7-B2758A34C3EE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8F68D7-CA57-4945-95E2-83B4B866E72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C3330C8-EFC9-4369-A150-43E606B62CB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ACC72E-D341-4103-8EC5-B8716EEAC6FD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FCAD8A5-97F4-4A63-9D0B-E17331DE13A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5CFF7AE-C5CB-4F53-B9C4-5AE7941CD132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50488D4-AD0D-465E-8D00-577D5C92E28A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F70A1B0-EEDD-4BAA-988E-ABF87E2F475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9678-9CC2-47DF-916C-5C500DFAC65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FBFB89-699A-4066-974B-8E815A7A8B9D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B9864F3-450C-452D-812E-7761872C0AB2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75F667F-47C9-427A-975D-F4D786DA40D0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7E60EF-EC27-4B43-91CA-F8A864557D5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7D3DFA-85A6-42BC-AD14-5EBA2557A98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DCD1D14-A309-4F93-B71A-F1DB6B0AB8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923A03-06D9-47D8-856D-A98EBDF6A97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F8DD643-D6F8-44B2-BEDD-9B06D952C11A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F4E4F9D-29FD-4FA2-8312-BD3CD555B55D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C03FC5A-A406-4162-ADA8-ACCCAC3E7E2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B40406A-4A66-49B9-B560-6268E16A81D2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fld id="{D2C9B935-5896-4356-9E77-DD55791D5E71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5" name="Rectangle 6"/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2019     &lt;Proposal for Updated RAN3 Time Planning&gt;</a:t>
            </a:r>
          </a:p>
        </p:txBody>
      </p:sp>
      <p:sp>
        <p:nvSpPr>
          <p:cNvPr id="1032" name="Slide Number Placeholder 4"/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fld id="{53213B83-C7C0-4F72-944B-6F435BB92ED7}" type="slidenum">
              <a:rPr lang="ja-JP" altLang="en-GB" sz="1100">
                <a:solidFill>
                  <a:schemeClr val="bg1"/>
                </a:solidFill>
              </a:rPr>
              <a:pPr eaLnBrk="1" hangingPunct="1"/>
              <a:t>‹#›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434638" y="255588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2053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fld id="{4D4C358B-558C-43A7-A707-E64A8F3FA298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5" name="Rectangle 6"/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2019     &lt;Proposal for Updated RAN3 Time Planning&gt;</a:t>
            </a:r>
          </a:p>
        </p:txBody>
      </p:sp>
      <p:sp>
        <p:nvSpPr>
          <p:cNvPr id="2056" name="Slide Number Placeholder 4"/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fld id="{E671CC8D-F220-4855-B362-823CAED11DE8}" type="slidenum">
              <a:rPr lang="ja-JP" altLang="en-GB" sz="1100">
                <a:solidFill>
                  <a:schemeClr val="bg1"/>
                </a:solidFill>
              </a:rPr>
              <a:pPr eaLnBrk="1" hangingPunct="1"/>
              <a:t>‹#›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2057" name="Picture 6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434638" y="255588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1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013325"/>
            <a:ext cx="8534400" cy="1247775"/>
          </a:xfrm>
        </p:spPr>
        <p:txBody>
          <a:bodyPr/>
          <a:lstStyle/>
          <a:p>
            <a:r>
              <a:rPr lang="en-US" altLang="sv-SE"/>
              <a:t>CMCC</a:t>
            </a:r>
            <a:endParaRPr lang="sv-SE" altLang="sv-SE"/>
          </a:p>
        </p:txBody>
      </p:sp>
      <p:sp>
        <p:nvSpPr>
          <p:cNvPr id="5123" name="Title 2"/>
          <p:cNvSpPr>
            <a:spLocks noGrp="1" noChangeArrowheads="1"/>
          </p:cNvSpPr>
          <p:nvPr>
            <p:ph type="title"/>
          </p:nvPr>
        </p:nvSpPr>
        <p:spPr>
          <a:xfrm>
            <a:off x="1503363" y="2205038"/>
            <a:ext cx="10064750" cy="2016125"/>
          </a:xfrm>
        </p:spPr>
        <p:txBody>
          <a:bodyPr/>
          <a:lstStyle/>
          <a:p>
            <a:r>
              <a:rPr lang="en-US" altLang="sv-SE" sz="4800">
                <a:solidFill>
                  <a:schemeClr val="tx1"/>
                </a:solidFill>
              </a:rPr>
              <a:t>TU adjustment for </a:t>
            </a:r>
            <a:br>
              <a:rPr lang="en-US" altLang="sv-SE" sz="4800">
                <a:solidFill>
                  <a:schemeClr val="tx1"/>
                </a:solidFill>
              </a:rPr>
            </a:br>
            <a:r>
              <a:rPr lang="en-US" altLang="sv-SE" sz="4800">
                <a:solidFill>
                  <a:schemeClr val="tx1"/>
                </a:solidFill>
              </a:rPr>
              <a:t>SI on enhancement for data collection for NR and ENDC</a:t>
            </a:r>
          </a:p>
        </p:txBody>
      </p:sp>
      <p:sp>
        <p:nvSpPr>
          <p:cNvPr id="5124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4E6FF52-94A4-44F7-BCF6-5288C3A3248E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5125" name="Rectangle 11"/>
          <p:cNvSpPr>
            <a:spLocks noChangeArrowheads="1"/>
          </p:cNvSpPr>
          <p:nvPr/>
        </p:nvSpPr>
        <p:spPr bwMode="auto">
          <a:xfrm>
            <a:off x="263525" y="317500"/>
            <a:ext cx="295275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fr-FR" sz="2000">
                <a:latin typeface="Calibri" pitchFamily="34" charset="0"/>
              </a:rPr>
              <a:t>3GPP TSG RAN #93-e</a:t>
            </a:r>
            <a:br>
              <a:rPr lang="en-US" altLang="fr-FR" sz="2000">
                <a:latin typeface="Calibri" pitchFamily="34" charset="0"/>
              </a:rPr>
            </a:br>
            <a:r>
              <a:rPr lang="en-GB" altLang="zh-CN" sz="2000">
                <a:latin typeface="Calibri" pitchFamily="34" charset="0"/>
              </a:rPr>
              <a:t>Sep 13 – 17</a:t>
            </a:r>
            <a:r>
              <a:rPr lang="en-US" altLang="zh-CN" sz="2000">
                <a:latin typeface="Calibri" pitchFamily="34" charset="0"/>
              </a:rPr>
              <a:t>,</a:t>
            </a:r>
            <a:r>
              <a:rPr lang="zh-CN" altLang="en-US" sz="2000">
                <a:latin typeface="Calibri" pitchFamily="34" charset="0"/>
              </a:rPr>
              <a:t> </a:t>
            </a:r>
            <a:r>
              <a:rPr lang="en-US" altLang="fr-FR" sz="2000">
                <a:latin typeface="Calibri" pitchFamily="34" charset="0"/>
              </a:rPr>
              <a:t>2021</a:t>
            </a:r>
          </a:p>
          <a:p>
            <a:r>
              <a:rPr lang="en-US" altLang="fr-FR" sz="2000">
                <a:latin typeface="Calibri" pitchFamily="34" charset="0"/>
              </a:rPr>
              <a:t>Online</a:t>
            </a:r>
            <a:endParaRPr lang="en-GB" altLang="fr-FR" sz="2000">
              <a:latin typeface="Calibri" pitchFamily="34" charset="0"/>
            </a:endParaRPr>
          </a:p>
        </p:txBody>
      </p:sp>
      <p:sp>
        <p:nvSpPr>
          <p:cNvPr id="5126" name="Rectangle 11"/>
          <p:cNvSpPr>
            <a:spLocks noChangeArrowheads="1"/>
          </p:cNvSpPr>
          <p:nvPr/>
        </p:nvSpPr>
        <p:spPr bwMode="auto">
          <a:xfrm>
            <a:off x="10128250" y="1295400"/>
            <a:ext cx="19177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sv-SE" altLang="fr-FR" sz="2000" b="1">
                <a:latin typeface="Calibri" pitchFamily="34" charset="0"/>
              </a:rPr>
              <a:t>RP-21</a:t>
            </a:r>
            <a:r>
              <a:rPr lang="en-US" altLang="sv-SE" sz="2000" b="1">
                <a:latin typeface="Calibri" pitchFamily="34" charset="0"/>
              </a:rPr>
              <a:t>1999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Content Placeholder 1"/>
          <p:cNvSpPr>
            <a:spLocks noGrp="1" noChangeArrowheads="1"/>
          </p:cNvSpPr>
          <p:nvPr>
            <p:ph idx="1"/>
          </p:nvPr>
        </p:nvSpPr>
        <p:spPr>
          <a:xfrm>
            <a:off x="407368" y="1268760"/>
            <a:ext cx="11319048" cy="4892675"/>
          </a:xfrm>
        </p:spPr>
        <p:txBody>
          <a:bodyPr/>
          <a:lstStyle/>
          <a:p>
            <a:pPr>
              <a:defRPr/>
            </a:pPr>
            <a:r>
              <a:rPr lang="en-US" altLang="en-US" dirty="0" err="1"/>
              <a:t>FS_NR_ENDC_data_collect</a:t>
            </a:r>
            <a:r>
              <a:rPr lang="en-US" altLang="en-US" dirty="0"/>
              <a:t> is the first attempt in RAN </a:t>
            </a:r>
            <a:r>
              <a:rPr lang="en-US" altLang="zh-CN" dirty="0"/>
              <a:t>WG for AI enabled NG-RAN </a:t>
            </a:r>
            <a:r>
              <a:rPr lang="en-US" altLang="zh-CN" dirty="0" err="1"/>
              <a:t>optimisation</a:t>
            </a:r>
            <a:r>
              <a:rPr lang="en-US" altLang="zh-CN" dirty="0"/>
              <a:t>.</a:t>
            </a:r>
            <a:endParaRPr lang="en-US" altLang="en-US" dirty="0"/>
          </a:p>
          <a:p>
            <a:pPr>
              <a:defRPr/>
            </a:pPr>
            <a:r>
              <a:rPr lang="en-US" altLang="en-US" dirty="0"/>
              <a:t>Some initial agreements have been achieved on </a:t>
            </a:r>
            <a:r>
              <a:rPr lang="en-GB" altLang="zh-CN" dirty="0"/>
              <a:t>High-level Principles, Functional Framework, and three prioritized Use Cases and Solutions.</a:t>
            </a:r>
          </a:p>
          <a:p>
            <a:pPr>
              <a:defRPr/>
            </a:pPr>
            <a:r>
              <a:rPr lang="en-GB" altLang="zh-CN" dirty="0"/>
              <a:t>There still exists many </a:t>
            </a:r>
            <a:r>
              <a:rPr lang="en-US" altLang="zh-CN" dirty="0"/>
              <a:t>contentious</a:t>
            </a:r>
            <a:r>
              <a:rPr lang="en-GB" altLang="zh-CN" dirty="0"/>
              <a:t> topics, e.g., details in Functional Framework, solutions and standard impacts.</a:t>
            </a:r>
            <a:r>
              <a:rPr lang="en-GB" altLang="zh-CN" dirty="0">
                <a:solidFill>
                  <a:srgbClr val="FF0000"/>
                </a:solidFill>
              </a:rPr>
              <a:t> </a:t>
            </a:r>
          </a:p>
          <a:p>
            <a:pPr>
              <a:defRPr/>
            </a:pPr>
            <a:r>
              <a:rPr lang="en-GB" altLang="zh-CN" dirty="0">
                <a:solidFill>
                  <a:srgbClr val="FF0000"/>
                </a:solidFill>
              </a:rPr>
              <a:t>Continuous discussions at WG meeting are fairly important to guarantee the on-time accomplishment of the SI. </a:t>
            </a:r>
            <a:r>
              <a:rPr lang="en-US" altLang="en-US" dirty="0">
                <a:solidFill>
                  <a:srgbClr val="FF0000"/>
                </a:solidFill>
              </a:rPr>
              <a:t>However, No TU is allocated at RAN3#113bis-e meeting. This may weaken the good momentum of the current discussion. </a:t>
            </a:r>
          </a:p>
          <a:p>
            <a:pPr marL="0" indent="0">
              <a:buFontTx/>
              <a:buNone/>
              <a:defRPr/>
            </a:pPr>
            <a:endParaRPr lang="en-US" altLang="en-US" dirty="0"/>
          </a:p>
        </p:txBody>
      </p:sp>
      <p:sp>
        <p:nvSpPr>
          <p:cNvPr id="6147" name="Title 2"/>
          <p:cNvSpPr>
            <a:spLocks noGrp="1" noChangeArrowheads="1"/>
          </p:cNvSpPr>
          <p:nvPr>
            <p:ph type="title"/>
          </p:nvPr>
        </p:nvSpPr>
        <p:spPr>
          <a:xfrm>
            <a:off x="1415480" y="53752"/>
            <a:ext cx="9112250" cy="1143000"/>
          </a:xfrm>
        </p:spPr>
        <p:txBody>
          <a:bodyPr/>
          <a:lstStyle/>
          <a:p>
            <a:r>
              <a:rPr lang="en-US" altLang="sv-SE" dirty="0"/>
              <a:t>Overall status and observations</a:t>
            </a:r>
            <a:endParaRPr lang="sv-SE" altLang="sv-SE" dirty="0"/>
          </a:p>
        </p:txBody>
      </p:sp>
      <p:sp>
        <p:nvSpPr>
          <p:cNvPr id="614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A9B19EA-0B4A-4994-86C7-3D2803D107E4}" type="slidenum">
              <a:rPr lang="en-GB" altLang="en-US"/>
              <a:pPr/>
              <a:t>2</a:t>
            </a:fld>
            <a:endParaRPr lang="en-GB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1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10972800" cy="4892675"/>
          </a:xfrm>
        </p:spPr>
        <p:txBody>
          <a:bodyPr/>
          <a:lstStyle/>
          <a:p>
            <a:r>
              <a:rPr lang="en-US" altLang="en-US" dirty="0">
                <a:cs typeface="Arial" pitchFamily="34" charset="0"/>
              </a:rPr>
              <a:t>TU adjustments to progress the SI in a better way:</a:t>
            </a:r>
          </a:p>
          <a:p>
            <a:pPr marL="457200" lvl="1" indent="0">
              <a:buClrTx/>
              <a:buFontTx/>
              <a:buNone/>
            </a:pPr>
            <a:r>
              <a:rPr lang="en-US" altLang="en-US" sz="2800" dirty="0">
                <a:solidFill>
                  <a:srgbClr val="FF0000"/>
                </a:solidFill>
                <a:cs typeface="Arial" pitchFamily="34" charset="0"/>
              </a:rPr>
              <a:t>Spreading the allocated 1 TU of RAN3#114e into 0.5 in RAN3#113bis-e and 0.5 in RAN3#114-e</a:t>
            </a:r>
          </a:p>
        </p:txBody>
      </p:sp>
      <p:sp>
        <p:nvSpPr>
          <p:cNvPr id="7171" name="Tit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/>
              <a:t>Proposal</a:t>
            </a:r>
            <a:endParaRPr lang="sv-SE" altLang="sv-SE"/>
          </a:p>
        </p:txBody>
      </p:sp>
      <p:sp>
        <p:nvSpPr>
          <p:cNvPr id="7172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99E2AE-2BDD-4117-BFF7-FFFE1E4E79C0}" type="slidenum">
              <a:rPr lang="en-GB" altLang="en-US"/>
              <a:pPr/>
              <a:t>3</a:t>
            </a:fld>
            <a:endParaRPr lang="en-GB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</TotalTime>
  <Words>166</Words>
  <Application>Microsoft Office PowerPoint</Application>
  <PresentationFormat>宽屏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Arial</vt:lpstr>
      <vt:lpstr>Calibri</vt:lpstr>
      <vt:lpstr>Office Theme</vt:lpstr>
      <vt:lpstr>1_Office Theme</vt:lpstr>
      <vt:lpstr>TU adjustment for  SI on enhancement for data collection for NR and ENDC</vt:lpstr>
      <vt:lpstr>Overall status and observations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lastModifiedBy>CMCC</cp:lastModifiedBy>
  <cp:revision>6153</cp:revision>
  <dcterms:created xsi:type="dcterms:W3CDTF">2009-06-02T04:11:18Z</dcterms:created>
  <dcterms:modified xsi:type="dcterms:W3CDTF">2021-09-05T07:27:37Z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2052-11.8.2.9022</vt:lpwstr>
  </property>
</Properties>
</file>