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56" r:id="rId2"/>
    <p:sldId id="257" r:id="rId3"/>
    <p:sldId id="263" r:id="rId4"/>
    <p:sldId id="260" r:id="rId5"/>
    <p:sldId id="261" r:id="rId6"/>
    <p:sldId id="262" r:id="rId7"/>
    <p:sldId id="264" r:id="rId8"/>
    <p:sldId id="259" r:id="rId9"/>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2704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autoAdjust="0"/>
    <p:restoredTop sz="94670" autoAdjust="0"/>
  </p:normalViewPr>
  <p:slideViewPr>
    <p:cSldViewPr snapToGrid="0" snapToObjects="1">
      <p:cViewPr varScale="1">
        <p:scale>
          <a:sx n="44" d="100"/>
          <a:sy n="44" d="100"/>
        </p:scale>
        <p:origin x="72" y="77"/>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52509709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5" name="Title Text"/>
          <p:cNvSpPr txBox="1">
            <a:spLocks noGrp="1"/>
          </p:cNvSpPr>
          <p:nvPr>
            <p:ph type="title"/>
          </p:nvPr>
        </p:nvSpPr>
        <p:spPr>
          <a:prstGeom prst="rect">
            <a:avLst/>
          </a:prstGeom>
        </p:spPr>
        <p:txBody>
          <a:bodyPr/>
          <a:lstStyle/>
          <a:p>
            <a:r>
              <a:t>Title Text</a:t>
            </a:r>
          </a:p>
        </p:txBody>
      </p:sp>
      <p:sp>
        <p:nvSpPr>
          <p:cNvPr id="66" name="Body Level One…"/>
          <p:cNvSpPr txBox="1">
            <a:spLocks noGrp="1"/>
          </p:cNvSpPr>
          <p:nvPr>
            <p:ph type="body" idx="1"/>
          </p:nvPr>
        </p:nvSpPr>
        <p:spPr>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tiff"/><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4"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5"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6"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7"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11.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print"/>
          <a:srcRect/>
          <a:stretch>
            <a:fillRect/>
          </a:stretch>
        </p:blipFill>
        <p:spPr bwMode="auto">
          <a:xfrm>
            <a:off x="0" y="3810367"/>
            <a:ext cx="24384000" cy="7238266"/>
          </a:xfrm>
          <a:prstGeom prst="rect">
            <a:avLst/>
          </a:prstGeom>
          <a:noFill/>
          <a:ln w="9525">
            <a:noFill/>
            <a:miter lim="800000"/>
            <a:headEnd/>
            <a:tailEnd/>
          </a:ln>
          <a:effectLst/>
        </p:spPr>
      </p:pic>
      <p:sp>
        <p:nvSpPr>
          <p:cNvPr id="128" name="标题"/>
          <p:cNvSpPr txBox="1">
            <a:spLocks noGrp="1"/>
          </p:cNvSpPr>
          <p:nvPr>
            <p:ph type="ctrTitle"/>
          </p:nvPr>
        </p:nvSpPr>
        <p:spPr>
          <a:prstGeom prst="rect">
            <a:avLst/>
          </a:prstGeom>
        </p:spPr>
        <p:txBody>
          <a:bodyPr>
            <a:normAutofit/>
          </a:bodyPr>
          <a:lstStyle/>
          <a:p>
            <a:r>
              <a:rPr lang="en-GB" dirty="0" smtClean="0">
                <a:solidFill>
                  <a:srgbClr val="FFFFFF"/>
                </a:solidFill>
              </a:rPr>
              <a:t>	</a:t>
            </a:r>
            <a:r>
              <a:rPr lang="en-US" dirty="0">
                <a:solidFill>
                  <a:srgbClr val="FFFFFF"/>
                </a:solidFill>
              </a:rPr>
              <a:t>Discussion on Dual-UE based URLLC Enhancement</a:t>
            </a:r>
            <a:endParaRPr dirty="0">
              <a:solidFill>
                <a:srgbClr val="FFFFFF"/>
              </a:solidFill>
            </a:endParaRPr>
          </a:p>
        </p:txBody>
      </p:sp>
      <p:sp>
        <p:nvSpPr>
          <p:cNvPr id="129" name="小标题"/>
          <p:cNvSpPr txBox="1">
            <a:spLocks noGrp="1"/>
          </p:cNvSpPr>
          <p:nvPr>
            <p:ph type="subTitle" sz="quarter" idx="1"/>
          </p:nvPr>
        </p:nvSpPr>
        <p:spPr>
          <a:xfrm>
            <a:off x="673100" y="7429500"/>
            <a:ext cx="23050500" cy="1816100"/>
          </a:xfrm>
          <a:prstGeom prst="rect">
            <a:avLst/>
          </a:prstGeom>
        </p:spPr>
        <p:txBody>
          <a:bodyPr/>
          <a:lstStyle/>
          <a:p>
            <a:endParaRPr lang="en-US" dirty="0" smtClean="0">
              <a:solidFill>
                <a:srgbClr val="FFFFFF"/>
              </a:solidFill>
            </a:endParaRPr>
          </a:p>
          <a:p>
            <a:r>
              <a:rPr lang="en-US" dirty="0" smtClean="0">
                <a:solidFill>
                  <a:srgbClr val="FFFFFF"/>
                </a:solidFill>
              </a:rPr>
              <a:t>CMCC</a:t>
            </a:r>
            <a:endParaRPr dirty="0">
              <a:solidFill>
                <a:srgbClr val="FFFFFF"/>
              </a:solidFill>
            </a:endParaRPr>
          </a:p>
        </p:txBody>
      </p:sp>
      <p:sp>
        <p:nvSpPr>
          <p:cNvPr id="1029" name="Rectangle 5"/>
          <p:cNvSpPr>
            <a:spLocks noChangeArrowheads="1"/>
          </p:cNvSpPr>
          <p:nvPr/>
        </p:nvSpPr>
        <p:spPr bwMode="auto">
          <a:xfrm>
            <a:off x="-1" y="931985"/>
            <a:ext cx="24090923"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l" defTabSz="914400" fontAlgn="base" hangingPunct="1">
              <a:spcBef>
                <a:spcPct val="0"/>
              </a:spcBef>
              <a:spcAft>
                <a:spcPct val="0"/>
              </a:spcAft>
            </a:pPr>
            <a:r>
              <a:rPr lang="en-US" sz="4000" b="1" cap="all" dirty="0">
                <a:solidFill>
                  <a:schemeClr val="bg1"/>
                </a:solidFill>
              </a:rPr>
              <a:t>3GPP TSG RAN Meeting #93e						                                  </a:t>
            </a:r>
            <a:r>
              <a:rPr lang="en-US" sz="4000" b="1" cap="all" dirty="0" smtClean="0">
                <a:solidFill>
                  <a:schemeClr val="bg1"/>
                </a:solidFill>
              </a:rPr>
              <a:t>RP-211993</a:t>
            </a:r>
            <a:endParaRPr lang="en-US" sz="4000" b="1" cap="all" dirty="0">
              <a:solidFill>
                <a:schemeClr val="bg1"/>
              </a:solidFill>
            </a:endParaRPr>
          </a:p>
          <a:p>
            <a:pPr algn="l" defTabSz="914400" fontAlgn="base" hangingPunct="1">
              <a:spcBef>
                <a:spcPct val="0"/>
              </a:spcBef>
              <a:spcAft>
                <a:spcPct val="0"/>
              </a:spcAft>
            </a:pPr>
            <a:r>
              <a:rPr lang="en-US" sz="4000" b="1" cap="all" dirty="0">
                <a:solidFill>
                  <a:schemeClr val="bg1"/>
                </a:solidFill>
              </a:rPr>
              <a:t>Electronic Meeting, September 13 - 17, 2021</a:t>
            </a:r>
          </a:p>
          <a:p>
            <a:pPr algn="l" defTabSz="914400" fontAlgn="base" hangingPunct="1">
              <a:spcBef>
                <a:spcPct val="0"/>
              </a:spcBef>
              <a:spcAft>
                <a:spcPct val="0"/>
              </a:spcAft>
            </a:pPr>
            <a:r>
              <a:rPr lang="en-US" sz="4000" b="1" cap="all" dirty="0">
                <a:solidFill>
                  <a:schemeClr val="bg1"/>
                </a:solidFill>
              </a:rPr>
              <a:t>Agenda item: 9.0.3</a:t>
            </a:r>
            <a:endParaRPr lang="en-GB" sz="4000" b="1" cap="all" dirty="0">
              <a:solidFill>
                <a:schemeClr val="bg1"/>
              </a:solidFill>
            </a:endParaRPr>
          </a:p>
          <a:p>
            <a:pPr marR="0" lvl="0" indent="0" algn="l" defTabSz="914400" fontAlgn="base" hangingPunct="1">
              <a:lnSpc>
                <a:spcPct val="100000"/>
              </a:lnSpc>
              <a:spcBef>
                <a:spcPct val="0"/>
              </a:spcBef>
              <a:spcAft>
                <a:spcPct val="0"/>
              </a:spcAft>
              <a:buClrTx/>
              <a:buSzTx/>
              <a:buFontTx/>
              <a:buNone/>
              <a:tabLst/>
            </a:pPr>
            <a:endParaRPr lang="en-GB" sz="4000" b="1" cap="all" dirty="0" smtClean="0">
              <a:solidFill>
                <a:schemeClr val="bg1"/>
              </a:solidFill>
            </a:endParaRP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p:cNvSpPr/>
          <p:nvPr/>
        </p:nvSpPr>
        <p:spPr>
          <a:xfrm>
            <a:off x="1031492" y="3141842"/>
            <a:ext cx="14192068" cy="8645861"/>
          </a:xfrm>
          <a:prstGeom prst="rect">
            <a:avLst/>
          </a:prstGeom>
          <a:ln>
            <a:solidFill>
              <a:srgbClr val="127DC1"/>
            </a:solidFill>
            <a:miter lim="400000"/>
          </a:ln>
        </p:spPr>
        <p:txBody>
          <a:bodyPr lIns="50800" tIns="50800" rIns="50800" bIns="50800" anchor="ctr"/>
          <a:lstStyle/>
          <a:p>
            <a:pPr>
              <a:defRPr>
                <a:solidFill>
                  <a:srgbClr val="FFFFFF"/>
                </a:solidFill>
              </a:defRPr>
            </a:pPr>
            <a:endParaRPr/>
          </a:p>
        </p:txBody>
      </p:sp>
      <p:sp>
        <p:nvSpPr>
          <p:cNvPr id="134" name="Fight"/>
          <p:cNvSpPr txBox="1">
            <a:spLocks noGrp="1"/>
          </p:cNvSpPr>
          <p:nvPr>
            <p:ph type="title"/>
          </p:nvPr>
        </p:nvSpPr>
        <p:spPr>
          <a:xfrm>
            <a:off x="673100" y="598516"/>
            <a:ext cx="23050500" cy="1347334"/>
          </a:xfrm>
          <a:prstGeom prst="rect">
            <a:avLst/>
          </a:prstGeom>
        </p:spPr>
        <p:txBody>
          <a:bodyPr>
            <a:normAutofit fontScale="90000"/>
          </a:bodyPr>
          <a:lstStyle>
            <a:lvl1pPr defTabSz="701675">
              <a:defRPr sz="8500" b="1">
                <a:latin typeface="Gill Sans"/>
                <a:ea typeface="Gill Sans"/>
                <a:cs typeface="Gill Sans"/>
                <a:sym typeface="Gill Sans"/>
              </a:defRPr>
            </a:lvl1pPr>
          </a:lstStyle>
          <a:p>
            <a:r>
              <a:rPr lang="en-GB" dirty="0" smtClean="0"/>
              <a:t>scenarios</a:t>
            </a:r>
            <a:endParaRPr dirty="0"/>
          </a:p>
        </p:txBody>
      </p:sp>
      <p:pic>
        <p:nvPicPr>
          <p:cNvPr id="4097" name="Picture 1"/>
          <p:cNvPicPr>
            <a:picLocks noChangeAspect="1" noChangeArrowheads="1"/>
          </p:cNvPicPr>
          <p:nvPr/>
        </p:nvPicPr>
        <p:blipFill>
          <a:blip r:embed="rId2" cstate="print"/>
          <a:srcRect/>
          <a:stretch>
            <a:fillRect/>
          </a:stretch>
        </p:blipFill>
        <p:spPr bwMode="auto">
          <a:xfrm>
            <a:off x="20014468" y="9253369"/>
            <a:ext cx="3992688" cy="2399193"/>
          </a:xfrm>
          <a:prstGeom prst="rect">
            <a:avLst/>
          </a:prstGeom>
          <a:noFill/>
          <a:ln w="9525">
            <a:noFill/>
            <a:miter lim="800000"/>
            <a:headEnd/>
            <a:tailEnd/>
          </a:ln>
          <a:effectLst/>
        </p:spPr>
      </p:pic>
      <p:pic>
        <p:nvPicPr>
          <p:cNvPr id="4098" name="Picture 2"/>
          <p:cNvPicPr>
            <a:picLocks noChangeAspect="1" noChangeArrowheads="1"/>
          </p:cNvPicPr>
          <p:nvPr/>
        </p:nvPicPr>
        <p:blipFill>
          <a:blip r:embed="rId3" cstate="print"/>
          <a:srcRect/>
          <a:stretch>
            <a:fillRect/>
          </a:stretch>
        </p:blipFill>
        <p:spPr bwMode="auto">
          <a:xfrm>
            <a:off x="15777186" y="2178660"/>
            <a:ext cx="4505325" cy="3133725"/>
          </a:xfrm>
          <a:prstGeom prst="rect">
            <a:avLst/>
          </a:prstGeom>
          <a:noFill/>
          <a:ln w="9525">
            <a:noFill/>
            <a:miter lim="800000"/>
            <a:headEnd/>
            <a:tailEnd/>
          </a:ln>
          <a:effectLst/>
        </p:spPr>
      </p:pic>
      <p:pic>
        <p:nvPicPr>
          <p:cNvPr id="4099" name="Picture 3"/>
          <p:cNvPicPr>
            <a:picLocks noChangeAspect="1" noChangeArrowheads="1"/>
          </p:cNvPicPr>
          <p:nvPr/>
        </p:nvPicPr>
        <p:blipFill>
          <a:blip r:embed="rId4" cstate="print"/>
          <a:srcRect/>
          <a:stretch>
            <a:fillRect/>
          </a:stretch>
        </p:blipFill>
        <p:spPr bwMode="auto">
          <a:xfrm>
            <a:off x="9310255" y="11787703"/>
            <a:ext cx="12450341" cy="1356733"/>
          </a:xfrm>
          <a:prstGeom prst="rect">
            <a:avLst/>
          </a:prstGeom>
          <a:noFill/>
          <a:ln w="9525">
            <a:noFill/>
            <a:miter lim="800000"/>
            <a:headEnd/>
            <a:tailEnd/>
          </a:ln>
          <a:effectLst/>
        </p:spPr>
      </p:pic>
      <p:pic>
        <p:nvPicPr>
          <p:cNvPr id="4100" name="Picture 4"/>
          <p:cNvPicPr>
            <a:picLocks noChangeAspect="1" noChangeArrowheads="1"/>
          </p:cNvPicPr>
          <p:nvPr/>
        </p:nvPicPr>
        <p:blipFill>
          <a:blip r:embed="rId5" cstate="print"/>
          <a:srcRect/>
          <a:stretch>
            <a:fillRect/>
          </a:stretch>
        </p:blipFill>
        <p:spPr bwMode="auto">
          <a:xfrm>
            <a:off x="20282511" y="5312384"/>
            <a:ext cx="3388894" cy="2855677"/>
          </a:xfrm>
          <a:prstGeom prst="rect">
            <a:avLst/>
          </a:prstGeom>
          <a:noFill/>
          <a:ln w="9525">
            <a:noFill/>
            <a:miter lim="800000"/>
            <a:headEnd/>
            <a:tailEnd/>
          </a:ln>
          <a:effectLst/>
        </p:spPr>
      </p:pic>
      <p:pic>
        <p:nvPicPr>
          <p:cNvPr id="4101" name="Picture 5"/>
          <p:cNvPicPr>
            <a:picLocks noChangeAspect="1" noChangeArrowheads="1"/>
          </p:cNvPicPr>
          <p:nvPr/>
        </p:nvPicPr>
        <p:blipFill>
          <a:blip r:embed="rId6" cstate="print"/>
          <a:srcRect/>
          <a:stretch>
            <a:fillRect/>
          </a:stretch>
        </p:blipFill>
        <p:spPr bwMode="auto">
          <a:xfrm>
            <a:off x="16017021" y="7396896"/>
            <a:ext cx="3518388" cy="2276475"/>
          </a:xfrm>
          <a:prstGeom prst="rect">
            <a:avLst/>
          </a:prstGeom>
          <a:noFill/>
          <a:ln w="9525">
            <a:noFill/>
            <a:miter lim="800000"/>
            <a:headEnd/>
            <a:tailEnd/>
          </a:ln>
          <a:effectLst/>
        </p:spPr>
      </p:pic>
      <p:sp>
        <p:nvSpPr>
          <p:cNvPr id="12" name="TextBox 11"/>
          <p:cNvSpPr txBox="1"/>
          <p:nvPr/>
        </p:nvSpPr>
        <p:spPr>
          <a:xfrm>
            <a:off x="19096091" y="6160444"/>
            <a:ext cx="1669439"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2000" b="1" i="0" u="none" strike="noStrike" cap="none" spc="0" normalizeH="0" baseline="0" dirty="0" smtClean="0">
                <a:ln>
                  <a:noFill/>
                </a:ln>
                <a:solidFill>
                  <a:srgbClr val="535353"/>
                </a:solidFill>
                <a:effectLst/>
                <a:uFillTx/>
                <a:latin typeface="+mn-lt"/>
                <a:ea typeface="+mn-ea"/>
                <a:cs typeface="+mn-cs"/>
                <a:sym typeface="Gill Sans Light"/>
              </a:rPr>
              <a:t>PLC</a:t>
            </a:r>
            <a:endParaRPr kumimoji="0" lang="en-GB" sz="2000" b="1" i="0" u="none" strike="noStrike" cap="none" spc="0" normalizeH="0" baseline="0" dirty="0">
              <a:ln>
                <a:noFill/>
              </a:ln>
              <a:solidFill>
                <a:srgbClr val="535353"/>
              </a:solidFill>
              <a:effectLst/>
              <a:uFillTx/>
              <a:latin typeface="+mn-lt"/>
              <a:ea typeface="+mn-ea"/>
              <a:cs typeface="+mn-cs"/>
              <a:sym typeface="Gill Sans Light"/>
            </a:endParaRPr>
          </a:p>
        </p:txBody>
      </p:sp>
      <p:sp>
        <p:nvSpPr>
          <p:cNvPr id="13" name="TextBox 12"/>
          <p:cNvSpPr txBox="1"/>
          <p:nvPr/>
        </p:nvSpPr>
        <p:spPr>
          <a:xfrm>
            <a:off x="19535409" y="8168062"/>
            <a:ext cx="2550868"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GB" sz="2000" b="1" dirty="0" smtClean="0"/>
              <a:t>Freight Forwarding</a:t>
            </a:r>
            <a:endParaRPr lang="en-GB" sz="2000" b="1" dirty="0"/>
          </a:p>
        </p:txBody>
      </p:sp>
      <p:sp>
        <p:nvSpPr>
          <p:cNvPr id="14" name="TextBox 13"/>
          <p:cNvSpPr txBox="1"/>
          <p:nvPr/>
        </p:nvSpPr>
        <p:spPr>
          <a:xfrm>
            <a:off x="18076985" y="10487277"/>
            <a:ext cx="1669439"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2000" b="1" dirty="0" smtClean="0"/>
              <a:t>AGV</a:t>
            </a:r>
            <a:endParaRPr lang="en-GB" sz="2000" b="1" dirty="0"/>
          </a:p>
        </p:txBody>
      </p:sp>
      <p:sp>
        <p:nvSpPr>
          <p:cNvPr id="16" name="上弧形箭头 15"/>
          <p:cNvSpPr/>
          <p:nvPr/>
        </p:nvSpPr>
        <p:spPr>
          <a:xfrm rot="3524502">
            <a:off x="19704103" y="4307834"/>
            <a:ext cx="1725389" cy="872034"/>
          </a:xfrm>
          <a:prstGeom prst="curvedDownArrow">
            <a:avLst/>
          </a:prstGeom>
          <a:solidFill>
            <a:srgbClr val="2704D6"/>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5000" b="0" i="0" u="none" strike="noStrike" cap="none" spc="0" normalizeH="0" baseline="0">
              <a:ln>
                <a:noFill/>
              </a:ln>
              <a:solidFill>
                <a:srgbClr val="FFFFFF"/>
              </a:solidFill>
              <a:effectLst/>
              <a:uFillTx/>
              <a:latin typeface="+mn-lt"/>
              <a:ea typeface="+mn-ea"/>
              <a:cs typeface="+mn-cs"/>
              <a:sym typeface="Gill Sans Light"/>
            </a:endParaRPr>
          </a:p>
        </p:txBody>
      </p:sp>
      <p:sp>
        <p:nvSpPr>
          <p:cNvPr id="20" name="Content Placeholder 1">
            <a:extLst>
              <a:ext uri="{FF2B5EF4-FFF2-40B4-BE49-F238E27FC236}">
                <a16:creationId xmlns:a16="http://schemas.microsoft.com/office/drawing/2014/main" xmlns="" id="{0A96FD3E-2F7D-4359-B2E5-D505DF828BF4}"/>
              </a:ext>
            </a:extLst>
          </p:cNvPr>
          <p:cNvSpPr txBox="1">
            <a:spLocks/>
          </p:cNvSpPr>
          <p:nvPr/>
        </p:nvSpPr>
        <p:spPr>
          <a:xfrm>
            <a:off x="1527406" y="3478756"/>
            <a:ext cx="12986616" cy="7836280"/>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Tx/>
              <a:buSzTx/>
              <a:buFont typeface="Wingdings" pitchFamily="2" charset="2"/>
              <a:buChar char="Ø"/>
              <a:tabLst/>
              <a:defRPr/>
            </a:pPr>
            <a:r>
              <a:rPr kumimoji="0" lang="en-GB" sz="4800" b="0" i="0" u="none" strike="noStrike" kern="1200" cap="none" spc="0" normalizeH="0" baseline="0" noProof="0" dirty="0" smtClean="0">
                <a:ln>
                  <a:noFill/>
                </a:ln>
                <a:solidFill>
                  <a:sysClr val="windowText" lastClr="000000"/>
                </a:solidFill>
                <a:effectLst/>
                <a:uLnTx/>
                <a:uFillTx/>
                <a:latin typeface="Calibri"/>
                <a:ea typeface="+mn-ea"/>
                <a:cs typeface="+mn-cs"/>
              </a:rPr>
              <a:t>One important objective of 5G is to enable connected industries, where the scenarios are</a:t>
            </a:r>
          </a:p>
          <a:p>
            <a:pPr marL="514350" marR="0" lvl="1" indent="-171450" algn="l" defTabSz="685800" rtl="0" eaLnBrk="1" fontAlgn="auto" latinLnBrk="0" hangingPunct="1">
              <a:lnSpc>
                <a:spcPct val="90000"/>
              </a:lnSpc>
              <a:spcBef>
                <a:spcPts val="375"/>
              </a:spcBef>
              <a:spcAft>
                <a:spcPts val="0"/>
              </a:spcAft>
              <a:buClrTx/>
              <a:buSzTx/>
              <a:buFont typeface="Wingdings" pitchFamily="2" charset="2"/>
              <a:buChar char="§"/>
              <a:tabLst/>
              <a:defRPr/>
            </a:pPr>
            <a:r>
              <a:rPr kumimoji="0" lang="en-GB" sz="4800" b="0" i="0" u="none" strike="noStrike" kern="1200" cap="none" spc="0" normalizeH="0" baseline="0" noProof="0" dirty="0" smtClean="0">
                <a:ln>
                  <a:noFill/>
                </a:ln>
                <a:solidFill>
                  <a:sysClr val="windowText" lastClr="000000"/>
                </a:solidFill>
                <a:effectLst/>
                <a:uLnTx/>
                <a:uFillTx/>
                <a:latin typeface="Calibri"/>
                <a:ea typeface="+mn-ea"/>
                <a:cs typeface="+mn-cs"/>
              </a:rPr>
              <a:t> </a:t>
            </a: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Motion control</a:t>
            </a:r>
          </a:p>
          <a:p>
            <a:pPr marL="514350" marR="0" lvl="1" indent="-171450" algn="l" defTabSz="685800" rtl="0" eaLnBrk="1" fontAlgn="auto" latinLnBrk="0" hangingPunct="1">
              <a:lnSpc>
                <a:spcPct val="90000"/>
              </a:lnSpc>
              <a:spcBef>
                <a:spcPts val="375"/>
              </a:spcBef>
              <a:spcAft>
                <a:spcPts val="0"/>
              </a:spcAft>
              <a:buClrTx/>
              <a:buSzTx/>
              <a:buFont typeface="Wingdings" pitchFamily="2" charset="2"/>
              <a:buChar char="§"/>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 Control-to-control communication for industrial controller </a:t>
            </a:r>
          </a:p>
          <a:p>
            <a:pPr marL="514350" marR="0" lvl="1" indent="-171450" algn="l" defTabSz="685800" rtl="0" eaLnBrk="1" fontAlgn="auto" latinLnBrk="0" hangingPunct="1">
              <a:lnSpc>
                <a:spcPct val="90000"/>
              </a:lnSpc>
              <a:spcBef>
                <a:spcPts val="375"/>
              </a:spcBef>
              <a:spcAft>
                <a:spcPts val="0"/>
              </a:spcAft>
              <a:buClrTx/>
              <a:buSzTx/>
              <a:buFont typeface="Wingdings" pitchFamily="2" charset="2"/>
              <a:buChar char="§"/>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High data rate video for monitoring/ diagnostics</a:t>
            </a:r>
          </a:p>
          <a:p>
            <a:pPr marL="514350" marR="0" lvl="1" indent="-171450" algn="l" defTabSz="685800" rtl="0" eaLnBrk="1" fontAlgn="auto" latinLnBrk="0" hangingPunct="1">
              <a:lnSpc>
                <a:spcPct val="90000"/>
              </a:lnSpc>
              <a:spcBef>
                <a:spcPts val="375"/>
              </a:spcBef>
              <a:spcAft>
                <a:spcPts val="0"/>
              </a:spcAft>
              <a:buClrTx/>
              <a:buSzTx/>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 </a:t>
            </a:r>
          </a:p>
          <a:p>
            <a:pPr marL="171450" marR="0" lvl="0" indent="-171450" algn="l" defTabSz="685800" rtl="0" eaLnBrk="1" fontAlgn="auto" latinLnBrk="0" hangingPunct="1">
              <a:lnSpc>
                <a:spcPct val="90000"/>
              </a:lnSpc>
              <a:spcBef>
                <a:spcPts val="750"/>
              </a:spcBef>
              <a:spcAft>
                <a:spcPts val="0"/>
              </a:spcAft>
              <a:buClrTx/>
              <a:buSzTx/>
              <a:buFont typeface="Wingdings" pitchFamily="2" charset="2"/>
              <a:buChar char="Ø"/>
              <a:tabLst/>
              <a:defRPr/>
            </a:pPr>
            <a:r>
              <a:rPr kumimoji="0" lang="en-GB" sz="4800" b="0" i="0" u="none" strike="noStrike" kern="1200" cap="none" spc="0" normalizeH="0" baseline="0" noProof="0" dirty="0" smtClean="0">
                <a:ln>
                  <a:noFill/>
                </a:ln>
                <a:solidFill>
                  <a:sysClr val="windowText" lastClr="000000"/>
                </a:solidFill>
                <a:effectLst/>
                <a:uLnTx/>
                <a:uFillTx/>
                <a:latin typeface="Calibri"/>
                <a:ea typeface="+mn-ea"/>
                <a:cs typeface="+mn-cs"/>
              </a:rPr>
              <a:t>This scenarios prevalently exist in</a:t>
            </a:r>
          </a:p>
          <a:p>
            <a:pPr marL="514350" marR="0" lvl="1" indent="-171450" algn="l" defTabSz="685800" rtl="0" eaLnBrk="1" fontAlgn="auto" latinLnBrk="0" hangingPunct="1">
              <a:lnSpc>
                <a:spcPct val="90000"/>
              </a:lnSpc>
              <a:spcBef>
                <a:spcPts val="375"/>
              </a:spcBef>
              <a:spcAft>
                <a:spcPts val="0"/>
              </a:spcAft>
              <a:buClrTx/>
              <a:buSzTx/>
              <a:buFont typeface="Wingdings" pitchFamily="2" charset="2"/>
              <a:buChar char="§"/>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Factory automation</a:t>
            </a:r>
          </a:p>
          <a:p>
            <a:pPr marL="514350" marR="0" lvl="1" indent="-171450" algn="l" defTabSz="685800" rtl="0" eaLnBrk="1" fontAlgn="auto" latinLnBrk="0" hangingPunct="1">
              <a:lnSpc>
                <a:spcPct val="90000"/>
              </a:lnSpc>
              <a:spcBef>
                <a:spcPts val="375"/>
              </a:spcBef>
              <a:spcAft>
                <a:spcPts val="0"/>
              </a:spcAft>
              <a:buClrTx/>
              <a:buSzTx/>
              <a:buFont typeface="Wingdings" pitchFamily="2" charset="2"/>
              <a:buChar char="§"/>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 Transport industry</a:t>
            </a:r>
          </a:p>
          <a:p>
            <a:pPr marL="514350" marR="0" lvl="1" indent="-171450" algn="l" defTabSz="685800" rtl="0" eaLnBrk="1" fontAlgn="auto" latinLnBrk="0" hangingPunct="1">
              <a:lnSpc>
                <a:spcPct val="90000"/>
              </a:lnSpc>
              <a:spcBef>
                <a:spcPts val="375"/>
              </a:spcBef>
              <a:spcAft>
                <a:spcPts val="0"/>
              </a:spcAft>
              <a:buClrTx/>
              <a:buSzTx/>
              <a:buFont typeface="Wingdings" pitchFamily="2" charset="2"/>
              <a:buChar char="§"/>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Electrical power distribution automotive</a:t>
            </a:r>
            <a:endPar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sym typeface="Gill Sans Light"/>
            </a:endParaRP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endParaRPr kumimoji="0" lang="en-US" sz="2100" b="0" i="0" u="none" strike="noStrike" kern="1200" cap="none" spc="0" normalizeH="0" baseline="0" noProof="0" dirty="0">
              <a:ln>
                <a:noFill/>
              </a:ln>
              <a:solidFill>
                <a:sysClr val="windowText" lastClr="000000"/>
              </a:solidFill>
              <a:effectLst/>
              <a:uLnTx/>
              <a:uFillTx/>
              <a:latin typeface="Calibri"/>
              <a:ea typeface="+mn-ea"/>
              <a:cs typeface="+mn-cs"/>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p:cNvSpPr/>
          <p:nvPr/>
        </p:nvSpPr>
        <p:spPr>
          <a:xfrm>
            <a:off x="1031492" y="2180491"/>
            <a:ext cx="21758170" cy="9930995"/>
          </a:xfrm>
          <a:prstGeom prst="rect">
            <a:avLst/>
          </a:prstGeom>
          <a:ln>
            <a:solidFill>
              <a:srgbClr val="127DC1"/>
            </a:solidFill>
            <a:miter lim="400000"/>
          </a:ln>
        </p:spPr>
        <p:txBody>
          <a:bodyPr lIns="50800" tIns="50800" rIns="50800" bIns="50800" anchor="ctr"/>
          <a:lstStyle/>
          <a:p>
            <a:pPr>
              <a:defRPr>
                <a:solidFill>
                  <a:srgbClr val="FFFFFF"/>
                </a:solidFill>
              </a:defRPr>
            </a:pPr>
            <a:endParaRPr/>
          </a:p>
        </p:txBody>
      </p:sp>
      <p:sp>
        <p:nvSpPr>
          <p:cNvPr id="134" name="Fight"/>
          <p:cNvSpPr txBox="1">
            <a:spLocks noGrp="1"/>
          </p:cNvSpPr>
          <p:nvPr>
            <p:ph type="title"/>
          </p:nvPr>
        </p:nvSpPr>
        <p:spPr>
          <a:xfrm>
            <a:off x="673100" y="598516"/>
            <a:ext cx="23050500" cy="1347334"/>
          </a:xfrm>
          <a:prstGeom prst="rect">
            <a:avLst/>
          </a:prstGeom>
        </p:spPr>
        <p:txBody>
          <a:bodyPr>
            <a:normAutofit fontScale="90000"/>
          </a:bodyPr>
          <a:lstStyle>
            <a:lvl1pPr defTabSz="701675">
              <a:defRPr sz="8500" b="1">
                <a:latin typeface="Gill Sans"/>
                <a:ea typeface="Gill Sans"/>
                <a:cs typeface="Gill Sans"/>
                <a:sym typeface="Gill Sans"/>
              </a:defRPr>
            </a:lvl1pPr>
          </a:lstStyle>
          <a:p>
            <a:r>
              <a:rPr lang="en-GB" dirty="0" smtClean="0"/>
              <a:t>Motivations</a:t>
            </a:r>
            <a:endParaRPr dirty="0"/>
          </a:p>
        </p:txBody>
      </p:sp>
      <p:sp>
        <p:nvSpPr>
          <p:cNvPr id="20" name="Content Placeholder 1">
            <a:extLst>
              <a:ext uri="{FF2B5EF4-FFF2-40B4-BE49-F238E27FC236}">
                <a16:creationId xmlns:a16="http://schemas.microsoft.com/office/drawing/2014/main" xmlns="" id="{0A96FD3E-2F7D-4359-B2E5-D505DF828BF4}"/>
              </a:ext>
            </a:extLst>
          </p:cNvPr>
          <p:cNvSpPr txBox="1">
            <a:spLocks/>
          </p:cNvSpPr>
          <p:nvPr/>
        </p:nvSpPr>
        <p:spPr>
          <a:xfrm>
            <a:off x="1527405" y="2180492"/>
            <a:ext cx="19767563" cy="9134544"/>
          </a:xfrm>
          <a:prstGeom prst="rect">
            <a:avLst/>
          </a:prstGeom>
        </p:spPr>
        <p:txBody>
          <a:bodyPr vert="horz" lIns="91440" tIns="45720" rIns="91440" bIns="45720" rtlCol="0">
            <a:normAutofit/>
          </a:bodyPr>
          <a:lstStyle/>
          <a:p>
            <a:pPr marL="171450" lvl="0" indent="-171450" algn="l" defTabSz="685800" hangingPunct="1">
              <a:lnSpc>
                <a:spcPct val="90000"/>
              </a:lnSpc>
              <a:spcBef>
                <a:spcPts val="750"/>
              </a:spcBef>
              <a:buFont typeface="Wingdings" pitchFamily="2" charset="2"/>
              <a:buChar char="Ø"/>
            </a:pPr>
            <a:endParaRPr kumimoji="0" lang="en-US" sz="2100" b="0" i="0" u="none" strike="noStrike" kern="1200" cap="none" spc="0" normalizeH="0" baseline="0" noProof="0" dirty="0">
              <a:ln>
                <a:noFill/>
              </a:ln>
              <a:solidFill>
                <a:sysClr val="windowText" lastClr="000000"/>
              </a:solidFill>
              <a:effectLst/>
              <a:uLnTx/>
              <a:uFillTx/>
              <a:latin typeface="Calibri"/>
              <a:ea typeface="+mn-ea"/>
              <a:cs typeface="+mn-cs"/>
            </a:endParaRPr>
          </a:p>
        </p:txBody>
      </p:sp>
      <p:sp>
        <p:nvSpPr>
          <p:cNvPr id="18" name="Content Placeholder 1">
            <a:extLst>
              <a:ext uri="{FF2B5EF4-FFF2-40B4-BE49-F238E27FC236}">
                <a16:creationId xmlns:a16="http://schemas.microsoft.com/office/drawing/2014/main" xmlns="" id="{5A805983-1CD2-426C-82E1-E2D1778DECBA}"/>
              </a:ext>
            </a:extLst>
          </p:cNvPr>
          <p:cNvSpPr txBox="1">
            <a:spLocks/>
          </p:cNvSpPr>
          <p:nvPr/>
        </p:nvSpPr>
        <p:spPr>
          <a:xfrm>
            <a:off x="1527405" y="3815862"/>
            <a:ext cx="21634477" cy="43269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Autofit/>
          </a:bodyPr>
          <a:lstStyle/>
          <a:p>
            <a:pPr marL="171450" marR="0" lvl="1" indent="-736600" algn="l" defTabSz="825500" rtl="0" eaLnBrk="1" fontAlgn="auto" latinLnBrk="0" hangingPunct="1">
              <a:lnSpc>
                <a:spcPct val="120000"/>
              </a:lnSpc>
              <a:spcBef>
                <a:spcPts val="750"/>
              </a:spcBef>
              <a:spcAft>
                <a:spcPts val="0"/>
              </a:spcAft>
              <a:buClrTx/>
              <a:buSzPct val="82000"/>
              <a:buFont typeface="Wingdings" pitchFamily="2" charset="2"/>
              <a:buChar char="Ø"/>
              <a:tabLst/>
              <a:defRPr/>
            </a:pPr>
            <a:r>
              <a:rPr kumimoji="0" lang="en-GB" sz="4000" b="0" i="0" u="none" strike="noStrike" kern="0" cap="none" spc="0" normalizeH="0" baseline="0" noProof="0" dirty="0" smtClean="0">
                <a:ln>
                  <a:noFill/>
                </a:ln>
                <a:solidFill>
                  <a:sysClr val="windowText" lastClr="000000"/>
                </a:solidFill>
                <a:effectLst/>
                <a:uLnTx/>
                <a:uFillTx/>
                <a:latin typeface="+mn-lt"/>
                <a:ea typeface="+mn-ea"/>
                <a:cs typeface="+mn-cs"/>
                <a:sym typeface="Gill Sans Light"/>
              </a:rPr>
              <a:t>To ensure the high reliability of data delivery, URLLC was introduced in Release 15, NR URLLC is further enhanced in Release 16 and Release 17 within the Industrial </a:t>
            </a:r>
            <a:r>
              <a:rPr kumimoji="0" lang="en-GB" sz="4000" b="0" i="0" u="none" strike="noStrike" kern="0" cap="none" spc="0" normalizeH="0" baseline="0" noProof="0" dirty="0" err="1" smtClean="0">
                <a:ln>
                  <a:noFill/>
                </a:ln>
                <a:solidFill>
                  <a:sysClr val="windowText" lastClr="000000"/>
                </a:solidFill>
                <a:effectLst/>
                <a:uLnTx/>
                <a:uFillTx/>
                <a:latin typeface="+mn-lt"/>
                <a:ea typeface="+mn-ea"/>
                <a:cs typeface="+mn-cs"/>
                <a:sym typeface="Gill Sans Light"/>
              </a:rPr>
              <a:t>IoT</a:t>
            </a:r>
            <a:r>
              <a:rPr kumimoji="0" lang="en-GB" sz="4000" b="0" i="0" u="none" strike="noStrike" kern="0" cap="none" spc="0" normalizeH="0" baseline="0" noProof="0" dirty="0" smtClean="0">
                <a:ln>
                  <a:noFill/>
                </a:ln>
                <a:solidFill>
                  <a:sysClr val="windowText" lastClr="000000"/>
                </a:solidFill>
                <a:effectLst/>
                <a:uLnTx/>
                <a:uFillTx/>
                <a:latin typeface="+mn-lt"/>
                <a:ea typeface="+mn-ea"/>
                <a:cs typeface="+mn-cs"/>
                <a:sym typeface="Gill Sans Light"/>
              </a:rPr>
              <a:t>/URLLC work items</a:t>
            </a:r>
          </a:p>
          <a:p>
            <a:pPr marL="171450" marR="0" lvl="1" indent="-736600" algn="l" defTabSz="825500" rtl="0" eaLnBrk="1" fontAlgn="auto" latinLnBrk="0" hangingPunct="1">
              <a:lnSpc>
                <a:spcPct val="120000"/>
              </a:lnSpc>
              <a:spcBef>
                <a:spcPts val="750"/>
              </a:spcBef>
              <a:spcAft>
                <a:spcPts val="0"/>
              </a:spcAft>
              <a:buClrTx/>
              <a:buSzPct val="82000"/>
              <a:buFont typeface="Wingdings" pitchFamily="2" charset="2"/>
              <a:buChar char="Ø"/>
              <a:tabLst/>
              <a:defRPr/>
            </a:pPr>
            <a:endParaRPr kumimoji="0" lang="en-GB" sz="4000" b="0" i="0" u="none" strike="noStrike" kern="0" cap="none" spc="0" normalizeH="0" baseline="0" noProof="0" dirty="0" smtClean="0">
              <a:ln>
                <a:noFill/>
              </a:ln>
              <a:solidFill>
                <a:sysClr val="windowText" lastClr="000000"/>
              </a:solidFill>
              <a:effectLst/>
              <a:uLnTx/>
              <a:uFillTx/>
              <a:latin typeface="+mn-lt"/>
              <a:ea typeface="+mn-ea"/>
              <a:cs typeface="+mn-cs"/>
              <a:sym typeface="Gill Sans Light"/>
            </a:endParaRPr>
          </a:p>
          <a:p>
            <a:pPr marL="857250" marR="0" lvl="3" indent="-736600" algn="l" defTabSz="825500" rtl="0" eaLnBrk="1" fontAlgn="auto" latinLnBrk="0" hangingPunct="1">
              <a:lnSpc>
                <a:spcPct val="120000"/>
              </a:lnSpc>
              <a:spcBef>
                <a:spcPts val="750"/>
              </a:spcBef>
              <a:spcAft>
                <a:spcPts val="0"/>
              </a:spcAft>
              <a:buClrTx/>
              <a:buSzPct val="82000"/>
              <a:buFont typeface="Wingdings" pitchFamily="2" charset="2"/>
              <a:buChar char="§"/>
              <a:tabLst/>
              <a:defRPr/>
            </a:pPr>
            <a:r>
              <a:rPr kumimoji="0" lang="en-GB" sz="3600" b="0" i="0" u="none" strike="noStrike" kern="0" cap="none" spc="0" normalizeH="0" baseline="0" noProof="0" dirty="0" smtClean="0">
                <a:ln>
                  <a:noFill/>
                </a:ln>
                <a:solidFill>
                  <a:sysClr val="windowText" lastClr="000000"/>
                </a:solidFill>
                <a:effectLst/>
                <a:uLnTx/>
                <a:uFillTx/>
                <a:latin typeface="+mn-lt"/>
                <a:ea typeface="+mn-ea"/>
                <a:cs typeface="+mn-cs"/>
                <a:sym typeface="Gill Sans Light"/>
              </a:rPr>
              <a:t>RAN or the UE always transmits duplication data through radio links to the target side simultaneously or within the delay-tolerant time range; However, the issues are as follows</a:t>
            </a:r>
          </a:p>
          <a:p>
            <a:pPr marL="1200150" marR="0" lvl="4" indent="-736600" algn="l" defTabSz="825500" rtl="0" eaLnBrk="1" fontAlgn="auto" latinLnBrk="0" hangingPunct="1">
              <a:lnSpc>
                <a:spcPct val="120000"/>
              </a:lnSpc>
              <a:spcBef>
                <a:spcPts val="750"/>
              </a:spcBef>
              <a:spcAft>
                <a:spcPts val="0"/>
              </a:spcAft>
              <a:buClrTx/>
              <a:buSzPct val="82000"/>
              <a:buFont typeface="Wingdings" pitchFamily="2" charset="2"/>
              <a:buChar char="§"/>
              <a:tabLst/>
              <a:defRPr/>
            </a:pPr>
            <a:r>
              <a:rPr kumimoji="0" lang="en-GB" sz="3600" b="0" i="0" u="none" strike="noStrike" kern="0" cap="none" spc="0" normalizeH="0" baseline="0" noProof="0" dirty="0" smtClean="0">
                <a:ln>
                  <a:noFill/>
                </a:ln>
                <a:solidFill>
                  <a:sysClr val="windowText" lastClr="000000"/>
                </a:solidFill>
                <a:effectLst/>
                <a:uLnTx/>
                <a:uFillTx/>
                <a:latin typeface="+mn-lt"/>
                <a:ea typeface="+mn-ea"/>
                <a:cs typeface="+mn-cs"/>
                <a:sym typeface="Gill Sans Light"/>
              </a:rPr>
              <a:t>Duplication transmission is not resource-efficient in air interface for network capability</a:t>
            </a:r>
          </a:p>
          <a:p>
            <a:pPr marL="1200150" marR="0" lvl="5" indent="-584200" algn="l" defTabSz="825500" rtl="0" eaLnBrk="1" fontAlgn="auto" latinLnBrk="0" hangingPunct="1">
              <a:lnSpc>
                <a:spcPct val="100000"/>
              </a:lnSpc>
              <a:spcBef>
                <a:spcPts val="750"/>
              </a:spcBef>
              <a:spcAft>
                <a:spcPts val="0"/>
              </a:spcAft>
              <a:buClrTx/>
              <a:buSzPct val="82000"/>
              <a:buFont typeface="Wingdings" pitchFamily="2" charset="2"/>
              <a:buChar char="§"/>
              <a:tabLst/>
              <a:defRPr/>
            </a:pPr>
            <a:r>
              <a:rPr kumimoji="0" lang="en-GB" sz="3600" b="0" i="0" u="none" strike="noStrike" kern="0" cap="none" spc="0" normalizeH="0" baseline="0" noProof="0" dirty="0" smtClean="0">
                <a:ln>
                  <a:noFill/>
                </a:ln>
                <a:solidFill>
                  <a:srgbClr val="FF0000"/>
                </a:solidFill>
                <a:effectLst/>
                <a:uLnTx/>
                <a:uFillTx/>
                <a:latin typeface="+mn-lt"/>
                <a:ea typeface="+mn-ea"/>
                <a:cs typeface="+mn-cs"/>
                <a:sym typeface="Gill Sans Light"/>
              </a:rPr>
              <a:t> It face the challenge of failing to meet the high reliability depends on the successful reception just relying on only one terminal in real scenarios</a:t>
            </a:r>
          </a:p>
        </p:txBody>
      </p:sp>
      <p:sp>
        <p:nvSpPr>
          <p:cNvPr id="19" name="TextBox 18"/>
          <p:cNvSpPr txBox="1"/>
          <p:nvPr/>
        </p:nvSpPr>
        <p:spPr>
          <a:xfrm>
            <a:off x="1031492" y="10547647"/>
            <a:ext cx="21758170" cy="1534779"/>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71450" lvl="1" indent="-736600" algn="l" hangingPunct="1">
              <a:lnSpc>
                <a:spcPct val="120000"/>
              </a:lnSpc>
              <a:spcBef>
                <a:spcPts val="750"/>
              </a:spcBef>
              <a:buSzPct val="82000"/>
              <a:defRPr/>
            </a:pPr>
            <a:r>
              <a:rPr lang="en-GB" sz="3600" b="1" dirty="0" smtClean="0">
                <a:solidFill>
                  <a:srgbClr val="FFFFFF"/>
                </a:solidFill>
              </a:rPr>
              <a:t>The above use cases therefore can motivate the introduction of an real-time multiple-UE backup mechanism</a:t>
            </a:r>
            <a:endParaRPr lang="en-US" sz="1100" b="1" dirty="0">
              <a:solidFill>
                <a:srgbClr val="FFFFFF"/>
              </a:solidFill>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p:cNvSpPr/>
          <p:nvPr/>
        </p:nvSpPr>
        <p:spPr>
          <a:xfrm>
            <a:off x="1031492" y="1945850"/>
            <a:ext cx="21758170" cy="9841853"/>
          </a:xfrm>
          <a:prstGeom prst="rect">
            <a:avLst/>
          </a:prstGeom>
          <a:ln>
            <a:solidFill>
              <a:srgbClr val="127DC1"/>
            </a:solidFill>
            <a:miter lim="400000"/>
          </a:ln>
        </p:spPr>
        <p:txBody>
          <a:bodyPr lIns="50800" tIns="50800" rIns="50800" bIns="50800" anchor="ctr"/>
          <a:lstStyle/>
          <a:p>
            <a:pPr>
              <a:defRPr>
                <a:solidFill>
                  <a:srgbClr val="FFFFFF"/>
                </a:solidFill>
              </a:defRPr>
            </a:pPr>
            <a:endParaRPr/>
          </a:p>
        </p:txBody>
      </p:sp>
      <p:sp>
        <p:nvSpPr>
          <p:cNvPr id="134" name="Fight"/>
          <p:cNvSpPr txBox="1">
            <a:spLocks noGrp="1"/>
          </p:cNvSpPr>
          <p:nvPr>
            <p:ph type="title"/>
          </p:nvPr>
        </p:nvSpPr>
        <p:spPr>
          <a:xfrm>
            <a:off x="673100" y="598516"/>
            <a:ext cx="23050500" cy="1347334"/>
          </a:xfrm>
          <a:prstGeom prst="rect">
            <a:avLst/>
          </a:prstGeom>
        </p:spPr>
        <p:txBody>
          <a:bodyPr>
            <a:normAutofit fontScale="90000"/>
          </a:bodyPr>
          <a:lstStyle>
            <a:lvl1pPr defTabSz="701675">
              <a:defRPr sz="8500" b="1">
                <a:latin typeface="Gill Sans"/>
                <a:ea typeface="Gill Sans"/>
                <a:cs typeface="Gill Sans"/>
                <a:sym typeface="Gill Sans"/>
              </a:defRPr>
            </a:lvl1pPr>
          </a:lstStyle>
          <a:p>
            <a:r>
              <a:rPr lang="en-GB" dirty="0" smtClean="0"/>
              <a:t>Motivations</a:t>
            </a:r>
            <a:endParaRPr dirty="0"/>
          </a:p>
        </p:txBody>
      </p:sp>
      <p:sp>
        <p:nvSpPr>
          <p:cNvPr id="20" name="Content Placeholder 1">
            <a:extLst>
              <a:ext uri="{FF2B5EF4-FFF2-40B4-BE49-F238E27FC236}">
                <a16:creationId xmlns:a16="http://schemas.microsoft.com/office/drawing/2014/main" xmlns="" id="{0A96FD3E-2F7D-4359-B2E5-D505DF828BF4}"/>
              </a:ext>
            </a:extLst>
          </p:cNvPr>
          <p:cNvSpPr txBox="1">
            <a:spLocks/>
          </p:cNvSpPr>
          <p:nvPr/>
        </p:nvSpPr>
        <p:spPr>
          <a:xfrm>
            <a:off x="1527405" y="1945849"/>
            <a:ext cx="19767563" cy="9134544"/>
          </a:xfrm>
          <a:prstGeom prst="rect">
            <a:avLst/>
          </a:prstGeom>
        </p:spPr>
        <p:txBody>
          <a:bodyPr vert="horz" lIns="91440" tIns="45720" rIns="91440" bIns="45720" rtlCol="0">
            <a:normAutofit/>
          </a:bodyPr>
          <a:lstStyle/>
          <a:p>
            <a:pPr marL="171450" lvl="0" indent="-171450" algn="l" defTabSz="685800" hangingPunct="1">
              <a:lnSpc>
                <a:spcPct val="90000"/>
              </a:lnSpc>
              <a:spcBef>
                <a:spcPts val="750"/>
              </a:spcBef>
              <a:buFont typeface="Wingdings" pitchFamily="2" charset="2"/>
              <a:buChar char="Ø"/>
            </a:pPr>
            <a:endParaRPr kumimoji="0" lang="en-US" sz="2100" b="0" i="0" u="none" strike="noStrike" kern="1200" cap="none" spc="0" normalizeH="0" baseline="0" noProof="0" dirty="0">
              <a:ln>
                <a:noFill/>
              </a:ln>
              <a:solidFill>
                <a:sysClr val="windowText" lastClr="000000"/>
              </a:solidFill>
              <a:effectLst/>
              <a:uLnTx/>
              <a:uFillTx/>
              <a:latin typeface="Calibri"/>
              <a:ea typeface="+mn-ea"/>
              <a:cs typeface="+mn-cs"/>
            </a:endParaRPr>
          </a:p>
        </p:txBody>
      </p:sp>
      <p:sp>
        <p:nvSpPr>
          <p:cNvPr id="18" name="Content Placeholder 1">
            <a:extLst>
              <a:ext uri="{FF2B5EF4-FFF2-40B4-BE49-F238E27FC236}">
                <a16:creationId xmlns:a16="http://schemas.microsoft.com/office/drawing/2014/main" xmlns="" id="{5A805983-1CD2-426C-82E1-E2D1778DECBA}"/>
              </a:ext>
            </a:extLst>
          </p:cNvPr>
          <p:cNvSpPr txBox="1">
            <a:spLocks/>
          </p:cNvSpPr>
          <p:nvPr/>
        </p:nvSpPr>
        <p:spPr>
          <a:xfrm>
            <a:off x="1031493" y="1945849"/>
            <a:ext cx="8569708" cy="98418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Autofit/>
          </a:bodyPr>
          <a:lstStyle/>
          <a:p>
            <a:pPr marL="171450" marR="0" lvl="1" indent="-736600" algn="l" defTabSz="825500" rtl="0" eaLnBrk="1" fontAlgn="auto" latinLnBrk="0" hangingPunct="1">
              <a:lnSpc>
                <a:spcPct val="120000"/>
              </a:lnSpc>
              <a:spcBef>
                <a:spcPts val="750"/>
              </a:spcBef>
              <a:spcAft>
                <a:spcPts val="0"/>
              </a:spcAft>
              <a:buClrTx/>
              <a:buSzPct val="82000"/>
              <a:buFont typeface="Wingdings" pitchFamily="2" charset="2"/>
              <a:buChar char="Ø"/>
              <a:tabLst/>
              <a:defRPr/>
            </a:pPr>
            <a:r>
              <a:rPr kumimoji="0" lang="en-GB" sz="4000" b="0" i="0" u="none" strike="noStrike" kern="0" cap="none" spc="0" normalizeH="0" baseline="0" noProof="0" dirty="0" smtClean="0">
                <a:ln>
                  <a:noFill/>
                </a:ln>
                <a:solidFill>
                  <a:sysClr val="windowText" lastClr="000000"/>
                </a:solidFill>
                <a:effectLst/>
                <a:uLnTx/>
                <a:uFillTx/>
                <a:latin typeface="+mn-lt"/>
                <a:ea typeface="+mn-ea"/>
                <a:cs typeface="+mn-cs"/>
                <a:sym typeface="Gill Sans Light"/>
              </a:rPr>
              <a:t>Therefore, actually, more than one terminal is deployed and utilized to receive repetitive content to ensure the reliability as backup </a:t>
            </a:r>
          </a:p>
          <a:p>
            <a:pPr marL="514350" marR="0" lvl="2" indent="-736600" algn="l" defTabSz="825500" rtl="0" eaLnBrk="1" fontAlgn="auto" latinLnBrk="0" hangingPunct="1">
              <a:lnSpc>
                <a:spcPct val="120000"/>
              </a:lnSpc>
              <a:spcBef>
                <a:spcPts val="750"/>
              </a:spcBef>
              <a:spcAft>
                <a:spcPts val="0"/>
              </a:spcAft>
              <a:buClrTx/>
              <a:buSzPct val="82000"/>
              <a:buFont typeface="Wingdings" pitchFamily="2" charset="2"/>
              <a:buChar char="§"/>
              <a:tabLst/>
              <a:defRPr/>
            </a:pPr>
            <a:r>
              <a:rPr kumimoji="0" lang="en-GB" sz="3600" b="0" i="0" u="none" strike="noStrike" kern="0" cap="none" spc="0" normalizeH="0" baseline="0" noProof="0" dirty="0" smtClean="0">
                <a:ln>
                  <a:noFill/>
                </a:ln>
                <a:solidFill>
                  <a:sysClr val="windowText" lastClr="000000"/>
                </a:solidFill>
                <a:effectLst/>
                <a:uLnTx/>
                <a:uFillTx/>
                <a:latin typeface="+mn-lt"/>
                <a:ea typeface="+mn-ea"/>
                <a:cs typeface="+mn-cs"/>
                <a:sym typeface="Gill Sans Light"/>
              </a:rPr>
              <a:t>This results in high cost of existing backup mechanism for high reliability</a:t>
            </a:r>
          </a:p>
          <a:p>
            <a:pPr marL="857250" marR="0" lvl="3" indent="-736600" algn="l" defTabSz="825500" rtl="0" eaLnBrk="1" fontAlgn="auto" latinLnBrk="0" hangingPunct="1">
              <a:lnSpc>
                <a:spcPct val="120000"/>
              </a:lnSpc>
              <a:spcBef>
                <a:spcPts val="750"/>
              </a:spcBef>
              <a:spcAft>
                <a:spcPts val="0"/>
              </a:spcAft>
              <a:buClrTx/>
              <a:buSzPct val="82000"/>
              <a:buFont typeface="Wingdings" pitchFamily="2" charset="2"/>
              <a:buChar char="§"/>
              <a:tabLst/>
              <a:defRPr/>
            </a:pPr>
            <a:r>
              <a:rPr kumimoji="0" lang="en-GB" sz="3200" b="0" i="0" u="none" strike="noStrike" kern="0" cap="none" spc="0" normalizeH="0" baseline="0" noProof="0" dirty="0" smtClean="0">
                <a:ln>
                  <a:noFill/>
                </a:ln>
                <a:solidFill>
                  <a:sysClr val="windowText" lastClr="000000"/>
                </a:solidFill>
                <a:effectLst/>
                <a:uLnTx/>
                <a:uFillTx/>
                <a:latin typeface="+mn-lt"/>
                <a:ea typeface="+mn-ea"/>
                <a:cs typeface="+mn-cs"/>
                <a:sym typeface="Gill Sans Light"/>
              </a:rPr>
              <a:t> e.g. battery consumption, radio resource, transport resource, processing resource and redundant signalling/data overhead</a:t>
            </a:r>
          </a:p>
        </p:txBody>
      </p:sp>
      <p:pic>
        <p:nvPicPr>
          <p:cNvPr id="7" name="图片 6"/>
          <p:cNvPicPr/>
          <p:nvPr/>
        </p:nvPicPr>
        <p:blipFill>
          <a:blip r:embed="rId3" cstate="print"/>
          <a:srcRect/>
          <a:stretch>
            <a:fillRect/>
          </a:stretch>
        </p:blipFill>
        <p:spPr bwMode="auto">
          <a:xfrm>
            <a:off x="11249404" y="2509676"/>
            <a:ext cx="10520349" cy="7139354"/>
          </a:xfrm>
          <a:prstGeom prst="rect">
            <a:avLst/>
          </a:prstGeom>
          <a:noFill/>
          <a:ln w="9525">
            <a:noFill/>
            <a:miter lim="800000"/>
            <a:headEnd/>
            <a:tailEnd/>
          </a:ln>
        </p:spPr>
      </p:pic>
      <p:sp>
        <p:nvSpPr>
          <p:cNvPr id="5122" name="Rectangle 2"/>
          <p:cNvSpPr>
            <a:spLocks noChangeArrowheads="1"/>
          </p:cNvSpPr>
          <p:nvPr/>
        </p:nvSpPr>
        <p:spPr bwMode="auto">
          <a:xfrm>
            <a:off x="0" y="0"/>
            <a:ext cx="2438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121" name="Object 1"/>
          <p:cNvGraphicFramePr>
            <a:graphicFrameLocks noChangeAspect="1"/>
          </p:cNvGraphicFramePr>
          <p:nvPr/>
        </p:nvGraphicFramePr>
        <p:xfrm>
          <a:off x="10568354" y="9521015"/>
          <a:ext cx="11764106" cy="1002322"/>
        </p:xfrm>
        <a:graphic>
          <a:graphicData uri="http://schemas.openxmlformats.org/presentationml/2006/ole">
            <mc:AlternateContent xmlns:mc="http://schemas.openxmlformats.org/markup-compatibility/2006">
              <mc:Choice xmlns:v="urn:schemas-microsoft-com:vml" Requires="v">
                <p:oleObj spid="_x0000_s5129" name="Visio" r:id="rId4" imgW="7400562" imgH="514944" progId="Visio.Drawing.11">
                  <p:embed/>
                </p:oleObj>
              </mc:Choice>
              <mc:Fallback>
                <p:oleObj name="Visio" r:id="rId4" imgW="7400562" imgH="514944" progId="Visio.Drawing.11">
                  <p:embed/>
                  <p:pic>
                    <p:nvPicPr>
                      <p:cNvPr id="0"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68354" y="9521015"/>
                        <a:ext cx="11764106" cy="100232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23" name="Rectangle 3"/>
          <p:cNvSpPr>
            <a:spLocks noChangeArrowheads="1"/>
          </p:cNvSpPr>
          <p:nvPr/>
        </p:nvSpPr>
        <p:spPr bwMode="auto">
          <a:xfrm>
            <a:off x="4737295" y="10928901"/>
            <a:ext cx="243840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3200" b="1" i="0" u="none" strike="noStrike" cap="none" normalizeH="0" baseline="0" dirty="0" smtClean="0">
                <a:ln>
                  <a:noFill/>
                </a:ln>
                <a:solidFill>
                  <a:schemeClr val="tx1"/>
                </a:solidFill>
                <a:effectLst/>
                <a:latin typeface="Times New Roman" pitchFamily="18" charset="0"/>
                <a:ea typeface="等线" pitchFamily="2" charset="-122"/>
                <a:cs typeface="Times New Roman" pitchFamily="18" charset="0"/>
              </a:rPr>
              <a:t>Fig.1</a:t>
            </a:r>
            <a:r>
              <a:rPr kumimoji="0" lang="en-GB" altLang="zh-CN" sz="3200" b="1" i="0" u="none" strike="noStrike" cap="none" normalizeH="0" baseline="0" dirty="0" smtClean="0">
                <a:ln>
                  <a:noFill/>
                </a:ln>
                <a:solidFill>
                  <a:schemeClr val="tx1"/>
                </a:solidFill>
                <a:effectLst/>
                <a:latin typeface="Times New Roman" pitchFamily="18" charset="0"/>
                <a:ea typeface="等线" pitchFamily="2" charset="-122"/>
                <a:cs typeface="Times New Roman" pitchFamily="18" charset="0"/>
              </a:rPr>
              <a:t>	Existing multiple-UE backup approach</a:t>
            </a:r>
            <a:endParaRPr kumimoji="0" lang="en-GB" altLang="zh-CN" sz="6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p:cNvSpPr/>
          <p:nvPr/>
        </p:nvSpPr>
        <p:spPr>
          <a:xfrm>
            <a:off x="1031492" y="1945850"/>
            <a:ext cx="21758170" cy="10644735"/>
          </a:xfrm>
          <a:prstGeom prst="rect">
            <a:avLst/>
          </a:prstGeom>
          <a:ln>
            <a:solidFill>
              <a:srgbClr val="127DC1"/>
            </a:solidFill>
            <a:miter lim="400000"/>
          </a:ln>
        </p:spPr>
        <p:txBody>
          <a:bodyPr lIns="50800" tIns="50800" rIns="50800" bIns="50800" anchor="ctr"/>
          <a:lstStyle/>
          <a:p>
            <a:pPr>
              <a:defRPr>
                <a:solidFill>
                  <a:srgbClr val="FFFFFF"/>
                </a:solidFill>
              </a:defRPr>
            </a:pPr>
            <a:endParaRPr/>
          </a:p>
        </p:txBody>
      </p:sp>
      <p:sp>
        <p:nvSpPr>
          <p:cNvPr id="134" name="Fight"/>
          <p:cNvSpPr txBox="1">
            <a:spLocks noGrp="1"/>
          </p:cNvSpPr>
          <p:nvPr>
            <p:ph type="title"/>
          </p:nvPr>
        </p:nvSpPr>
        <p:spPr>
          <a:xfrm>
            <a:off x="673099" y="598516"/>
            <a:ext cx="24226715" cy="1347334"/>
          </a:xfrm>
          <a:prstGeom prst="rect">
            <a:avLst/>
          </a:prstGeom>
        </p:spPr>
        <p:txBody>
          <a:bodyPr>
            <a:normAutofit fontScale="90000"/>
          </a:bodyPr>
          <a:lstStyle>
            <a:lvl1pPr defTabSz="701675">
              <a:defRPr sz="8500" b="1">
                <a:latin typeface="Gill Sans"/>
                <a:ea typeface="Gill Sans"/>
                <a:cs typeface="Gill Sans"/>
                <a:sym typeface="Gill Sans"/>
              </a:defRPr>
            </a:lvl1pPr>
          </a:lstStyle>
          <a:p>
            <a:r>
              <a:rPr lang="en-GB" dirty="0" smtClean="0"/>
              <a:t>Models of Real-time </a:t>
            </a:r>
            <a:r>
              <a:rPr lang="en-GB" dirty="0" err="1" smtClean="0"/>
              <a:t>mulTiple_ue</a:t>
            </a:r>
            <a:r>
              <a:rPr lang="en-GB" dirty="0" smtClean="0"/>
              <a:t> backup</a:t>
            </a:r>
            <a:endParaRPr dirty="0"/>
          </a:p>
        </p:txBody>
      </p:sp>
      <p:sp>
        <p:nvSpPr>
          <p:cNvPr id="20" name="Content Placeholder 1">
            <a:extLst>
              <a:ext uri="{FF2B5EF4-FFF2-40B4-BE49-F238E27FC236}">
                <a16:creationId xmlns:a16="http://schemas.microsoft.com/office/drawing/2014/main" xmlns="" id="{0A96FD3E-2F7D-4359-B2E5-D505DF828BF4}"/>
              </a:ext>
            </a:extLst>
          </p:cNvPr>
          <p:cNvSpPr txBox="1">
            <a:spLocks/>
          </p:cNvSpPr>
          <p:nvPr/>
        </p:nvSpPr>
        <p:spPr>
          <a:xfrm>
            <a:off x="1527405" y="2180492"/>
            <a:ext cx="19767563" cy="9134544"/>
          </a:xfrm>
          <a:prstGeom prst="rect">
            <a:avLst/>
          </a:prstGeom>
        </p:spPr>
        <p:txBody>
          <a:bodyPr vert="horz" lIns="91440" tIns="45720" rIns="91440" bIns="45720" rtlCol="0">
            <a:normAutofit/>
          </a:bodyPr>
          <a:lstStyle/>
          <a:p>
            <a:pPr marL="171450" lvl="0" indent="-171450" algn="l" defTabSz="685800" hangingPunct="1">
              <a:lnSpc>
                <a:spcPct val="90000"/>
              </a:lnSpc>
              <a:spcBef>
                <a:spcPts val="750"/>
              </a:spcBef>
              <a:buFont typeface="Wingdings" pitchFamily="2" charset="2"/>
              <a:buChar char="Ø"/>
            </a:pPr>
            <a:endParaRPr kumimoji="0" lang="en-US" sz="2100" b="0" i="0" u="none" strike="noStrike" kern="1200" cap="none" spc="0" normalizeH="0" baseline="0" noProof="0" dirty="0">
              <a:ln>
                <a:noFill/>
              </a:ln>
              <a:solidFill>
                <a:sysClr val="windowText" lastClr="000000"/>
              </a:solidFill>
              <a:effectLst/>
              <a:uLnTx/>
              <a:uFillTx/>
              <a:latin typeface="Calibri"/>
              <a:ea typeface="+mn-ea"/>
              <a:cs typeface="+mn-cs"/>
            </a:endParaRPr>
          </a:p>
        </p:txBody>
      </p:sp>
      <p:sp>
        <p:nvSpPr>
          <p:cNvPr id="10" name="Content Placeholder 1">
            <a:extLst>
              <a:ext uri="{FF2B5EF4-FFF2-40B4-BE49-F238E27FC236}">
                <a16:creationId xmlns:a16="http://schemas.microsoft.com/office/drawing/2014/main" xmlns="" id="{5A805983-1CD2-426C-82E1-E2D1778DECBA}"/>
              </a:ext>
            </a:extLst>
          </p:cNvPr>
          <p:cNvSpPr txBox="1">
            <a:spLocks/>
          </p:cNvSpPr>
          <p:nvPr/>
        </p:nvSpPr>
        <p:spPr>
          <a:xfrm>
            <a:off x="1031492" y="1945850"/>
            <a:ext cx="11077454" cy="9607242"/>
          </a:xfrm>
          <a:prstGeom prst="rect">
            <a:avLst/>
          </a:prstGeom>
        </p:spPr>
        <p:txBody>
          <a:bodyPr vert="horz" lIns="91440" tIns="45720" rIns="91440" bIns="45720" rtlCol="0">
            <a:noAutofit/>
          </a:bodyPr>
          <a:lstStyle/>
          <a:p>
            <a:pPr marL="171450" marR="0" lvl="1" indent="-171450" algn="l" defTabSz="685800" rtl="0" eaLnBrk="1" fontAlgn="auto" latinLnBrk="0" hangingPunct="1">
              <a:lnSpc>
                <a:spcPct val="90000"/>
              </a:lnSpc>
              <a:spcBef>
                <a:spcPts val="750"/>
              </a:spcBef>
              <a:spcAft>
                <a:spcPts val="0"/>
              </a:spcAft>
              <a:buClrTx/>
              <a:buSzTx/>
              <a:buFont typeface="Wingdings" pitchFamily="2" charset="2"/>
              <a:buChar char="Ø"/>
              <a:tabLst/>
              <a:defRPr/>
            </a:pPr>
            <a:r>
              <a:rPr kumimoji="0" lang="en-GB" sz="4000" b="0" i="0" u="none" strike="noStrike" kern="1200" cap="none" spc="0" normalizeH="0" baseline="0" noProof="0" dirty="0" smtClean="0">
                <a:ln>
                  <a:noFill/>
                </a:ln>
                <a:solidFill>
                  <a:sysClr val="windowText" lastClr="000000"/>
                </a:solidFill>
                <a:effectLst/>
                <a:uLnTx/>
                <a:uFillTx/>
                <a:latin typeface="Calibri"/>
                <a:ea typeface="+mn-ea"/>
                <a:cs typeface="+mn-cs"/>
              </a:rPr>
              <a:t>For example, terminal 1 and terminal 2 are deployed as real-time backup to each other</a:t>
            </a:r>
          </a:p>
          <a:p>
            <a:pPr marL="514350" marR="0" lvl="2" indent="-171450" algn="l" defTabSz="685800" rtl="0" eaLnBrk="1" fontAlgn="auto" latinLnBrk="0" hangingPunct="1">
              <a:lnSpc>
                <a:spcPct val="90000"/>
              </a:lnSpc>
              <a:spcBef>
                <a:spcPts val="750"/>
              </a:spcBef>
              <a:spcAft>
                <a:spcPts val="0"/>
              </a:spcAft>
              <a:buClrTx/>
              <a:buSzTx/>
              <a:buFont typeface="Wingdings" pitchFamily="2" charset="2"/>
              <a:buChar char="§"/>
              <a:tabLst/>
              <a:defRPr/>
            </a:pPr>
            <a:r>
              <a:rPr kumimoji="0" lang="en-GB" sz="3600" b="0" i="0" u="none" strike="noStrike" kern="1200" cap="none" spc="0" normalizeH="0" baseline="0" noProof="0" dirty="0" smtClean="0">
                <a:ln>
                  <a:noFill/>
                </a:ln>
                <a:solidFill>
                  <a:sysClr val="windowText" lastClr="000000"/>
                </a:solidFill>
                <a:effectLst/>
                <a:uLnTx/>
                <a:uFillTx/>
                <a:latin typeface="Calibri"/>
                <a:ea typeface="+mn-ea"/>
                <a:cs typeface="+mn-cs"/>
              </a:rPr>
              <a:t>The UEs can determine whether to take over or start/activate the data/signalling transmitted/received by associated UE for backup</a:t>
            </a:r>
          </a:p>
          <a:p>
            <a:pPr marL="857250" marR="0" lvl="3" indent="-171450" algn="l" defTabSz="685800" rtl="0" eaLnBrk="1" fontAlgn="auto" latinLnBrk="0" hangingPunct="1">
              <a:lnSpc>
                <a:spcPct val="90000"/>
              </a:lnSpc>
              <a:spcBef>
                <a:spcPts val="750"/>
              </a:spcBef>
              <a:spcAft>
                <a:spcPts val="0"/>
              </a:spcAft>
              <a:buClrTx/>
              <a:buSzTx/>
              <a:buFont typeface="Wingdings" pitchFamily="2" charset="2"/>
              <a:buChar char="§"/>
              <a:tabLst/>
              <a:defRPr/>
            </a:pPr>
            <a:r>
              <a:rPr kumimoji="0" lang="en-GB" sz="3200" b="0" i="0" u="none" strike="noStrike" kern="1200" cap="none" spc="0" normalizeH="0" baseline="0" noProof="0" dirty="0" smtClean="0">
                <a:ln>
                  <a:noFill/>
                </a:ln>
                <a:solidFill>
                  <a:sysClr val="windowText" lastClr="000000"/>
                </a:solidFill>
                <a:effectLst/>
                <a:uLnTx/>
                <a:uFillTx/>
                <a:latin typeface="Calibri"/>
                <a:ea typeface="+mn-ea"/>
                <a:cs typeface="+mn-cs"/>
              </a:rPr>
              <a:t> Depending on the associated terminal’s state</a:t>
            </a:r>
          </a:p>
          <a:p>
            <a:pPr marL="1200150" marR="0" lvl="4" indent="-171450" algn="l" defTabSz="685800" rtl="0" eaLnBrk="1" fontAlgn="auto" latinLnBrk="0" hangingPunct="1">
              <a:lnSpc>
                <a:spcPct val="90000"/>
              </a:lnSpc>
              <a:spcBef>
                <a:spcPts val="750"/>
              </a:spcBef>
              <a:spcAft>
                <a:spcPts val="0"/>
              </a:spcAft>
              <a:buClrTx/>
              <a:buSzTx/>
              <a:buFont typeface="Wingdings" pitchFamily="2" charset="2"/>
              <a:buChar char="§"/>
              <a:tabLst/>
              <a:defRPr/>
            </a:pPr>
            <a:r>
              <a:rPr kumimoji="0" lang="en-GB" sz="3200" b="0" i="0" u="none" strike="noStrike" kern="1200" cap="none" spc="0" normalizeH="0" baseline="0" noProof="0" dirty="0" smtClean="0">
                <a:ln>
                  <a:noFill/>
                </a:ln>
                <a:solidFill>
                  <a:sysClr val="windowText" lastClr="000000"/>
                </a:solidFill>
                <a:effectLst/>
                <a:uLnTx/>
                <a:uFillTx/>
                <a:latin typeface="Calibri"/>
                <a:ea typeface="+mn-ea"/>
                <a:cs typeface="+mn-cs"/>
              </a:rPr>
              <a:t> i.e. whether the data/signalling can be still successfully received by the associated terminal or not</a:t>
            </a:r>
          </a:p>
          <a:p>
            <a:pPr marL="514350" marR="0" lvl="2" indent="-171450" algn="l" defTabSz="685800" rtl="0" eaLnBrk="1" fontAlgn="auto" latinLnBrk="0" hangingPunct="1">
              <a:lnSpc>
                <a:spcPct val="90000"/>
              </a:lnSpc>
              <a:spcBef>
                <a:spcPts val="750"/>
              </a:spcBef>
              <a:spcAft>
                <a:spcPts val="0"/>
              </a:spcAft>
              <a:buClrTx/>
              <a:buSzTx/>
              <a:buFont typeface="Wingdings" pitchFamily="2" charset="2"/>
              <a:buChar char="§"/>
              <a:tabLst/>
              <a:defRPr/>
            </a:pPr>
            <a:r>
              <a:rPr kumimoji="0" lang="en-GB" sz="3600" b="0" i="0" u="none" strike="noStrike" kern="1200" cap="none" spc="0" normalizeH="0" baseline="0" noProof="0" dirty="0" smtClean="0">
                <a:ln>
                  <a:noFill/>
                </a:ln>
                <a:solidFill>
                  <a:sysClr val="windowText" lastClr="000000"/>
                </a:solidFill>
                <a:effectLst/>
                <a:uLnTx/>
                <a:uFillTx/>
                <a:latin typeface="Calibri"/>
                <a:ea typeface="+mn-ea"/>
                <a:cs typeface="+mn-cs"/>
              </a:rPr>
              <a:t>Under normal circumstances, terminal 1 and terminal 2 are responsible for different services respectively </a:t>
            </a:r>
          </a:p>
          <a:p>
            <a:pPr marL="514350" lvl="2" indent="-171450" algn="l" defTabSz="685800" hangingPunct="1">
              <a:lnSpc>
                <a:spcPct val="90000"/>
              </a:lnSpc>
              <a:spcBef>
                <a:spcPts val="750"/>
              </a:spcBef>
              <a:buFont typeface="Wingdings" pitchFamily="2" charset="2"/>
              <a:buChar char="§"/>
              <a:defRPr/>
            </a:pPr>
            <a:r>
              <a:rPr kumimoji="0" lang="en-GB" sz="3600" b="0" i="0" u="none" strike="noStrike" kern="1200" cap="none" spc="0" normalizeH="0" baseline="0" noProof="0" dirty="0" smtClean="0">
                <a:ln>
                  <a:noFill/>
                </a:ln>
                <a:solidFill>
                  <a:sysClr val="windowText" lastClr="000000"/>
                </a:solidFill>
                <a:effectLst/>
                <a:uLnTx/>
                <a:uFillTx/>
                <a:latin typeface="Calibri"/>
                <a:ea typeface="+mn-ea"/>
                <a:cs typeface="+mn-cs"/>
              </a:rPr>
              <a:t>If the data/signalling can not be successfully received by the terminal 1, then the subsequent associated terminal 2’s action is that the terminal2 is to take over or start/activate the service(s) of the terminal1 declaring in abnormal state </a:t>
            </a:r>
          </a:p>
          <a:p>
            <a:pPr marL="514350" lvl="2" indent="-171450" algn="l" defTabSz="685800" hangingPunct="1">
              <a:lnSpc>
                <a:spcPct val="90000"/>
              </a:lnSpc>
              <a:spcBef>
                <a:spcPts val="750"/>
              </a:spcBef>
              <a:buFont typeface="Wingdings" pitchFamily="2" charset="2"/>
              <a:buChar char="§"/>
              <a:defRPr/>
            </a:pPr>
            <a:r>
              <a:rPr lang="en-GB" sz="3600" kern="1200" dirty="0" smtClean="0">
                <a:solidFill>
                  <a:sysClr val="windowText" lastClr="000000"/>
                </a:solidFill>
                <a:latin typeface="Calibri"/>
              </a:rPr>
              <a:t>In this case, how to ensure the minimal UP interruption and rapid completion of data forwarding between terminals and reduce the transmission overhead will become an issue to be addressed</a:t>
            </a:r>
          </a:p>
          <a:p>
            <a:pPr marL="514350" marR="0" lvl="2" indent="-171450" algn="l" defTabSz="685800" rtl="0" eaLnBrk="1" fontAlgn="auto" latinLnBrk="0" hangingPunct="1">
              <a:lnSpc>
                <a:spcPct val="90000"/>
              </a:lnSpc>
              <a:spcBef>
                <a:spcPts val="750"/>
              </a:spcBef>
              <a:spcAft>
                <a:spcPts val="0"/>
              </a:spcAft>
              <a:buClrTx/>
              <a:buSzTx/>
              <a:buFont typeface="Wingdings" pitchFamily="2" charset="2"/>
              <a:buChar char="§"/>
              <a:tabLst/>
              <a:defRPr/>
            </a:pPr>
            <a:endParaRPr kumimoji="0" lang="en-GB" sz="4000" b="0" i="0" u="none" strike="noStrike" kern="1200" cap="none" spc="0" normalizeH="0" baseline="0" noProof="0" dirty="0" smtClean="0">
              <a:ln>
                <a:noFill/>
              </a:ln>
              <a:solidFill>
                <a:sysClr val="windowText" lastClr="000000"/>
              </a:solidFill>
              <a:effectLst/>
              <a:uLnTx/>
              <a:uFillTx/>
              <a:latin typeface="Calibri"/>
              <a:ea typeface="+mn-ea"/>
              <a:cs typeface="+mn-cs"/>
            </a:endParaRPr>
          </a:p>
          <a:p>
            <a:pPr marL="514350" marR="0" lvl="2" indent="-171450" algn="l" defTabSz="685800" rtl="0" eaLnBrk="1" fontAlgn="auto" latinLnBrk="0" hangingPunct="1">
              <a:lnSpc>
                <a:spcPct val="90000"/>
              </a:lnSpc>
              <a:spcBef>
                <a:spcPts val="750"/>
              </a:spcBef>
              <a:spcAft>
                <a:spcPts val="0"/>
              </a:spcAft>
              <a:buClrTx/>
              <a:buSzTx/>
              <a:buFont typeface="Wingdings" pitchFamily="2" charset="2"/>
              <a:buChar char="§"/>
              <a:tabLst/>
              <a:defRPr/>
            </a:pPr>
            <a:endParaRPr kumimoji="0" lang="en-GB" sz="4000" b="0" i="0" u="none" strike="noStrike" kern="1200" cap="none" spc="0" normalizeH="0" baseline="0" noProof="0" dirty="0" smtClean="0">
              <a:ln>
                <a:noFill/>
              </a:ln>
              <a:solidFill>
                <a:sysClr val="windowText" lastClr="000000"/>
              </a:solidFill>
              <a:effectLst/>
              <a:uLnTx/>
              <a:uFillTx/>
              <a:latin typeface="Calibri"/>
              <a:ea typeface="+mn-ea"/>
              <a:cs typeface="+mn-cs"/>
            </a:endParaRPr>
          </a:p>
          <a:p>
            <a:pPr marL="171450" marR="0" lvl="1" indent="-171450" algn="l" defTabSz="685800" rtl="0" eaLnBrk="1" fontAlgn="auto" latinLnBrk="0" hangingPunct="1">
              <a:lnSpc>
                <a:spcPct val="90000"/>
              </a:lnSpc>
              <a:spcBef>
                <a:spcPts val="750"/>
              </a:spcBef>
              <a:spcAft>
                <a:spcPts val="0"/>
              </a:spcAft>
              <a:buClrTx/>
              <a:buSzTx/>
              <a:buFont typeface="Wingdings" pitchFamily="2" charset="2"/>
              <a:buChar char="Ø"/>
              <a:tabLst/>
              <a:defRPr/>
            </a:pPr>
            <a:endParaRPr kumimoji="0" lang="en-GB" sz="2000" b="0" i="0" u="none" strike="noStrike" kern="1200" cap="none" spc="0" normalizeH="0" baseline="0" noProof="0" dirty="0" smtClean="0">
              <a:ln>
                <a:noFill/>
              </a:ln>
              <a:solidFill>
                <a:sysClr val="windowText" lastClr="000000"/>
              </a:solidFill>
              <a:effectLst/>
              <a:uLnTx/>
              <a:uFillTx/>
              <a:latin typeface="Calibri"/>
              <a:ea typeface="+mn-ea"/>
              <a:cs typeface="+mn-cs"/>
            </a:endParaRPr>
          </a:p>
        </p:txBody>
      </p:sp>
      <p:pic>
        <p:nvPicPr>
          <p:cNvPr id="6" name="图片 5"/>
          <p:cNvPicPr/>
          <p:nvPr/>
        </p:nvPicPr>
        <p:blipFill>
          <a:blip r:embed="rId2" cstate="print"/>
          <a:srcRect/>
          <a:stretch>
            <a:fillRect/>
          </a:stretch>
        </p:blipFill>
        <p:spPr bwMode="auto">
          <a:xfrm>
            <a:off x="13211148" y="1945850"/>
            <a:ext cx="8646529" cy="4742873"/>
          </a:xfrm>
          <a:prstGeom prst="rect">
            <a:avLst/>
          </a:prstGeom>
          <a:noFill/>
          <a:ln w="9525">
            <a:noFill/>
            <a:miter lim="800000"/>
            <a:headEnd/>
            <a:tailEnd/>
          </a:ln>
        </p:spPr>
      </p:pic>
      <p:sp>
        <p:nvSpPr>
          <p:cNvPr id="7" name="矩形 6"/>
          <p:cNvSpPr/>
          <p:nvPr/>
        </p:nvSpPr>
        <p:spPr>
          <a:xfrm>
            <a:off x="12707814" y="6688723"/>
            <a:ext cx="9677401" cy="461665"/>
          </a:xfrm>
          <a:prstGeom prst="rect">
            <a:avLst/>
          </a:prstGeom>
        </p:spPr>
        <p:txBody>
          <a:bodyPr wrap="square">
            <a:spAutoFit/>
          </a:bodyPr>
          <a:lstStyle/>
          <a:p>
            <a:r>
              <a:rPr lang="en-GB" sz="2400" b="1" dirty="0" smtClean="0"/>
              <a:t>Fig. 2	Real time multiple-UE backup in normal case </a:t>
            </a:r>
            <a:endParaRPr lang="en-GB" sz="2400" b="1" dirty="0"/>
          </a:p>
        </p:txBody>
      </p:sp>
      <p:pic>
        <p:nvPicPr>
          <p:cNvPr id="8" name="图片 7"/>
          <p:cNvPicPr/>
          <p:nvPr/>
        </p:nvPicPr>
        <p:blipFill>
          <a:blip r:embed="rId3" cstate="print"/>
          <a:srcRect/>
          <a:stretch>
            <a:fillRect/>
          </a:stretch>
        </p:blipFill>
        <p:spPr bwMode="auto">
          <a:xfrm>
            <a:off x="13211148" y="7431748"/>
            <a:ext cx="8646529" cy="4420630"/>
          </a:xfrm>
          <a:prstGeom prst="rect">
            <a:avLst/>
          </a:prstGeom>
          <a:noFill/>
          <a:ln w="9525">
            <a:noFill/>
            <a:miter lim="800000"/>
            <a:headEnd/>
            <a:tailEnd/>
          </a:ln>
        </p:spPr>
      </p:pic>
      <p:sp>
        <p:nvSpPr>
          <p:cNvPr id="9" name="矩形 8"/>
          <p:cNvSpPr/>
          <p:nvPr/>
        </p:nvSpPr>
        <p:spPr>
          <a:xfrm>
            <a:off x="12860214" y="11904785"/>
            <a:ext cx="9677401" cy="461665"/>
          </a:xfrm>
          <a:prstGeom prst="rect">
            <a:avLst/>
          </a:prstGeom>
        </p:spPr>
        <p:txBody>
          <a:bodyPr wrap="square">
            <a:spAutoFit/>
          </a:bodyPr>
          <a:lstStyle/>
          <a:p>
            <a:r>
              <a:rPr lang="en-GB" sz="2400" b="1" dirty="0" smtClean="0"/>
              <a:t>Fig. 3	Real time multiple-UE backup in abnormal case </a:t>
            </a:r>
            <a:endParaRPr lang="en-GB" sz="2400" b="1" dirty="0"/>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p:cNvSpPr/>
          <p:nvPr/>
        </p:nvSpPr>
        <p:spPr>
          <a:xfrm>
            <a:off x="1031492" y="1945850"/>
            <a:ext cx="21758170" cy="9841853"/>
          </a:xfrm>
          <a:prstGeom prst="rect">
            <a:avLst/>
          </a:prstGeom>
          <a:ln>
            <a:solidFill>
              <a:srgbClr val="127DC1"/>
            </a:solidFill>
            <a:miter lim="400000"/>
          </a:ln>
        </p:spPr>
        <p:txBody>
          <a:bodyPr lIns="50800" tIns="50800" rIns="50800" bIns="50800" anchor="ctr"/>
          <a:lstStyle/>
          <a:p>
            <a:pPr>
              <a:defRPr>
                <a:solidFill>
                  <a:srgbClr val="FFFFFF"/>
                </a:solidFill>
              </a:defRPr>
            </a:pPr>
            <a:endParaRPr/>
          </a:p>
        </p:txBody>
      </p:sp>
      <p:sp>
        <p:nvSpPr>
          <p:cNvPr id="134" name="Fight"/>
          <p:cNvSpPr txBox="1">
            <a:spLocks noGrp="1"/>
          </p:cNvSpPr>
          <p:nvPr>
            <p:ph type="title"/>
          </p:nvPr>
        </p:nvSpPr>
        <p:spPr>
          <a:xfrm>
            <a:off x="673099" y="598516"/>
            <a:ext cx="24226715" cy="1347334"/>
          </a:xfrm>
          <a:prstGeom prst="rect">
            <a:avLst/>
          </a:prstGeom>
        </p:spPr>
        <p:txBody>
          <a:bodyPr>
            <a:normAutofit fontScale="90000"/>
          </a:bodyPr>
          <a:lstStyle>
            <a:lvl1pPr defTabSz="701675">
              <a:defRPr sz="8500" b="1">
                <a:latin typeface="Gill Sans"/>
                <a:ea typeface="Gill Sans"/>
                <a:cs typeface="Gill Sans"/>
                <a:sym typeface="Gill Sans"/>
              </a:defRPr>
            </a:lvl1pPr>
          </a:lstStyle>
          <a:p>
            <a:r>
              <a:rPr lang="en-GB" dirty="0" smtClean="0"/>
              <a:t>SI OBJECTIVES</a:t>
            </a:r>
            <a:endParaRPr dirty="0"/>
          </a:p>
        </p:txBody>
      </p:sp>
      <p:sp>
        <p:nvSpPr>
          <p:cNvPr id="7" name="内容占位符 1"/>
          <p:cNvSpPr txBox="1">
            <a:spLocks/>
          </p:cNvSpPr>
          <p:nvPr/>
        </p:nvSpPr>
        <p:spPr>
          <a:xfrm>
            <a:off x="1253391" y="2409092"/>
            <a:ext cx="21758170" cy="8815933"/>
          </a:xfrm>
          <a:prstGeom prst="rect">
            <a:avLst/>
          </a:prstGeom>
        </p:spPr>
        <p:txBody>
          <a:bodyPr vert="horz" lIns="91440" tIns="45720" rIns="91440" bIns="45720" rtlCol="0">
            <a:normAutofit fontScale="32500" lnSpcReduction="20000"/>
          </a:bodyPr>
          <a:lstStyle/>
          <a:p>
            <a:pPr marL="171450" marR="0" lvl="0" indent="-171450" algn="l" defTabSz="685800" rtl="0" eaLnBrk="1" fontAlgn="auto" latinLnBrk="0" hangingPunct="0">
              <a:lnSpc>
                <a:spcPct val="90000"/>
              </a:lnSpc>
              <a:spcBef>
                <a:spcPts val="750"/>
              </a:spcBef>
              <a:spcAft>
                <a:spcPts val="0"/>
              </a:spcAft>
              <a:buClrTx/>
              <a:buSzTx/>
              <a:buFont typeface="Wingdings" pitchFamily="2" charset="2"/>
              <a:buChar char="Ø"/>
              <a:tabLst/>
              <a:defRPr/>
            </a:pPr>
            <a:r>
              <a:rPr kumimoji="0" lang="en-GB" sz="13500" b="0" i="0" u="none" strike="noStrike" kern="1200" cap="none" spc="0" normalizeH="0" baseline="0" noProof="0" dirty="0" smtClean="0">
                <a:ln>
                  <a:noFill/>
                </a:ln>
                <a:solidFill>
                  <a:sysClr val="windowText" lastClr="000000"/>
                </a:solidFill>
                <a:effectLst/>
                <a:uLnTx/>
                <a:uFillTx/>
                <a:latin typeface="Calibri"/>
                <a:ea typeface="+mn-ea"/>
                <a:cs typeface="+mn-cs"/>
              </a:rPr>
              <a:t>The objective of this Study Item is to investigation the mechanism of real-time multiple-UE backup </a:t>
            </a:r>
            <a:r>
              <a:rPr kumimoji="0" lang="en-US" sz="13500" b="0" i="0" u="none" strike="noStrike" kern="1200" cap="none" spc="0" normalizeH="0" baseline="0" noProof="0" dirty="0" smtClean="0">
                <a:ln>
                  <a:noFill/>
                </a:ln>
                <a:solidFill>
                  <a:sysClr val="windowText" lastClr="000000"/>
                </a:solidFill>
                <a:effectLst/>
                <a:uLnTx/>
                <a:uFillTx/>
                <a:latin typeface="Calibri"/>
                <a:ea typeface="+mn-ea"/>
                <a:cs typeface="+mn-cs"/>
              </a:rPr>
              <a:t>and identify its standardization impact</a:t>
            </a:r>
            <a:endParaRPr kumimoji="0" lang="en-GB" sz="13500" b="0" i="0" u="none" strike="noStrike" kern="1200" cap="none" spc="0" normalizeH="0" baseline="0" noProof="0" dirty="0" smtClean="0">
              <a:ln>
                <a:noFill/>
              </a:ln>
              <a:solidFill>
                <a:sysClr val="windowText" lastClr="000000"/>
              </a:solidFill>
              <a:effectLst/>
              <a:uLnTx/>
              <a:uFillTx/>
              <a:latin typeface="Calibri"/>
              <a:ea typeface="+mn-ea"/>
              <a:cs typeface="+mn-cs"/>
            </a:endParaRPr>
          </a:p>
          <a:p>
            <a:pPr marL="171450" marR="0" lvl="0" indent="-171450" algn="l" defTabSz="685800" rtl="0" eaLnBrk="1" fontAlgn="auto" latinLnBrk="0" hangingPunct="0">
              <a:lnSpc>
                <a:spcPct val="90000"/>
              </a:lnSpc>
              <a:spcBef>
                <a:spcPts val="750"/>
              </a:spcBef>
              <a:spcAft>
                <a:spcPts val="0"/>
              </a:spcAft>
              <a:buClrTx/>
              <a:buSzTx/>
              <a:buFont typeface="Wingdings" pitchFamily="2" charset="2"/>
              <a:buChar char="Ø"/>
              <a:tabLst/>
              <a:defRPr/>
            </a:pPr>
            <a:endParaRPr kumimoji="0" lang="en-GB" sz="5100" b="0" i="0" u="none" strike="noStrike" kern="1200" cap="none" spc="0" normalizeH="0" baseline="0" noProof="0" dirty="0" smtClean="0">
              <a:ln>
                <a:noFill/>
              </a:ln>
              <a:solidFill>
                <a:sysClr val="windowText" lastClr="000000"/>
              </a:solidFill>
              <a:effectLst/>
              <a:uLnTx/>
              <a:uFillTx/>
              <a:latin typeface="Calibri"/>
              <a:ea typeface="+mn-ea"/>
              <a:cs typeface="+mn-cs"/>
            </a:endParaRPr>
          </a:p>
          <a:p>
            <a:pPr marL="514350" lvl="2" indent="-171450" algn="l" defTabSz="685800" hangingPunct="1">
              <a:lnSpc>
                <a:spcPct val="110000"/>
              </a:lnSpc>
              <a:spcBef>
                <a:spcPts val="750"/>
              </a:spcBef>
              <a:spcAft>
                <a:spcPts val="1200"/>
              </a:spcAft>
              <a:buFont typeface="Wingdings" pitchFamily="2" charset="2"/>
              <a:buChar char="§"/>
              <a:defRPr/>
            </a:pPr>
            <a:r>
              <a:rPr lang="en-GB" sz="12300" kern="1200" dirty="0" smtClean="0">
                <a:solidFill>
                  <a:sysClr val="windowText" lastClr="000000"/>
                </a:solidFill>
                <a:latin typeface="Calibri"/>
              </a:rPr>
              <a:t>Study the use cases and benefits of real-time multiple-UE backup  [RAN2, RAN3]</a:t>
            </a:r>
          </a:p>
          <a:p>
            <a:pPr marL="514350" lvl="2" indent="-171450" algn="l" defTabSz="685800" hangingPunct="1">
              <a:lnSpc>
                <a:spcPct val="110000"/>
              </a:lnSpc>
              <a:spcBef>
                <a:spcPts val="750"/>
              </a:spcBef>
              <a:spcAft>
                <a:spcPts val="1200"/>
              </a:spcAft>
              <a:buFont typeface="Wingdings" pitchFamily="2" charset="2"/>
              <a:buChar char="§"/>
              <a:defRPr/>
            </a:pPr>
            <a:r>
              <a:rPr lang="en-GB" sz="12300" kern="1200" dirty="0" smtClean="0">
                <a:solidFill>
                  <a:sysClr val="windowText" lastClr="000000"/>
                </a:solidFill>
                <a:latin typeface="Calibri"/>
              </a:rPr>
              <a:t>Study necessary procedures and/or information to support for real-time multiple-UE backup of data/signalling delivery and reception (e.g. how a given UE to determine whether to take over or start the data/signalling transmitted/received by associated UE for backup) without data disorder or data duplication [RAN1,RAN2, RAN3]</a:t>
            </a:r>
          </a:p>
          <a:p>
            <a:pPr marL="514350" lvl="2" indent="-171450" algn="l" defTabSz="685800" hangingPunct="1">
              <a:lnSpc>
                <a:spcPct val="110000"/>
              </a:lnSpc>
              <a:spcBef>
                <a:spcPts val="750"/>
              </a:spcBef>
              <a:spcAft>
                <a:spcPts val="1200"/>
              </a:spcAft>
              <a:buFont typeface="Wingdings" pitchFamily="2" charset="2"/>
              <a:buChar char="§"/>
              <a:defRPr/>
            </a:pPr>
            <a:r>
              <a:rPr lang="en-GB" sz="12300" kern="1200" dirty="0" smtClean="0">
                <a:solidFill>
                  <a:sysClr val="windowText" lastClr="000000"/>
                </a:solidFill>
                <a:latin typeface="Calibri"/>
              </a:rPr>
              <a:t>Identify required specification changes on the group scheduling options to allow multiple UEs to receive signalling/data in Multicast mode [RAN1, RAN2]</a:t>
            </a:r>
          </a:p>
          <a:p>
            <a:pPr marL="514350" lvl="2" indent="-171450" algn="l" defTabSz="685800" hangingPunct="1">
              <a:lnSpc>
                <a:spcPct val="110000"/>
              </a:lnSpc>
              <a:spcBef>
                <a:spcPts val="750"/>
              </a:spcBef>
              <a:spcAft>
                <a:spcPts val="1200"/>
              </a:spcAft>
              <a:buFont typeface="Wingdings" pitchFamily="2" charset="2"/>
              <a:buChar char="§"/>
              <a:defRPr/>
            </a:pPr>
            <a:r>
              <a:rPr lang="en-GB" sz="12300" kern="1200" dirty="0" smtClean="0">
                <a:solidFill>
                  <a:sysClr val="windowText" lastClr="000000"/>
                </a:solidFill>
                <a:latin typeface="Calibri"/>
              </a:rPr>
              <a:t>Study the support for basic mobility with service continuity [RAN2, RAN3]</a:t>
            </a:r>
          </a:p>
          <a:p>
            <a:pPr marL="514350" lvl="2" indent="-171450" algn="l" defTabSz="685800" hangingPunct="1">
              <a:lnSpc>
                <a:spcPct val="110000"/>
              </a:lnSpc>
              <a:spcBef>
                <a:spcPts val="750"/>
              </a:spcBef>
              <a:spcAft>
                <a:spcPts val="1200"/>
              </a:spcAft>
              <a:buFont typeface="Wingdings" pitchFamily="2" charset="2"/>
              <a:buChar char="§"/>
              <a:defRPr/>
            </a:pPr>
            <a:r>
              <a:rPr lang="en-GB" sz="12300" kern="1200" dirty="0" smtClean="0">
                <a:solidFill>
                  <a:sysClr val="windowText" lastClr="000000"/>
                </a:solidFill>
                <a:latin typeface="Calibri"/>
              </a:rPr>
              <a:t>Identify required specification changes on the RAN that the necessary coordination function (e.g., heartbeat packet between the involved terminals, if any) amongst the associated UEs for backup, considering the results of the NR </a:t>
            </a:r>
            <a:r>
              <a:rPr lang="en-GB" sz="12300" kern="1200" dirty="0" err="1" smtClean="0">
                <a:solidFill>
                  <a:sysClr val="windowText" lastClr="000000"/>
                </a:solidFill>
                <a:latin typeface="Calibri"/>
              </a:rPr>
              <a:t>Sidelink</a:t>
            </a:r>
            <a:r>
              <a:rPr lang="en-GB" sz="12300" kern="1200" dirty="0" smtClean="0">
                <a:solidFill>
                  <a:sysClr val="windowText" lastClr="000000"/>
                </a:solidFill>
                <a:latin typeface="Calibri"/>
              </a:rPr>
              <a:t> [RAN1,RAN2]</a:t>
            </a: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endParaRPr kumimoji="0" lang="en-GB" sz="2100" b="0" i="0" u="none" strike="noStrike" kern="1200" cap="none" spc="0" normalizeH="0" baseline="0" noProof="0" dirty="0">
              <a:ln>
                <a:noFill/>
              </a:ln>
              <a:solidFill>
                <a:sysClr val="windowText" lastClr="000000"/>
              </a:solidFill>
              <a:effectLst/>
              <a:uLnTx/>
              <a:uFillTx/>
              <a:latin typeface="Calibri"/>
              <a:ea typeface="+mn-ea"/>
              <a:cs typeface="+mn-cs"/>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Way forward</a:t>
            </a:r>
            <a:endParaRPr lang="en-US" dirty="0"/>
          </a:p>
        </p:txBody>
      </p:sp>
      <p:sp>
        <p:nvSpPr>
          <p:cNvPr id="3" name="文本占位符 2"/>
          <p:cNvSpPr>
            <a:spLocks noGrp="1"/>
          </p:cNvSpPr>
          <p:nvPr>
            <p:ph type="body" idx="1"/>
          </p:nvPr>
        </p:nvSpPr>
        <p:spPr/>
        <p:txBody>
          <a:bodyPr/>
          <a:lstStyle/>
          <a:p>
            <a:pPr marL="423863" lvl="0" indent="-423863" defTabSz="1138238" eaLnBrk="0" fontAlgn="base" latinLnBrk="1" hangingPunct="0">
              <a:lnSpc>
                <a:spcPct val="100000"/>
              </a:lnSpc>
              <a:spcBef>
                <a:spcPct val="20000"/>
              </a:spcBef>
              <a:spcAft>
                <a:spcPct val="0"/>
              </a:spcAft>
              <a:buSzTx/>
              <a:buFont typeface="Wingdings" panose="05000000000000000000" pitchFamily="2" charset="2"/>
              <a:buChar char="Ø"/>
            </a:pPr>
            <a:r>
              <a:rPr lang="en-US" sz="4000" b="1" kern="1200" dirty="0">
                <a:solidFill>
                  <a:srgbClr val="6B6B6B"/>
                </a:solidFill>
                <a:latin typeface="Arial" panose="020B0604020202020204" pitchFamily="34" charset="0"/>
                <a:ea typeface="LG스마트체 Regular" panose="020B0600000101010101" pitchFamily="50" charset="-127"/>
                <a:cs typeface="Arial" panose="020B0604020202020204" pitchFamily="34" charset="0"/>
              </a:rPr>
              <a:t>Take the dual-UE based URLLC enhancement as a valid item within the R18 URLLC</a:t>
            </a:r>
          </a:p>
          <a:p>
            <a:pPr marL="923925" lvl="1" indent="-352425" defTabSz="1138238" eaLnBrk="0" fontAlgn="base" latinLnBrk="1" hangingPunct="0">
              <a:lnSpc>
                <a:spcPct val="100000"/>
              </a:lnSpc>
              <a:spcBef>
                <a:spcPct val="20000"/>
              </a:spcBef>
              <a:spcAft>
                <a:spcPct val="0"/>
              </a:spcAft>
              <a:buSzTx/>
              <a:buFont typeface="Arial" panose="020B0604020202020204" pitchFamily="34" charset="0"/>
              <a:buChar char="•"/>
            </a:pPr>
            <a:r>
              <a:rPr lang="en-US" sz="4000" kern="1200" dirty="0" smtClean="0">
                <a:solidFill>
                  <a:srgbClr val="6B6B6B"/>
                </a:solidFill>
                <a:latin typeface="Arial" panose="020B0604020202020204" pitchFamily="34" charset="0"/>
                <a:ea typeface="LG스마트체 Regular" panose="020B0600000101010101" pitchFamily="50" charset="-127"/>
                <a:cs typeface="Arial" panose="020B0604020202020204" pitchFamily="34" charset="0"/>
              </a:rPr>
              <a:t>Per moderator’s summary, there </a:t>
            </a:r>
            <a:r>
              <a:rPr lang="en-US" sz="4000" kern="1200" dirty="0">
                <a:solidFill>
                  <a:srgbClr val="6B6B6B"/>
                </a:solidFill>
                <a:latin typeface="Arial" panose="020B0604020202020204" pitchFamily="34" charset="0"/>
                <a:ea typeface="LG스마트체 Regular" panose="020B0600000101010101" pitchFamily="50" charset="-127"/>
                <a:cs typeface="Arial" panose="020B0604020202020204" pitchFamily="34" charset="0"/>
              </a:rPr>
              <a:t>is no consensus on the need or what to cover due to overlapping with other potential WID/SID, (e.g. XR and FR2 mobility) or having been discussed without agreement</a:t>
            </a:r>
          </a:p>
          <a:p>
            <a:pPr marL="923925" lvl="1" indent="-352425" defTabSz="1138238" eaLnBrk="0" fontAlgn="base" latinLnBrk="1" hangingPunct="0">
              <a:lnSpc>
                <a:spcPct val="100000"/>
              </a:lnSpc>
              <a:spcBef>
                <a:spcPct val="20000"/>
              </a:spcBef>
              <a:spcAft>
                <a:spcPct val="0"/>
              </a:spcAft>
              <a:buSzTx/>
              <a:buFont typeface="Arial" panose="020B0604020202020204" pitchFamily="34" charset="0"/>
              <a:buChar char="•"/>
            </a:pPr>
            <a:r>
              <a:rPr lang="en-US" sz="4000" kern="1200" dirty="0">
                <a:solidFill>
                  <a:srgbClr val="6B6B6B"/>
                </a:solidFill>
                <a:latin typeface="Arial" panose="020B0604020202020204" pitchFamily="34" charset="0"/>
                <a:ea typeface="LG스마트체 Regular" panose="020B0600000101010101" pitchFamily="50" charset="-127"/>
                <a:cs typeface="Arial" panose="020B0604020202020204" pitchFamily="34" charset="0"/>
              </a:rPr>
              <a:t>However, it is tricky to move the item of “Real-time multiple UE back up” ( i.e. dual-UE based URLLC enhancement) to other WID/SID, which is aiming to target the high reliability by Real-time multiple UE back </a:t>
            </a:r>
            <a:r>
              <a:rPr lang="en-US" sz="4000" kern="1200" dirty="0" smtClean="0">
                <a:solidFill>
                  <a:srgbClr val="6B6B6B"/>
                </a:solidFill>
                <a:latin typeface="Arial" panose="020B0604020202020204" pitchFamily="34" charset="0"/>
                <a:ea typeface="LG스마트체 Regular" panose="020B0600000101010101" pitchFamily="50" charset="-127"/>
                <a:cs typeface="Arial" panose="020B0604020202020204" pitchFamily="34" charset="0"/>
              </a:rPr>
              <a:t>up</a:t>
            </a:r>
            <a:endParaRPr lang="en-US" sz="4000" kern="1200" dirty="0">
              <a:solidFill>
                <a:srgbClr val="6B6B6B"/>
              </a:solidFill>
              <a:latin typeface="Arial" panose="020B0604020202020204" pitchFamily="34" charset="0"/>
              <a:ea typeface="LG스마트체 Regular" panose="020B0600000101010101" pitchFamily="50" charset="-127"/>
              <a:cs typeface="Arial" panose="020B0604020202020204" pitchFamily="34" charset="0"/>
            </a:endParaRPr>
          </a:p>
          <a:p>
            <a:pPr marL="923925" lvl="1" indent="-352425" defTabSz="1138238" eaLnBrk="0" fontAlgn="base" latinLnBrk="1" hangingPunct="0">
              <a:lnSpc>
                <a:spcPct val="100000"/>
              </a:lnSpc>
              <a:spcBef>
                <a:spcPct val="20000"/>
              </a:spcBef>
              <a:spcAft>
                <a:spcPct val="0"/>
              </a:spcAft>
              <a:buSzTx/>
              <a:buFont typeface="Arial" panose="020B0604020202020204" pitchFamily="34" charset="0"/>
              <a:buChar char="•"/>
            </a:pPr>
            <a:r>
              <a:rPr lang="en-US" sz="4000" kern="1200" dirty="0" smtClean="0">
                <a:solidFill>
                  <a:srgbClr val="6B6B6B"/>
                </a:solidFill>
                <a:latin typeface="Arial" panose="020B0604020202020204" pitchFamily="34" charset="0"/>
                <a:ea typeface="LG스마트체 Regular" panose="020B0600000101010101" pitchFamily="50" charset="-127"/>
                <a:cs typeface="Arial" panose="020B0604020202020204" pitchFamily="34" charset="0"/>
              </a:rPr>
              <a:t>This </a:t>
            </a:r>
            <a:r>
              <a:rPr lang="en-US" sz="4000" kern="1200" dirty="0">
                <a:solidFill>
                  <a:srgbClr val="6B6B6B"/>
                </a:solidFill>
                <a:latin typeface="Arial" panose="020B0604020202020204" pitchFamily="34" charset="0"/>
                <a:ea typeface="LG스마트체 Regular" panose="020B0600000101010101" pitchFamily="50" charset="-127"/>
                <a:cs typeface="Arial" panose="020B0604020202020204" pitchFamily="34" charset="0"/>
              </a:rPr>
              <a:t>can address the issue that the existing approaches for high reliability are only relying on the </a:t>
            </a:r>
            <a:r>
              <a:rPr lang="en-US" sz="4000" kern="1200" dirty="0" smtClean="0">
                <a:solidFill>
                  <a:srgbClr val="6B6B6B"/>
                </a:solidFill>
                <a:latin typeface="Arial" panose="020B0604020202020204" pitchFamily="34" charset="0"/>
                <a:ea typeface="LG스마트체 Regular" panose="020B0600000101010101" pitchFamily="50" charset="-127"/>
                <a:cs typeface="Arial" panose="020B0604020202020204" pitchFamily="34" charset="0"/>
              </a:rPr>
              <a:t>reliability </a:t>
            </a:r>
            <a:r>
              <a:rPr lang="en-US" sz="4000" kern="1200" dirty="0">
                <a:solidFill>
                  <a:srgbClr val="6B6B6B"/>
                </a:solidFill>
                <a:latin typeface="Arial" panose="020B0604020202020204" pitchFamily="34" charset="0"/>
                <a:ea typeface="LG스마트체 Regular" panose="020B0600000101010101" pitchFamily="50" charset="-127"/>
                <a:cs typeface="Arial" panose="020B0604020202020204" pitchFamily="34" charset="0"/>
              </a:rPr>
              <a:t>of one single </a:t>
            </a:r>
            <a:r>
              <a:rPr lang="en-US" sz="4000" kern="1200" dirty="0" smtClean="0">
                <a:solidFill>
                  <a:srgbClr val="6B6B6B"/>
                </a:solidFill>
                <a:latin typeface="Arial" panose="020B0604020202020204" pitchFamily="34" charset="0"/>
                <a:ea typeface="LG스마트체 Regular" panose="020B0600000101010101" pitchFamily="50" charset="-127"/>
                <a:cs typeface="Arial" panose="020B0604020202020204" pitchFamily="34" charset="0"/>
              </a:rPr>
              <a:t>terminal</a:t>
            </a:r>
            <a:endParaRPr lang="en-US" sz="4000" kern="1200" dirty="0">
              <a:solidFill>
                <a:srgbClr val="6B6B6B"/>
              </a:solidFill>
              <a:latin typeface="Arial" panose="020B0604020202020204" pitchFamily="34" charset="0"/>
              <a:ea typeface="LG스마트체 Regular" panose="020B0600000101010101" pitchFamily="50" charset="-127"/>
              <a:cs typeface="Arial" panose="020B0604020202020204" pitchFamily="34" charset="0"/>
            </a:endParaRPr>
          </a:p>
          <a:p>
            <a:pPr marL="923925" lvl="1" indent="-352425" defTabSz="1138238" eaLnBrk="0" fontAlgn="base" latinLnBrk="1" hangingPunct="0">
              <a:lnSpc>
                <a:spcPct val="100000"/>
              </a:lnSpc>
              <a:spcBef>
                <a:spcPct val="20000"/>
              </a:spcBef>
              <a:spcAft>
                <a:spcPct val="0"/>
              </a:spcAft>
              <a:buSzTx/>
              <a:buFont typeface="Arial" panose="020B0604020202020204" pitchFamily="34" charset="0"/>
              <a:buChar char="•"/>
            </a:pPr>
            <a:r>
              <a:rPr lang="en-US" sz="4000" kern="1200" dirty="0">
                <a:solidFill>
                  <a:srgbClr val="6B6B6B"/>
                </a:solidFill>
                <a:latin typeface="Arial" panose="020B0604020202020204" pitchFamily="34" charset="0"/>
                <a:ea typeface="LG스마트체 Regular" panose="020B0600000101010101" pitchFamily="50" charset="-127"/>
                <a:cs typeface="Arial" panose="020B0604020202020204" pitchFamily="34" charset="0"/>
              </a:rPr>
              <a:t>So far, this mechanism has not been discussed and studied yet, which is not within the scope that having been discussed without </a:t>
            </a:r>
            <a:r>
              <a:rPr lang="en-US" sz="4000" kern="1200" dirty="0" smtClean="0">
                <a:solidFill>
                  <a:srgbClr val="6B6B6B"/>
                </a:solidFill>
                <a:latin typeface="Arial" panose="020B0604020202020204" pitchFamily="34" charset="0"/>
                <a:ea typeface="LG스마트체 Regular" panose="020B0600000101010101" pitchFamily="50" charset="-127"/>
                <a:cs typeface="Arial" panose="020B0604020202020204" pitchFamily="34" charset="0"/>
              </a:rPr>
              <a:t>agreement</a:t>
            </a:r>
            <a:endParaRPr lang="en-US" sz="4000" kern="1200" dirty="0">
              <a:solidFill>
                <a:srgbClr val="6B6B6B"/>
              </a:solidFill>
              <a:latin typeface="Arial" panose="020B0604020202020204" pitchFamily="34" charset="0"/>
              <a:ea typeface="LG스마트체 Regular" panose="020B0600000101010101" pitchFamily="50" charset="-127"/>
              <a:cs typeface="Arial" panose="020B0604020202020204" pitchFamily="34" charset="0"/>
            </a:endParaRPr>
          </a:p>
          <a:p>
            <a:pPr marL="923925" lvl="1" indent="-352425" defTabSz="1138238" eaLnBrk="0" fontAlgn="base" latinLnBrk="1" hangingPunct="0">
              <a:lnSpc>
                <a:spcPct val="100000"/>
              </a:lnSpc>
              <a:spcBef>
                <a:spcPct val="20000"/>
              </a:spcBef>
              <a:spcAft>
                <a:spcPct val="0"/>
              </a:spcAft>
              <a:buSzTx/>
              <a:buFont typeface="Arial" panose="020B0604020202020204" pitchFamily="34" charset="0"/>
              <a:buChar char="•"/>
            </a:pPr>
            <a:r>
              <a:rPr lang="en-US" sz="4000" kern="1200" dirty="0">
                <a:solidFill>
                  <a:srgbClr val="6B6B6B"/>
                </a:solidFill>
                <a:latin typeface="Arial" panose="020B0604020202020204" pitchFamily="34" charset="0"/>
                <a:ea typeface="LG스마트체 Regular" panose="020B0600000101010101" pitchFamily="50" charset="-127"/>
                <a:cs typeface="Arial" panose="020B0604020202020204" pitchFamily="34" charset="0"/>
              </a:rPr>
              <a:t>Moreover, the commercial requirement of this mechanism is tangible and clear, especially in the use cases of factory automation, transport industry and electrical power distribution </a:t>
            </a:r>
            <a:r>
              <a:rPr lang="en-US" sz="4000" kern="1200" dirty="0" smtClean="0">
                <a:solidFill>
                  <a:srgbClr val="6B6B6B"/>
                </a:solidFill>
                <a:latin typeface="Arial" panose="020B0604020202020204" pitchFamily="34" charset="0"/>
                <a:ea typeface="LG스마트체 Regular" panose="020B0600000101010101" pitchFamily="50" charset="-127"/>
                <a:cs typeface="Arial" panose="020B0604020202020204" pitchFamily="34" charset="0"/>
              </a:rPr>
              <a:t>automotive</a:t>
            </a:r>
            <a:endParaRPr lang="en-US" sz="4000" kern="1200" dirty="0">
              <a:solidFill>
                <a:srgbClr val="6B6B6B"/>
              </a:solidFill>
              <a:latin typeface="Arial" panose="020B0604020202020204" pitchFamily="34" charset="0"/>
              <a:ea typeface="LG스마트체 Regular" panose="020B0600000101010101" pitchFamily="50" charset="-127"/>
              <a:cs typeface="Arial" panose="020B0604020202020204" pitchFamily="34" charset="0"/>
            </a:endParaRPr>
          </a:p>
          <a:p>
            <a:endParaRPr lang="en-US" dirty="0"/>
          </a:p>
        </p:txBody>
      </p:sp>
    </p:spTree>
    <p:extLst>
      <p:ext uri="{BB962C8B-B14F-4D97-AF65-F5344CB8AC3E}">
        <p14:creationId xmlns:p14="http://schemas.microsoft.com/office/powerpoint/2010/main" val="7693939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人间四月…"/>
          <p:cNvSpPr txBox="1">
            <a:spLocks noGrp="1"/>
          </p:cNvSpPr>
          <p:nvPr>
            <p:ph type="body" idx="1"/>
          </p:nvPr>
        </p:nvSpPr>
        <p:spPr>
          <a:xfrm>
            <a:off x="1533709" y="3413388"/>
            <a:ext cx="21329282" cy="6889224"/>
          </a:xfrm>
          <a:prstGeom prst="rect">
            <a:avLst/>
          </a:prstGeom>
        </p:spPr>
        <p:txBody>
          <a:bodyPr>
            <a:normAutofit/>
          </a:bodyPr>
          <a:lstStyle/>
          <a:p>
            <a:pPr algn="ctr">
              <a:buNone/>
              <a:defRPr b="1">
                <a:latin typeface="Gill Sans"/>
                <a:ea typeface="Gill Sans"/>
                <a:cs typeface="Gill Sans"/>
                <a:sym typeface="Gill Sans"/>
              </a:defRPr>
            </a:pPr>
            <a:r>
              <a:rPr lang="en-US" sz="11500" dirty="0" smtClean="0"/>
              <a:t>Thank you!</a:t>
            </a:r>
            <a:endParaRPr sz="11500" dirty="0"/>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758</TotalTime>
  <Words>727</Words>
  <Application>Microsoft Office PowerPoint</Application>
  <PresentationFormat>自定义</PresentationFormat>
  <Paragraphs>58</Paragraphs>
  <Slides>8</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8</vt:i4>
      </vt:variant>
    </vt:vector>
  </HeadingPairs>
  <TitlesOfParts>
    <vt:vector size="19" baseType="lpstr">
      <vt:lpstr>Gill Sans</vt:lpstr>
      <vt:lpstr>Gill Sans Light</vt:lpstr>
      <vt:lpstr>Helvetica Neue</vt:lpstr>
      <vt:lpstr>LG스마트체 Regular</vt:lpstr>
      <vt:lpstr>等线</vt:lpstr>
      <vt:lpstr>Arial</vt:lpstr>
      <vt:lpstr>Calibri</vt:lpstr>
      <vt:lpstr>Times New Roman</vt:lpstr>
      <vt:lpstr>Wingdings</vt:lpstr>
      <vt:lpstr>Showroom</vt:lpstr>
      <vt:lpstr>Visio</vt:lpstr>
      <vt:lpstr> Discussion on Dual-UE based URLLC Enhancement</vt:lpstr>
      <vt:lpstr>scenarios</vt:lpstr>
      <vt:lpstr>Motivations</vt:lpstr>
      <vt:lpstr>Motivations</vt:lpstr>
      <vt:lpstr>Models of Real-time mulTiple_ue backup</vt:lpstr>
      <vt:lpstr>SI OBJECTIVES</vt:lpstr>
      <vt:lpstr>Way forward</vt:lpstr>
      <vt:lpstr>PowerPoint 演示文稿</vt:lpstr>
    </vt:vector>
  </TitlesOfParts>
  <Manager>HUNAN</Manager>
  <Company>CMCC</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creator>chaily</dc:creator>
  <cp:lastModifiedBy>Chaili-115-e</cp:lastModifiedBy>
  <cp:revision>80</cp:revision>
  <dcterms:modified xsi:type="dcterms:W3CDTF">2021-09-06T07:42:19Z</dcterms:modified>
</cp:coreProperties>
</file>