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72" r:id="rId1"/>
  </p:sldMasterIdLst>
  <p:notesMasterIdLst>
    <p:notesMasterId r:id="rId8"/>
  </p:notesMasterIdLst>
  <p:sldIdLst>
    <p:sldId id="256" r:id="rId2"/>
    <p:sldId id="261" r:id="rId3"/>
    <p:sldId id="273" r:id="rId4"/>
    <p:sldId id="270" r:id="rId5"/>
    <p:sldId id="274" r:id="rId6"/>
    <p:sldId id="271" r:id="rId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2257" autoAdjust="0"/>
    <p:restoredTop sz="90449" autoAdjust="0"/>
  </p:normalViewPr>
  <p:slideViewPr>
    <p:cSldViewPr snapToGrid="0">
      <p:cViewPr varScale="1">
        <p:scale>
          <a:sx n="73" d="100"/>
          <a:sy n="73" d="100"/>
        </p:scale>
        <p:origin x="566" y="55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B195A34-EACF-470B-BB9D-1E4536825288}" type="datetimeFigureOut">
              <a:rPr lang="zh-CN" altLang="en-US" smtClean="0"/>
              <a:t>2021-09-06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3E9896-5C82-42EB-B2DA-A3CF6121271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3782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8B6C7C8-0149-462A-BB28-C90D256A435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CBB62F2B-447C-4704-83B1-5045F6774EB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5D33166-E4FF-4219-90A3-ADFF218FA4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B92B76-6867-4A2F-B473-9233E8A68D29}" type="datetime1">
              <a:rPr lang="zh-CN" altLang="en-US" smtClean="0"/>
              <a:t>2021-09-06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7B0EC2D-EFF2-49BE-8350-51BD239925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D8467F2-C486-4E6B-B7D6-E8A4524AAD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8DCB61-1AAF-480B-A245-EB43D0892B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50471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B7DCE86-1B8F-4112-9D51-D86C439857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75D8FB2B-77A9-444F-BFC4-05EDFD3591A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219AC16-B22C-4A78-BFB0-4CEDE093EC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8B3EEB-C2CA-40F1-B934-70EED91DE39E}" type="datetime1">
              <a:rPr lang="zh-CN" altLang="en-US" smtClean="0"/>
              <a:t>2021-09-06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65E1E6C-7FFC-4129-AA9A-FA83A79BDF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3ABE14E-4BE1-4EA3-8760-8BFAC58050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8DCB61-1AAF-480B-A245-EB43D0892B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37034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E0AC062E-F242-402A-ACCE-498A22E5BC7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0BE476EF-0D5B-4F20-B26F-FE95FE8906B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C6AF3DC-2D16-4CC5-ABDF-8477A891A4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D1EC8-1B03-407E-B6BA-5E9DF6ABA1DE}" type="datetime1">
              <a:rPr lang="zh-CN" altLang="en-US" smtClean="0"/>
              <a:t>2021-09-06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9718752-3BF7-4121-8E42-824AEF15B7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41E9821-975C-40CE-BB89-755B453738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8DCB61-1AAF-480B-A245-EB43D0892B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79073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493B970-C67E-45B3-B9AC-6177164932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2B9997C-6E3F-4421-9C75-643E41F2A59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44F693E-2AD0-4BA6-B8EA-0A3B9E2550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007A4C-EC26-436B-8A72-97A365EC0098}" type="datetime1">
              <a:rPr lang="zh-CN" altLang="en-US" smtClean="0"/>
              <a:t>2021-09-06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2234BE0-5723-4DB2-BEC3-9D0384307E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415CC85-8D79-41B4-B25A-2F0F953488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8DCB61-1AAF-480B-A245-EB43D0892B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19120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BC576C7-5EF5-42C2-AE94-6F47E48537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4D97D117-01FC-41F2-BD07-D4C18428229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6A5486B-65EB-408F-945F-2D2A42A74A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9C59FD-9B72-45F9-9751-057046BCBC4C}" type="datetime1">
              <a:rPr lang="zh-CN" altLang="en-US" smtClean="0"/>
              <a:t>2021-09-06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915D8FE-84FC-43BF-823B-CC371367EF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6DE8F99-AF3C-4117-B111-C380FACF2D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8DCB61-1AAF-480B-A245-EB43D0892B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14634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2503860-7FD2-4882-875D-1346A43C6B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2B68153-47F6-4502-BB46-B70726857D8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E948105-7C65-4447-9CFE-ED5836FCD8F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DDD8B4C-8005-4CCD-9444-7D342B946E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9781E7-7C23-4EC0-8DE3-BF4AC88F7780}" type="datetime1">
              <a:rPr lang="zh-CN" altLang="en-US" smtClean="0"/>
              <a:t>2021-09-06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A8D954F4-8F9F-4423-8EA5-10C2D661FF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A7E9F8D5-12CB-4D96-AC60-F69CD996FE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8DCB61-1AAF-480B-A245-EB43D0892B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58349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3F95C65-4CB1-4C46-B176-26DCE32E84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3CDF363-EAD4-4C03-8C9C-BC29DFBCC85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62320091-7202-4E62-B56E-046DB63E61E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7D3F50E1-DCB5-4E2D-A6C4-2A024DCBADD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16954BA6-65DD-46DC-AB6E-14FC66A27BC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6F8BA277-1C07-4D49-A996-B7A2E3FCF3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DEF3A5-96D9-4EF3-B740-4E41C5FC314D}" type="datetime1">
              <a:rPr lang="zh-CN" altLang="en-US" smtClean="0"/>
              <a:t>2021-09-06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FF1CC6C0-4D95-4CA0-8B2C-B0065754C1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D3B64FB7-1940-4125-A285-4997D4E436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8DCB61-1AAF-480B-A245-EB43D0892B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17111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95188CF-C7FD-4DC5-86CD-F6E96C11BB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1F8D4FF1-FD4C-4666-95B7-03A20D4E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9CB595-A00F-4A79-ACF7-7AD075FFBB38}" type="datetime1">
              <a:rPr lang="zh-CN" altLang="en-US" smtClean="0"/>
              <a:t>2021-09-06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1B016D3D-FB86-45D4-A160-97A94C6558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12E918C3-F660-4B7C-BFB8-9B0E3C360A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8DCB61-1AAF-480B-A245-EB43D0892B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36224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21DD4FEF-8063-4FCB-A915-EDD5A9F8FC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BCCC3-449C-4F91-9275-9294E446B40B}" type="datetime1">
              <a:rPr lang="zh-CN" altLang="en-US" smtClean="0"/>
              <a:t>2021-09-06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C6E09CE4-34A1-49F7-BF64-FC6D66E9D3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E8D320DF-3F83-4E02-877C-4F456EC775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8DCB61-1AAF-480B-A245-EB43D0892B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4540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E2404E9-076D-4D92-B17E-5632FB15F2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9B37B82-3AC7-400D-B09B-7BD60702C2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E5BA7C9-B9EC-4EB1-87EE-AE2C8B1A1CC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3D826B7-A698-447B-B97C-0ED91ED3D8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1CA23D-461E-4AF7-890E-EED8CF97F3CD}" type="datetime1">
              <a:rPr lang="zh-CN" altLang="en-US" smtClean="0"/>
              <a:t>2021-09-06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1AECF1A6-D611-4996-9DFA-DA4D4A44DA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5AF4D20B-B07A-4485-9F01-72C16C8ECA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8DCB61-1AAF-480B-A245-EB43D0892B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39586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BA3CC65-364A-4C0D-9A98-A99D969949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D13DD94B-692C-424F-BA73-FCEF3A08064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3F5F7BF-CD7C-47A0-B8D3-B69838272D6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7C61E691-57AA-4AC3-B9FF-D7BE32D8BF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438880-98B2-4201-A50B-AFB025290ED7}" type="datetime1">
              <a:rPr lang="zh-CN" altLang="en-US" smtClean="0"/>
              <a:t>2021-09-06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BE3FAF7-7D6D-417A-A0D6-E2FFD3B2D2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2648824B-9A74-4D46-A4BF-335708961C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8DCB61-1AAF-480B-A245-EB43D0892B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39478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EA57615B-AAB3-4075-ADCA-8E6B4F7324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98F8C786-5D56-4416-90B0-8E0EFE454F3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7E5A9F1-1725-4768-AD58-C09DDABEEBD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0883D9-E56F-4240-BF04-54A551D2DCC9}" type="datetime1">
              <a:rPr lang="zh-CN" altLang="en-US" smtClean="0"/>
              <a:t>2021-09-06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A525589-EE32-4817-ACF2-35BE558690F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65D37E5-6DDC-4D62-891F-1C44CEF6B70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8DCB61-1AAF-480B-A245-EB43D0892B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20390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9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jpe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A00721D-05EF-4916-8882-12E7EA5333B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86779" y="1214438"/>
            <a:ext cx="11771869" cy="1700212"/>
          </a:xfrm>
        </p:spPr>
        <p:txBody>
          <a:bodyPr>
            <a:normAutofit/>
          </a:bodyPr>
          <a:lstStyle/>
          <a:p>
            <a:r>
              <a:rPr lang="en-US" altLang="zh-CN" sz="4800" dirty="0">
                <a:latin typeface="Arial" panose="020B0604020202020204" pitchFamily="34" charset="0"/>
                <a:cs typeface="Arial" panose="020B0604020202020204" pitchFamily="34" charset="0"/>
              </a:rPr>
              <a:t>Motivation for NR Passive IoT for automotive industry</a:t>
            </a:r>
            <a:endParaRPr lang="zh-CN" altLang="en-US" sz="4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32D07967-29E9-4EFB-8FA1-14264BD5818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626973" y="4376395"/>
            <a:ext cx="9144000" cy="1655762"/>
          </a:xfrm>
        </p:spPr>
        <p:txBody>
          <a:bodyPr/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CMCC, BMW Brilliance Automotive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FAB01AA7-2FA5-4263-817E-5E8E9730A6A1}"/>
              </a:ext>
            </a:extLst>
          </p:cNvPr>
          <p:cNvSpPr txBox="1"/>
          <p:nvPr/>
        </p:nvSpPr>
        <p:spPr>
          <a:xfrm>
            <a:off x="317156" y="265324"/>
            <a:ext cx="1187484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3GPP TSG RAN Meeting #93-e							      RP-211990</a:t>
            </a:r>
          </a:p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Electronic Meeting, September 13 - 17, 2021</a:t>
            </a:r>
          </a:p>
        </p:txBody>
      </p:sp>
    </p:spTree>
    <p:extLst>
      <p:ext uri="{BB962C8B-B14F-4D97-AF65-F5344CB8AC3E}">
        <p14:creationId xmlns:p14="http://schemas.microsoft.com/office/powerpoint/2010/main" val="33620995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B16B2DCB-4515-4214-90BD-38B56DFA1BD0}"/>
              </a:ext>
            </a:extLst>
          </p:cNvPr>
          <p:cNvSpPr/>
          <p:nvPr/>
        </p:nvSpPr>
        <p:spPr>
          <a:xfrm>
            <a:off x="222450" y="1321153"/>
            <a:ext cx="11730653" cy="4150182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副标题 1">
            <a:extLst>
              <a:ext uri="{FF2B5EF4-FFF2-40B4-BE49-F238E27FC236}">
                <a16:creationId xmlns:a16="http://schemas.microsoft.com/office/drawing/2014/main" id="{65AFE546-9025-49D9-848A-34BE29BE1D27}"/>
              </a:ext>
            </a:extLst>
          </p:cNvPr>
          <p:cNvSpPr txBox="1">
            <a:spLocks/>
          </p:cNvSpPr>
          <p:nvPr/>
        </p:nvSpPr>
        <p:spPr>
          <a:xfrm>
            <a:off x="283207" y="116173"/>
            <a:ext cx="10736446" cy="993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dirty="0"/>
              <a:t>Overview--Use Cases for Automotive Industry</a:t>
            </a:r>
            <a:endParaRPr lang="zh-CN" altLang="en-US" dirty="0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74D54BA-6099-4CCD-ADC0-01E033DAF516}"/>
              </a:ext>
            </a:extLst>
          </p:cNvPr>
          <p:cNvSpPr txBox="1"/>
          <p:nvPr/>
        </p:nvSpPr>
        <p:spPr>
          <a:xfrm>
            <a:off x="1645077" y="5588691"/>
            <a:ext cx="103680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>
                <a:solidFill>
                  <a:schemeClr val="accent2">
                    <a:lumMod val="75000"/>
                  </a:schemeClr>
                </a:solidFill>
              </a:rPr>
              <a:t>After field trial, we observed the above use cases marked with RED CANNOT be met by current 5G specification, which need further enhancement in Rel-18, including the support for perception and positioning of materials.</a:t>
            </a:r>
            <a:endParaRPr lang="zh-CN" altLang="en-US" sz="1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286CFAA1-7E7A-40EB-8C27-144794FADA4C}"/>
              </a:ext>
            </a:extLst>
          </p:cNvPr>
          <p:cNvGrpSpPr/>
          <p:nvPr/>
        </p:nvGrpSpPr>
        <p:grpSpPr>
          <a:xfrm>
            <a:off x="398585" y="1321153"/>
            <a:ext cx="11554518" cy="3816788"/>
            <a:chOff x="2972469" y="855839"/>
            <a:chExt cx="6953407" cy="4134211"/>
          </a:xfrm>
        </p:grpSpPr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A2BD5D29-5746-4929-B9C8-7B564DBB8695}"/>
                </a:ext>
              </a:extLst>
            </p:cNvPr>
            <p:cNvGrpSpPr/>
            <p:nvPr/>
          </p:nvGrpSpPr>
          <p:grpSpPr>
            <a:xfrm>
              <a:off x="2978032" y="855839"/>
              <a:ext cx="5803427" cy="3763677"/>
              <a:chOff x="864082" y="686318"/>
              <a:chExt cx="10463964" cy="5018242"/>
            </a:xfrm>
          </p:grpSpPr>
          <p:pic>
            <p:nvPicPr>
              <p:cNvPr id="18" name="图片 17">
                <a:extLst>
                  <a:ext uri="{FF2B5EF4-FFF2-40B4-BE49-F238E27FC236}">
                    <a16:creationId xmlns:a16="http://schemas.microsoft.com/office/drawing/2014/main" id="{FE11C055-5848-42AC-B470-C12985C4A0D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064436" y="686318"/>
                <a:ext cx="1347061" cy="912498"/>
              </a:xfrm>
              <a:prstGeom prst="rect">
                <a:avLst/>
              </a:prstGeom>
            </p:spPr>
          </p:pic>
          <p:grpSp>
            <p:nvGrpSpPr>
              <p:cNvPr id="19" name="组合 18">
                <a:extLst>
                  <a:ext uri="{FF2B5EF4-FFF2-40B4-BE49-F238E27FC236}">
                    <a16:creationId xmlns:a16="http://schemas.microsoft.com/office/drawing/2014/main" id="{EAF9EDDC-06EA-4925-B4B5-8B7A0D31C648}"/>
                  </a:ext>
                </a:extLst>
              </p:cNvPr>
              <p:cNvGrpSpPr/>
              <p:nvPr/>
            </p:nvGrpSpPr>
            <p:grpSpPr>
              <a:xfrm>
                <a:off x="864082" y="1051910"/>
                <a:ext cx="10463964" cy="4652650"/>
                <a:chOff x="864082" y="1051910"/>
                <a:chExt cx="10463964" cy="4652650"/>
              </a:xfrm>
            </p:grpSpPr>
            <p:pic>
              <p:nvPicPr>
                <p:cNvPr id="20" name="图片 189">
                  <a:extLst>
                    <a:ext uri="{FF2B5EF4-FFF2-40B4-BE49-F238E27FC236}">
                      <a16:creationId xmlns:a16="http://schemas.microsoft.com/office/drawing/2014/main" id="{1A97436B-1F60-42EE-92D7-2FDAEA3A181B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b="20366"/>
                <a:stretch>
                  <a:fillRect/>
                </a:stretch>
              </p:blipFill>
              <p:spPr>
                <a:xfrm>
                  <a:off x="864082" y="1084444"/>
                  <a:ext cx="10463964" cy="4620116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sp>
              <p:nvSpPr>
                <p:cNvPr id="21" name="矩形 20">
                  <a:extLst>
                    <a:ext uri="{FF2B5EF4-FFF2-40B4-BE49-F238E27FC236}">
                      <a16:creationId xmlns:a16="http://schemas.microsoft.com/office/drawing/2014/main" id="{4D4AD902-43FA-4CCF-B4FE-40C2F2810B5B}"/>
                    </a:ext>
                  </a:extLst>
                </p:cNvPr>
                <p:cNvSpPr/>
                <p:nvPr/>
              </p:nvSpPr>
              <p:spPr>
                <a:xfrm>
                  <a:off x="9769219" y="4928323"/>
                  <a:ext cx="1338305" cy="369188"/>
                </a:xfrm>
                <a:prstGeom prst="rect">
                  <a:avLst/>
                </a:prstGeom>
                <a:solidFill>
                  <a:srgbClr val="00B050">
                    <a:alpha val="30000"/>
                  </a:srgbClr>
                </a:solidFill>
              </p:spPr>
              <p:txBody>
                <a:bodyPr wrap="square" anchor="ctr" anchorCtr="0">
                  <a:noAutofit/>
                </a:bodyPr>
                <a:lstStyle/>
                <a:p>
                  <a:pPr algn="ctr" defTabSz="913645" fontAlgn="ctr"/>
                  <a:r>
                    <a:rPr lang="en-US" altLang="zh-CN" sz="979" b="1" dirty="0">
                      <a:solidFill>
                        <a:srgbClr val="1D1D1A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ea"/>
                      <a:sym typeface="+mn-lt"/>
                    </a:rPr>
                    <a:t>PTL Trolley</a:t>
                  </a:r>
                </a:p>
              </p:txBody>
            </p:sp>
            <p:sp>
              <p:nvSpPr>
                <p:cNvPr id="22" name="矩形 21">
                  <a:extLst>
                    <a:ext uri="{FF2B5EF4-FFF2-40B4-BE49-F238E27FC236}">
                      <a16:creationId xmlns:a16="http://schemas.microsoft.com/office/drawing/2014/main" id="{0D2F7DAE-8DB9-4FFE-B403-7CF65B42CE5A}"/>
                    </a:ext>
                  </a:extLst>
                </p:cNvPr>
                <p:cNvSpPr/>
                <p:nvPr/>
              </p:nvSpPr>
              <p:spPr>
                <a:xfrm>
                  <a:off x="933746" y="2766265"/>
                  <a:ext cx="1479848" cy="337264"/>
                </a:xfrm>
                <a:prstGeom prst="rect">
                  <a:avLst/>
                </a:prstGeom>
                <a:solidFill>
                  <a:srgbClr val="00B050">
                    <a:alpha val="30000"/>
                  </a:srgbClr>
                </a:solidFill>
              </p:spPr>
              <p:txBody>
                <a:bodyPr wrap="square" anchor="ctr" anchorCtr="0">
                  <a:noAutofit/>
                </a:bodyPr>
                <a:lstStyle/>
                <a:p>
                  <a:pPr algn="ctr" defTabSz="904420" fontAlgn="base">
                    <a:spcBef>
                      <a:spcPct val="0"/>
                    </a:spcBef>
                    <a:spcAft>
                      <a:spcPct val="0"/>
                    </a:spcAft>
                    <a:buClr>
                      <a:srgbClr val="CC9900"/>
                    </a:buClr>
                  </a:pPr>
                  <a:r>
                    <a:rPr lang="zh-CN" altLang="en-US" sz="979" b="1" dirty="0">
                      <a:solidFill>
                        <a:srgbClr val="1D1D1A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ea"/>
                      <a:sym typeface="+mn-lt"/>
                    </a:rPr>
                    <a:t>Machine Vision</a:t>
                  </a:r>
                </a:p>
              </p:txBody>
            </p:sp>
            <p:sp>
              <p:nvSpPr>
                <p:cNvPr id="23" name="矩形 22">
                  <a:extLst>
                    <a:ext uri="{FF2B5EF4-FFF2-40B4-BE49-F238E27FC236}">
                      <a16:creationId xmlns:a16="http://schemas.microsoft.com/office/drawing/2014/main" id="{52FB381E-142D-4DB8-85B2-017C39543251}"/>
                    </a:ext>
                  </a:extLst>
                </p:cNvPr>
                <p:cNvSpPr/>
                <p:nvPr/>
              </p:nvSpPr>
              <p:spPr>
                <a:xfrm>
                  <a:off x="964491" y="1216823"/>
                  <a:ext cx="1754111" cy="350967"/>
                </a:xfrm>
                <a:prstGeom prst="rect">
                  <a:avLst/>
                </a:prstGeom>
                <a:solidFill>
                  <a:srgbClr val="00B050">
                    <a:alpha val="30000"/>
                  </a:srgbClr>
                </a:solidFill>
              </p:spPr>
              <p:txBody>
                <a:bodyPr wrap="square">
                  <a:spAutoFit/>
                </a:bodyPr>
                <a:lstStyle/>
                <a:p>
                  <a:pPr algn="ctr" defTabSz="913645" fontAlgn="ctr"/>
                  <a:r>
                    <a:rPr lang="zh-CN" altLang="en-US" sz="979" b="1" dirty="0">
                      <a:solidFill>
                        <a:srgbClr val="1D1D1A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ea"/>
                      <a:sym typeface="+mn-lt"/>
                    </a:rPr>
                    <a:t>Welding group control</a:t>
                  </a:r>
                </a:p>
              </p:txBody>
            </p:sp>
            <p:sp>
              <p:nvSpPr>
                <p:cNvPr id="24" name="椭圆 210">
                  <a:extLst>
                    <a:ext uri="{FF2B5EF4-FFF2-40B4-BE49-F238E27FC236}">
                      <a16:creationId xmlns:a16="http://schemas.microsoft.com/office/drawing/2014/main" id="{27E25CDE-3747-4E00-978A-900A7A695968}"/>
                    </a:ext>
                  </a:extLst>
                </p:cNvPr>
                <p:cNvSpPr/>
                <p:nvPr/>
              </p:nvSpPr>
              <p:spPr>
                <a:xfrm>
                  <a:off x="8646924" y="3227682"/>
                  <a:ext cx="475452" cy="475487"/>
                </a:xfrm>
                <a:prstGeom prst="ellipse">
                  <a:avLst/>
                </a:prstGeom>
                <a:solidFill>
                  <a:srgbClr val="11D4E9">
                    <a:alpha val="30000"/>
                  </a:srgbClr>
                </a:solidFill>
                <a:ln>
                  <a:noFill/>
                </a:ln>
                <a:effectLst>
                  <a:outerShdw blurRad="152400" sx="111000" sy="111000" algn="ctr" rotWithShape="0">
                    <a:schemeClr val="bg1">
                      <a:alpha val="57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913359"/>
                  <a:endParaRPr lang="zh-CN" altLang="en-US" sz="1398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25" name="椭圆 210">
                  <a:extLst>
                    <a:ext uri="{FF2B5EF4-FFF2-40B4-BE49-F238E27FC236}">
                      <a16:creationId xmlns:a16="http://schemas.microsoft.com/office/drawing/2014/main" id="{03547F5D-9D42-4280-8066-CA31AD4E51B2}"/>
                    </a:ext>
                  </a:extLst>
                </p:cNvPr>
                <p:cNvSpPr/>
                <p:nvPr/>
              </p:nvSpPr>
              <p:spPr>
                <a:xfrm>
                  <a:off x="10293982" y="2732874"/>
                  <a:ext cx="475453" cy="475487"/>
                </a:xfrm>
                <a:prstGeom prst="ellipse">
                  <a:avLst/>
                </a:prstGeom>
                <a:solidFill>
                  <a:srgbClr val="11D4E9">
                    <a:alpha val="30000"/>
                  </a:srgbClr>
                </a:solidFill>
                <a:ln>
                  <a:noFill/>
                </a:ln>
                <a:effectLst>
                  <a:outerShdw blurRad="152400" sx="111000" sy="111000" algn="ctr" rotWithShape="0">
                    <a:schemeClr val="bg1">
                      <a:alpha val="57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913359"/>
                  <a:endParaRPr lang="zh-CN" altLang="en-US" sz="1398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pic>
              <p:nvPicPr>
                <p:cNvPr id="26" name="图片 25">
                  <a:extLst>
                    <a:ext uri="{FF2B5EF4-FFF2-40B4-BE49-F238E27FC236}">
                      <a16:creationId xmlns:a16="http://schemas.microsoft.com/office/drawing/2014/main" id="{7B86A8B4-93BB-4C96-8ECC-5814F85A741E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8754743" y="4094029"/>
                  <a:ext cx="417970" cy="417970"/>
                </a:xfrm>
                <a:prstGeom prst="rect">
                  <a:avLst/>
                </a:prstGeom>
              </p:spPr>
            </p:pic>
            <p:sp>
              <p:nvSpPr>
                <p:cNvPr id="27" name="椭圆 210">
                  <a:extLst>
                    <a:ext uri="{FF2B5EF4-FFF2-40B4-BE49-F238E27FC236}">
                      <a16:creationId xmlns:a16="http://schemas.microsoft.com/office/drawing/2014/main" id="{84881FA3-EE62-4764-9C4D-8CA3DFB4DD2F}"/>
                    </a:ext>
                  </a:extLst>
                </p:cNvPr>
                <p:cNvSpPr/>
                <p:nvPr/>
              </p:nvSpPr>
              <p:spPr>
                <a:xfrm>
                  <a:off x="4867908" y="4908559"/>
                  <a:ext cx="475453" cy="475487"/>
                </a:xfrm>
                <a:prstGeom prst="ellipse">
                  <a:avLst/>
                </a:prstGeom>
                <a:solidFill>
                  <a:srgbClr val="11D4E9">
                    <a:alpha val="30000"/>
                  </a:srgbClr>
                </a:solidFill>
                <a:ln>
                  <a:noFill/>
                </a:ln>
                <a:effectLst>
                  <a:outerShdw blurRad="152400" sx="111000" sy="111000" algn="ctr" rotWithShape="0">
                    <a:schemeClr val="bg1">
                      <a:alpha val="57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913359"/>
                  <a:endParaRPr lang="zh-CN" altLang="en-US" sz="1398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cxnSp>
              <p:nvCxnSpPr>
                <p:cNvPr id="28" name="直接连接符 192">
                  <a:extLst>
                    <a:ext uri="{FF2B5EF4-FFF2-40B4-BE49-F238E27FC236}">
                      <a16:creationId xmlns:a16="http://schemas.microsoft.com/office/drawing/2014/main" id="{2A187787-4A90-43B7-8174-0F0B74795863}"/>
                    </a:ext>
                  </a:extLst>
                </p:cNvPr>
                <p:cNvCxnSpPr/>
                <p:nvPr/>
              </p:nvCxnSpPr>
              <p:spPr>
                <a:xfrm>
                  <a:off x="2430199" y="5152014"/>
                  <a:ext cx="2662960" cy="1"/>
                </a:xfrm>
                <a:prstGeom prst="line">
                  <a:avLst/>
                </a:prstGeom>
                <a:noFill/>
                <a:ln w="41275">
                  <a:gradFill>
                    <a:gsLst>
                      <a:gs pos="100000">
                        <a:srgbClr val="04FBB5"/>
                      </a:gs>
                      <a:gs pos="0">
                        <a:srgbClr val="1FD7F7"/>
                      </a:gs>
                    </a:gsLst>
                    <a:lin ang="10800000" scaled="0"/>
                  </a:gradFill>
                  <a:tailEnd type="oval" w="med" len="med"/>
                </a:ln>
                <a:effectLst>
                  <a:outerShdw blurRad="292100" algn="ctr" rotWithShape="0">
                    <a:srgbClr val="04FBB5">
                      <a:alpha val="40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sp>
              <p:nvSpPr>
                <p:cNvPr id="29" name="矩形 28">
                  <a:extLst>
                    <a:ext uri="{FF2B5EF4-FFF2-40B4-BE49-F238E27FC236}">
                      <a16:creationId xmlns:a16="http://schemas.microsoft.com/office/drawing/2014/main" id="{D13098DE-CFCD-4358-BC9C-9B07E55E7BA5}"/>
                    </a:ext>
                  </a:extLst>
                </p:cNvPr>
                <p:cNvSpPr/>
                <p:nvPr/>
              </p:nvSpPr>
              <p:spPr>
                <a:xfrm>
                  <a:off x="953364" y="4951570"/>
                  <a:ext cx="1640281" cy="461665"/>
                </a:xfrm>
                <a:prstGeom prst="rect">
                  <a:avLst/>
                </a:prstGeom>
                <a:solidFill>
                  <a:srgbClr val="00B050">
                    <a:alpha val="30000"/>
                  </a:srgbClr>
                </a:solidFill>
              </p:spPr>
              <p:txBody>
                <a:bodyPr wrap="square" anchor="ctr" anchorCtr="0">
                  <a:noAutofit/>
                </a:bodyPr>
                <a:lstStyle/>
                <a:p>
                  <a:pPr algn="ctr" defTabSz="913645" fontAlgn="ctr"/>
                  <a:r>
                    <a:rPr lang="en-US" altLang="zh-CN" sz="979" b="1" dirty="0">
                      <a:solidFill>
                        <a:srgbClr val="1D1D1A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ea"/>
                      <a:sym typeface="+mn-lt"/>
                    </a:rPr>
                    <a:t>5G Networking AGV</a:t>
                  </a:r>
                  <a:endParaRPr lang="zh-CN" altLang="en-US" sz="1398" b="1" dirty="0">
                    <a:solidFill>
                      <a:srgbClr val="1D1D1A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30" name="椭圆 210">
                  <a:extLst>
                    <a:ext uri="{FF2B5EF4-FFF2-40B4-BE49-F238E27FC236}">
                      <a16:creationId xmlns:a16="http://schemas.microsoft.com/office/drawing/2014/main" id="{3096844C-4FFE-44D4-9F10-2EA7FAA4BC04}"/>
                    </a:ext>
                  </a:extLst>
                </p:cNvPr>
                <p:cNvSpPr/>
                <p:nvPr/>
              </p:nvSpPr>
              <p:spPr>
                <a:xfrm>
                  <a:off x="3588983" y="1133469"/>
                  <a:ext cx="475453" cy="475487"/>
                </a:xfrm>
                <a:prstGeom prst="ellipse">
                  <a:avLst/>
                </a:prstGeom>
                <a:solidFill>
                  <a:srgbClr val="11D4E9">
                    <a:alpha val="30000"/>
                  </a:srgbClr>
                </a:solidFill>
                <a:ln>
                  <a:noFill/>
                </a:ln>
                <a:effectLst>
                  <a:outerShdw blurRad="152400" sx="111000" sy="111000" algn="ctr" rotWithShape="0">
                    <a:schemeClr val="bg1">
                      <a:alpha val="57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913359"/>
                  <a:endParaRPr lang="zh-CN" altLang="en-US" sz="1398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31" name="椭圆 210">
                  <a:extLst>
                    <a:ext uri="{FF2B5EF4-FFF2-40B4-BE49-F238E27FC236}">
                      <a16:creationId xmlns:a16="http://schemas.microsoft.com/office/drawing/2014/main" id="{5D517424-5FDF-4754-9F2F-9E54B5605D65}"/>
                    </a:ext>
                  </a:extLst>
                </p:cNvPr>
                <p:cNvSpPr/>
                <p:nvPr/>
              </p:nvSpPr>
              <p:spPr>
                <a:xfrm>
                  <a:off x="4938434" y="3018715"/>
                  <a:ext cx="475453" cy="475487"/>
                </a:xfrm>
                <a:prstGeom prst="ellipse">
                  <a:avLst/>
                </a:prstGeom>
                <a:solidFill>
                  <a:srgbClr val="11D4E9">
                    <a:alpha val="30000"/>
                  </a:srgbClr>
                </a:solidFill>
                <a:ln>
                  <a:noFill/>
                </a:ln>
                <a:effectLst>
                  <a:outerShdw blurRad="152400" sx="111000" sy="111000" algn="ctr" rotWithShape="0">
                    <a:schemeClr val="bg1">
                      <a:alpha val="57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913359"/>
                  <a:endParaRPr lang="zh-CN" altLang="en-US" sz="1398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cxnSp>
              <p:nvCxnSpPr>
                <p:cNvPr id="32" name="直接连接符 192">
                  <a:extLst>
                    <a:ext uri="{FF2B5EF4-FFF2-40B4-BE49-F238E27FC236}">
                      <a16:creationId xmlns:a16="http://schemas.microsoft.com/office/drawing/2014/main" id="{9C75A551-66F0-439B-B523-23A998F0FF5F}"/>
                    </a:ext>
                  </a:extLst>
                </p:cNvPr>
                <p:cNvCxnSpPr>
                  <a:stCxn id="22" idx="3"/>
                </p:cNvCxnSpPr>
                <p:nvPr/>
              </p:nvCxnSpPr>
              <p:spPr>
                <a:xfrm>
                  <a:off x="2413594" y="2934897"/>
                  <a:ext cx="2692040" cy="358255"/>
                </a:xfrm>
                <a:prstGeom prst="line">
                  <a:avLst/>
                </a:prstGeom>
                <a:noFill/>
                <a:ln w="41275">
                  <a:gradFill>
                    <a:gsLst>
                      <a:gs pos="100000">
                        <a:srgbClr val="04FBB5"/>
                      </a:gs>
                      <a:gs pos="0">
                        <a:srgbClr val="1FD7F7"/>
                      </a:gs>
                    </a:gsLst>
                    <a:lin ang="10800000" scaled="0"/>
                  </a:gradFill>
                  <a:tailEnd type="oval" w="med" len="med"/>
                </a:ln>
                <a:effectLst>
                  <a:outerShdw blurRad="292100" algn="ctr" rotWithShape="0">
                    <a:srgbClr val="04FBB5">
                      <a:alpha val="40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33" name="直接连接符 192">
                  <a:extLst>
                    <a:ext uri="{FF2B5EF4-FFF2-40B4-BE49-F238E27FC236}">
                      <a16:creationId xmlns:a16="http://schemas.microsoft.com/office/drawing/2014/main" id="{AE697763-65DC-47AA-B445-D8A8DA6D1DFF}"/>
                    </a:ext>
                  </a:extLst>
                </p:cNvPr>
                <p:cNvCxnSpPr>
                  <a:stCxn id="23" idx="3"/>
                </p:cNvCxnSpPr>
                <p:nvPr/>
              </p:nvCxnSpPr>
              <p:spPr>
                <a:xfrm flipV="1">
                  <a:off x="2718601" y="1391689"/>
                  <a:ext cx="1119960" cy="618"/>
                </a:xfrm>
                <a:prstGeom prst="line">
                  <a:avLst/>
                </a:prstGeom>
                <a:noFill/>
                <a:ln w="41275">
                  <a:gradFill>
                    <a:gsLst>
                      <a:gs pos="100000">
                        <a:srgbClr val="04FBB5"/>
                      </a:gs>
                      <a:gs pos="0">
                        <a:srgbClr val="1FD7F7"/>
                      </a:gs>
                    </a:gsLst>
                    <a:lin ang="10800000" scaled="0"/>
                  </a:gradFill>
                  <a:tailEnd type="oval" w="med" len="med"/>
                </a:ln>
                <a:effectLst>
                  <a:outerShdw blurRad="292100" algn="ctr" rotWithShape="0">
                    <a:srgbClr val="04FBB5">
                      <a:alpha val="40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34" name="肘形连接符 72">
                  <a:extLst>
                    <a:ext uri="{FF2B5EF4-FFF2-40B4-BE49-F238E27FC236}">
                      <a16:creationId xmlns:a16="http://schemas.microsoft.com/office/drawing/2014/main" id="{4D033190-F499-4FFA-A4ED-7F8A364B5F89}"/>
                    </a:ext>
                  </a:extLst>
                </p:cNvPr>
                <p:cNvCxnSpPr/>
                <p:nvPr/>
              </p:nvCxnSpPr>
              <p:spPr>
                <a:xfrm rot="16200000" flipH="1">
                  <a:off x="3776942" y="2362582"/>
                  <a:ext cx="2568836" cy="607488"/>
                </a:xfrm>
                <a:prstGeom prst="bentConnector3">
                  <a:avLst>
                    <a:gd name="adj1" fmla="val 54631"/>
                  </a:avLst>
                </a:prstGeom>
                <a:ln w="15875">
                  <a:solidFill>
                    <a:srgbClr val="0070C0">
                      <a:alpha val="50000"/>
                    </a:srgbClr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5" name="肘形连接符 73">
                  <a:extLst>
                    <a:ext uri="{FF2B5EF4-FFF2-40B4-BE49-F238E27FC236}">
                      <a16:creationId xmlns:a16="http://schemas.microsoft.com/office/drawing/2014/main" id="{EF71932A-22EB-41AA-8E59-0DCACB4AA476}"/>
                    </a:ext>
                  </a:extLst>
                </p:cNvPr>
                <p:cNvCxnSpPr/>
                <p:nvPr/>
              </p:nvCxnSpPr>
              <p:spPr>
                <a:xfrm rot="16200000" flipH="1">
                  <a:off x="4952756" y="3161428"/>
                  <a:ext cx="1430307" cy="649095"/>
                </a:xfrm>
                <a:prstGeom prst="bentConnector3">
                  <a:avLst>
                    <a:gd name="adj1" fmla="val 921"/>
                  </a:avLst>
                </a:prstGeom>
                <a:ln w="15875">
                  <a:solidFill>
                    <a:srgbClr val="0070C0">
                      <a:alpha val="50000"/>
                    </a:srgbClr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6" name="肘形连接符 74">
                  <a:extLst>
                    <a:ext uri="{FF2B5EF4-FFF2-40B4-BE49-F238E27FC236}">
                      <a16:creationId xmlns:a16="http://schemas.microsoft.com/office/drawing/2014/main" id="{28E581BB-E777-4F7C-89C2-47E9148E0E31}"/>
                    </a:ext>
                  </a:extLst>
                </p:cNvPr>
                <p:cNvCxnSpPr/>
                <p:nvPr/>
              </p:nvCxnSpPr>
              <p:spPr>
                <a:xfrm rot="16200000" flipH="1">
                  <a:off x="5213073" y="3012618"/>
                  <a:ext cx="1765977" cy="1311612"/>
                </a:xfrm>
                <a:prstGeom prst="bentConnector3">
                  <a:avLst>
                    <a:gd name="adj1" fmla="val -102"/>
                  </a:avLst>
                </a:prstGeom>
                <a:ln w="15875">
                  <a:solidFill>
                    <a:srgbClr val="0070C0">
                      <a:alpha val="50000"/>
                    </a:srgbClr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7" name="右箭头 75">
                  <a:extLst>
                    <a:ext uri="{FF2B5EF4-FFF2-40B4-BE49-F238E27FC236}">
                      <a16:creationId xmlns:a16="http://schemas.microsoft.com/office/drawing/2014/main" id="{931DD48E-30B4-4493-9F51-EFB5CFBCB205}"/>
                    </a:ext>
                  </a:extLst>
                </p:cNvPr>
                <p:cNvSpPr/>
                <p:nvPr/>
              </p:nvSpPr>
              <p:spPr>
                <a:xfrm rot="15466981">
                  <a:off x="3150135" y="2182813"/>
                  <a:ext cx="503803" cy="368178"/>
                </a:xfrm>
                <a:prstGeom prst="rightArrow">
                  <a:avLst/>
                </a:prstGeom>
                <a:solidFill>
                  <a:srgbClr val="EA002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913359"/>
                  <a:endParaRPr lang="zh-CN" altLang="en-US" sz="1398">
                    <a:solidFill>
                      <a:srgbClr val="66666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38" name="右箭头 76">
                  <a:extLst>
                    <a:ext uri="{FF2B5EF4-FFF2-40B4-BE49-F238E27FC236}">
                      <a16:creationId xmlns:a16="http://schemas.microsoft.com/office/drawing/2014/main" id="{14E5F17F-9F0C-41D4-ADF1-0F8D11F04DE1}"/>
                    </a:ext>
                  </a:extLst>
                </p:cNvPr>
                <p:cNvSpPr/>
                <p:nvPr/>
              </p:nvSpPr>
              <p:spPr>
                <a:xfrm rot="15202764">
                  <a:off x="2341661" y="2460505"/>
                  <a:ext cx="503803" cy="368178"/>
                </a:xfrm>
                <a:prstGeom prst="rightArrow">
                  <a:avLst/>
                </a:prstGeom>
                <a:solidFill>
                  <a:srgbClr val="EA002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913359"/>
                  <a:endParaRPr lang="zh-CN" altLang="en-US" sz="1398">
                    <a:solidFill>
                      <a:srgbClr val="66666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39" name="文本框 38">
                  <a:extLst>
                    <a:ext uri="{FF2B5EF4-FFF2-40B4-BE49-F238E27FC236}">
                      <a16:creationId xmlns:a16="http://schemas.microsoft.com/office/drawing/2014/main" id="{F56C22D7-8CD1-435B-8FE8-B3CC72F71E80}"/>
                    </a:ext>
                  </a:extLst>
                </p:cNvPr>
                <p:cNvSpPr txBox="1"/>
                <p:nvPr/>
              </p:nvSpPr>
              <p:spPr>
                <a:xfrm rot="1047992">
                  <a:off x="5772117" y="1662456"/>
                  <a:ext cx="1563273" cy="506726"/>
                </a:xfrm>
                <a:prstGeom prst="rect">
                  <a:avLst/>
                </a:prstGeom>
                <a:solidFill>
                  <a:srgbClr val="0070C0">
                    <a:alpha val="50000"/>
                  </a:srgbClr>
                </a:solidFill>
                <a:ln>
                  <a:solidFill>
                    <a:srgbClr val="00B0F0"/>
                  </a:solidFill>
                </a:ln>
              </p:spPr>
              <p:txBody>
                <a:bodyPr wrap="square" rtlCol="0">
                  <a:spAutoFit/>
                </a:bodyPr>
                <a:lstStyle/>
                <a:p>
                  <a:pPr algn="ctr" defTabSz="913359"/>
                  <a:r>
                    <a:rPr lang="zh-CN" altLang="en-US" sz="840" dirty="0">
                      <a:solidFill>
                        <a:srgbClr val="FFFFFF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ea"/>
                      <a:sym typeface="+mn-lt"/>
                    </a:rPr>
                    <a:t>Automobile assembly workshop</a:t>
                  </a:r>
                </a:p>
              </p:txBody>
            </p:sp>
            <p:sp>
              <p:nvSpPr>
                <p:cNvPr id="40" name="文本框 39">
                  <a:extLst>
                    <a:ext uri="{FF2B5EF4-FFF2-40B4-BE49-F238E27FC236}">
                      <a16:creationId xmlns:a16="http://schemas.microsoft.com/office/drawing/2014/main" id="{3D155B20-3459-4104-8A26-BB38EA6CDBC4}"/>
                    </a:ext>
                  </a:extLst>
                </p:cNvPr>
                <p:cNvSpPr txBox="1"/>
                <p:nvPr/>
              </p:nvSpPr>
              <p:spPr>
                <a:xfrm>
                  <a:off x="4225108" y="1051910"/>
                  <a:ext cx="714676" cy="20564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defTabSz="913359"/>
                  <a:r>
                    <a:rPr lang="zh-CN" altLang="en-US" sz="736">
                      <a:solidFill>
                        <a:srgbClr val="666666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ea"/>
                      <a:sym typeface="+mn-lt"/>
                    </a:rPr>
                    <a:t>Data center</a:t>
                  </a:r>
                </a:p>
              </p:txBody>
            </p:sp>
            <p:cxnSp>
              <p:nvCxnSpPr>
                <p:cNvPr id="41" name="直接连接符 40">
                  <a:extLst>
                    <a:ext uri="{FF2B5EF4-FFF2-40B4-BE49-F238E27FC236}">
                      <a16:creationId xmlns:a16="http://schemas.microsoft.com/office/drawing/2014/main" id="{9F09C082-9C6B-4B3D-BC3B-D03148D63150}"/>
                    </a:ext>
                  </a:extLst>
                </p:cNvPr>
                <p:cNvCxnSpPr>
                  <a:stCxn id="40" idx="2"/>
                  <a:endCxn id="39" idx="1"/>
                </p:cNvCxnSpPr>
                <p:nvPr/>
              </p:nvCxnSpPr>
              <p:spPr>
                <a:xfrm>
                  <a:off x="4582446" y="1257558"/>
                  <a:ext cx="1225710" cy="342071"/>
                </a:xfrm>
                <a:prstGeom prst="line">
                  <a:avLst/>
                </a:prstGeom>
                <a:ln>
                  <a:headEnd type="none" w="med" len="med"/>
                  <a:tailEnd type="triangl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42" name="矩形 41">
                  <a:extLst>
                    <a:ext uri="{FF2B5EF4-FFF2-40B4-BE49-F238E27FC236}">
                      <a16:creationId xmlns:a16="http://schemas.microsoft.com/office/drawing/2014/main" id="{49572025-567E-4744-B265-46F265BB9703}"/>
                    </a:ext>
                  </a:extLst>
                </p:cNvPr>
                <p:cNvSpPr/>
                <p:nvPr/>
              </p:nvSpPr>
              <p:spPr>
                <a:xfrm>
                  <a:off x="983185" y="3683884"/>
                  <a:ext cx="1479848" cy="393221"/>
                </a:xfrm>
                <a:prstGeom prst="rect">
                  <a:avLst/>
                </a:prstGeom>
                <a:solidFill>
                  <a:srgbClr val="00B050">
                    <a:alpha val="30000"/>
                  </a:srgbClr>
                </a:solidFill>
              </p:spPr>
              <p:txBody>
                <a:bodyPr wrap="square" anchor="ctr" anchorCtr="0">
                  <a:noAutofit/>
                </a:bodyPr>
                <a:lstStyle/>
                <a:p>
                  <a:pPr algn="ctr" defTabSz="904420" fontAlgn="base">
                    <a:spcBef>
                      <a:spcPct val="0"/>
                    </a:spcBef>
                    <a:spcAft>
                      <a:spcPct val="0"/>
                    </a:spcAft>
                    <a:buClr>
                      <a:srgbClr val="CC9900"/>
                    </a:buClr>
                  </a:pPr>
                  <a:r>
                    <a:rPr lang="en-US" altLang="zh-CN" sz="979" b="1" dirty="0">
                      <a:solidFill>
                        <a:srgbClr val="1D1D1A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ea"/>
                      <a:sym typeface="+mn-lt"/>
                    </a:rPr>
                    <a:t>Robot Control</a:t>
                  </a:r>
                </a:p>
              </p:txBody>
            </p:sp>
            <p:sp>
              <p:nvSpPr>
                <p:cNvPr id="43" name="椭圆 210">
                  <a:extLst>
                    <a:ext uri="{FF2B5EF4-FFF2-40B4-BE49-F238E27FC236}">
                      <a16:creationId xmlns:a16="http://schemas.microsoft.com/office/drawing/2014/main" id="{4CAA6D71-BD99-4276-94EC-9D047D46F2F4}"/>
                    </a:ext>
                  </a:extLst>
                </p:cNvPr>
                <p:cNvSpPr/>
                <p:nvPr/>
              </p:nvSpPr>
              <p:spPr>
                <a:xfrm>
                  <a:off x="5035627" y="3676275"/>
                  <a:ext cx="475453" cy="475487"/>
                </a:xfrm>
                <a:prstGeom prst="ellipse">
                  <a:avLst/>
                </a:prstGeom>
                <a:solidFill>
                  <a:srgbClr val="11D4E9">
                    <a:alpha val="30000"/>
                  </a:srgbClr>
                </a:solidFill>
                <a:ln>
                  <a:noFill/>
                </a:ln>
                <a:effectLst>
                  <a:outerShdw blurRad="152400" sx="111000" sy="111000" algn="ctr" rotWithShape="0">
                    <a:schemeClr val="bg1">
                      <a:alpha val="57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913359"/>
                  <a:endParaRPr lang="zh-CN" altLang="en-US" sz="1398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cxnSp>
              <p:nvCxnSpPr>
                <p:cNvPr id="44" name="直接连接符 192">
                  <a:extLst>
                    <a:ext uri="{FF2B5EF4-FFF2-40B4-BE49-F238E27FC236}">
                      <a16:creationId xmlns:a16="http://schemas.microsoft.com/office/drawing/2014/main" id="{48E39AA7-1FFC-4491-8CFE-DE9C3DA0040D}"/>
                    </a:ext>
                  </a:extLst>
                </p:cNvPr>
                <p:cNvCxnSpPr/>
                <p:nvPr/>
              </p:nvCxnSpPr>
              <p:spPr>
                <a:xfrm>
                  <a:off x="2445365" y="3809518"/>
                  <a:ext cx="2827989" cy="60417"/>
                </a:xfrm>
                <a:prstGeom prst="line">
                  <a:avLst/>
                </a:prstGeom>
                <a:noFill/>
                <a:ln w="41275">
                  <a:gradFill>
                    <a:gsLst>
                      <a:gs pos="100000">
                        <a:srgbClr val="04FBB5"/>
                      </a:gs>
                      <a:gs pos="0">
                        <a:srgbClr val="1FD7F7"/>
                      </a:gs>
                    </a:gsLst>
                    <a:lin ang="10800000" scaled="0"/>
                  </a:gradFill>
                  <a:tailEnd type="oval" w="med" len="med"/>
                </a:ln>
                <a:effectLst>
                  <a:outerShdw blurRad="292100" algn="ctr" rotWithShape="0">
                    <a:srgbClr val="04FBB5">
                      <a:alpha val="40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</p:grpSp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4D1E91FC-28F8-4CE0-8058-C1CFE006AFB7}"/>
                </a:ext>
              </a:extLst>
            </p:cNvPr>
            <p:cNvSpPr/>
            <p:nvPr/>
          </p:nvSpPr>
          <p:spPr>
            <a:xfrm>
              <a:off x="3034130" y="4392048"/>
              <a:ext cx="2319015" cy="42004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913645">
                <a:defRPr/>
              </a:pPr>
              <a:r>
                <a:rPr lang="en-US" altLang="zh-CN" sz="960" dirty="0">
                  <a:solidFill>
                    <a:srgbClr val="1D1D1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5G could solve frequent Wi-Fi disconnection causes information loss and system confusion.</a:t>
              </a:r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2B7E57CE-BE25-4EBF-9E62-4896A856478D}"/>
                </a:ext>
              </a:extLst>
            </p:cNvPr>
            <p:cNvSpPr/>
            <p:nvPr/>
          </p:nvSpPr>
          <p:spPr>
            <a:xfrm>
              <a:off x="7294480" y="4409982"/>
              <a:ext cx="2631396" cy="58006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913645"/>
              <a:r>
                <a:rPr lang="en-US" altLang="zh-CN" sz="960" dirty="0">
                  <a:solidFill>
                    <a:srgbClr val="1D1D1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PTL trolley communication is 10 times/minute. Single-vehicle, 1000 square meters, 200 concurrent requests per minute, Wi-Fi cannot meet large concurrency requirements.</a:t>
              </a:r>
            </a:p>
          </p:txBody>
        </p:sp>
        <p:cxnSp>
          <p:nvCxnSpPr>
            <p:cNvPr id="10" name="直接连接符 192">
              <a:extLst>
                <a:ext uri="{FF2B5EF4-FFF2-40B4-BE49-F238E27FC236}">
                  <a16:creationId xmlns:a16="http://schemas.microsoft.com/office/drawing/2014/main" id="{C7FF7686-FA85-43A0-B67E-497EFE6010C8}"/>
                </a:ext>
              </a:extLst>
            </p:cNvPr>
            <p:cNvCxnSpPr/>
            <p:nvPr/>
          </p:nvCxnSpPr>
          <p:spPr>
            <a:xfrm rot="10800000">
              <a:off x="7447920" y="2908139"/>
              <a:ext cx="9335" cy="660222"/>
            </a:xfrm>
            <a:prstGeom prst="line">
              <a:avLst/>
            </a:prstGeom>
            <a:noFill/>
            <a:ln w="41275">
              <a:gradFill>
                <a:gsLst>
                  <a:gs pos="100000">
                    <a:srgbClr val="04FBB5"/>
                  </a:gs>
                  <a:gs pos="0">
                    <a:srgbClr val="1FD7F7"/>
                  </a:gs>
                </a:gsLst>
                <a:lin ang="10800000" scaled="0"/>
              </a:gradFill>
              <a:tailEnd type="oval" w="med" len="med"/>
            </a:ln>
            <a:effectLst>
              <a:outerShdw blurRad="292100" algn="ctr" rotWithShape="0">
                <a:srgbClr val="04FBB5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102B8398-1EC1-4E30-AFA7-7ED10144EF4A}"/>
                </a:ext>
              </a:extLst>
            </p:cNvPr>
            <p:cNvCxnSpPr/>
            <p:nvPr/>
          </p:nvCxnSpPr>
          <p:spPr>
            <a:xfrm>
              <a:off x="7443106" y="3561964"/>
              <a:ext cx="852966" cy="0"/>
            </a:xfrm>
            <a:prstGeom prst="line">
              <a:avLst/>
            </a:prstGeom>
            <a:noFill/>
            <a:ln w="41275">
              <a:gradFill>
                <a:gsLst>
                  <a:gs pos="100000">
                    <a:srgbClr val="04FBB5"/>
                  </a:gs>
                  <a:gs pos="0">
                    <a:srgbClr val="1FD7F7"/>
                  </a:gs>
                </a:gsLst>
                <a:lin ang="10800000" scaled="0"/>
              </a:gradFill>
              <a:headEnd type="none" w="med" len="med"/>
              <a:tailEnd type="none" w="med" len="med"/>
            </a:ln>
            <a:effectLst>
              <a:outerShdw blurRad="292100" algn="ctr" rotWithShape="0">
                <a:srgbClr val="04FBB5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B50CA71C-7C2A-4D07-A128-7DC0CB22C059}"/>
                </a:ext>
              </a:extLst>
            </p:cNvPr>
            <p:cNvCxnSpPr/>
            <p:nvPr/>
          </p:nvCxnSpPr>
          <p:spPr>
            <a:xfrm flipH="1" flipV="1">
              <a:off x="8296072" y="3569702"/>
              <a:ext cx="0" cy="465188"/>
            </a:xfrm>
            <a:prstGeom prst="line">
              <a:avLst/>
            </a:prstGeom>
            <a:noFill/>
            <a:ln w="41275">
              <a:gradFill>
                <a:gsLst>
                  <a:gs pos="100000">
                    <a:srgbClr val="04FBB5"/>
                  </a:gs>
                  <a:gs pos="0">
                    <a:srgbClr val="1FD7F7"/>
                  </a:gs>
                </a:gsLst>
                <a:lin ang="10800000" scaled="0"/>
              </a:gradFill>
              <a:headEnd type="none" w="med" len="med"/>
              <a:tailEnd type="none" w="med" len="med"/>
            </a:ln>
            <a:effectLst>
              <a:outerShdw blurRad="292100" algn="ctr" rotWithShape="0">
                <a:srgbClr val="04FBB5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E372DAA7-6EC2-405C-9550-1C3F1EB3FBCD}"/>
                </a:ext>
              </a:extLst>
            </p:cNvPr>
            <p:cNvSpPr/>
            <p:nvPr/>
          </p:nvSpPr>
          <p:spPr>
            <a:xfrm>
              <a:off x="6601169" y="1790544"/>
              <a:ext cx="1002354" cy="322567"/>
            </a:xfrm>
            <a:prstGeom prst="rect">
              <a:avLst/>
            </a:prstGeom>
            <a:solidFill>
              <a:srgbClr val="00B050">
                <a:alpha val="30000"/>
              </a:srgbClr>
            </a:solidFill>
          </p:spPr>
          <p:txBody>
            <a:bodyPr wrap="square" anchor="ctr" anchorCtr="0">
              <a:noAutofit/>
            </a:bodyPr>
            <a:lstStyle/>
            <a:p>
              <a:pPr algn="ctr" defTabSz="913645" fontAlgn="ctr"/>
              <a:r>
                <a:rPr lang="en-US" altLang="zh-CN" sz="979" b="1" dirty="0">
                  <a:solidFill>
                    <a:srgbClr val="1D1D1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MCU Software 5G Loading</a:t>
              </a:r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E6510645-71D7-479C-812E-045DDE48DC57}"/>
                </a:ext>
              </a:extLst>
            </p:cNvPr>
            <p:cNvSpPr/>
            <p:nvPr/>
          </p:nvSpPr>
          <p:spPr>
            <a:xfrm>
              <a:off x="7631188" y="1415525"/>
              <a:ext cx="2222995" cy="74008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913645"/>
              <a:r>
                <a:rPr lang="en-US" altLang="zh-CN" sz="960" dirty="0">
                  <a:solidFill>
                    <a:srgbClr val="1D1D1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5G can provide software download for 100 vehicles at the same time, eliminating up to one hour of loading time and eliminating space consumption for centralized parking of vehicles.</a:t>
              </a:r>
              <a:endParaRPr lang="en-US" altLang="zh-CN" sz="1200" dirty="0">
                <a:solidFill>
                  <a:srgbClr val="1D1D1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4D03CD57-3AC5-464D-84CC-35538988B42A}"/>
                </a:ext>
              </a:extLst>
            </p:cNvPr>
            <p:cNvSpPr/>
            <p:nvPr/>
          </p:nvSpPr>
          <p:spPr>
            <a:xfrm>
              <a:off x="2972469" y="1551628"/>
              <a:ext cx="1397628" cy="39831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913645"/>
              <a:r>
                <a:rPr lang="en-US" altLang="zh-CN" sz="960" dirty="0">
                  <a:solidFill>
                    <a:srgbClr val="1D1D1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Dozens of network cables between the 5G welding control cabinet and computer</a:t>
              </a:r>
              <a:endParaRPr lang="en-US" altLang="zh-CN" sz="1200" dirty="0">
                <a:solidFill>
                  <a:srgbClr val="1D1D1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C7244E61-1105-48DA-AB57-FD4A6AD212CE}"/>
                </a:ext>
              </a:extLst>
            </p:cNvPr>
            <p:cNvSpPr/>
            <p:nvPr/>
          </p:nvSpPr>
          <p:spPr>
            <a:xfrm>
              <a:off x="3046455" y="3392246"/>
              <a:ext cx="1526567" cy="58006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913645"/>
              <a:r>
                <a:rPr lang="en-US" altLang="zh-CN" sz="960" dirty="0">
                  <a:solidFill>
                    <a:srgbClr val="1D1D1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5G Substitutes Wired for Low-Latency Control of Robotic Arm and Flexible Deployment</a:t>
              </a:r>
            </a:p>
          </p:txBody>
        </p: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896155D2-57C7-4ACE-ABA3-D3E6942EA8C1}"/>
                </a:ext>
              </a:extLst>
            </p:cNvPr>
            <p:cNvSpPr/>
            <p:nvPr/>
          </p:nvSpPr>
          <p:spPr>
            <a:xfrm>
              <a:off x="3016062" y="2688366"/>
              <a:ext cx="1122023" cy="3800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913645"/>
              <a:r>
                <a:rPr lang="en-US" altLang="zh-CN" sz="840" dirty="0">
                  <a:solidFill>
                    <a:srgbClr val="1D1D1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5G supports remote upgrade and maintenance.</a:t>
              </a:r>
            </a:p>
          </p:txBody>
        </p:sp>
      </p:grpSp>
      <p:cxnSp>
        <p:nvCxnSpPr>
          <p:cNvPr id="45" name="直接连接符 192">
            <a:extLst>
              <a:ext uri="{FF2B5EF4-FFF2-40B4-BE49-F238E27FC236}">
                <a16:creationId xmlns:a16="http://schemas.microsoft.com/office/drawing/2014/main" id="{CFBABD16-F2EC-408E-9519-C5A988C4BC00}"/>
              </a:ext>
            </a:extLst>
          </p:cNvPr>
          <p:cNvCxnSpPr/>
          <p:nvPr/>
        </p:nvCxnSpPr>
        <p:spPr>
          <a:xfrm flipV="1">
            <a:off x="6086399" y="4188102"/>
            <a:ext cx="1764582" cy="836886"/>
          </a:xfrm>
          <a:prstGeom prst="line">
            <a:avLst/>
          </a:prstGeom>
          <a:noFill/>
          <a:ln w="41275">
            <a:gradFill>
              <a:gsLst>
                <a:gs pos="100000">
                  <a:srgbClr val="04FBB5"/>
                </a:gs>
                <a:gs pos="0">
                  <a:srgbClr val="1FD7F7"/>
                </a:gs>
              </a:gsLst>
              <a:lin ang="10800000" scaled="0"/>
            </a:gradFill>
            <a:tailEnd type="oval" w="med" len="med"/>
          </a:ln>
          <a:effectLst>
            <a:outerShdw blurRad="292100" algn="ctr" rotWithShape="0">
              <a:srgbClr val="04FBB5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46" name="矩形 45">
            <a:extLst>
              <a:ext uri="{FF2B5EF4-FFF2-40B4-BE49-F238E27FC236}">
                <a16:creationId xmlns:a16="http://schemas.microsoft.com/office/drawing/2014/main" id="{5A9E1FA3-9C9A-49E6-A18D-AFE610FF6BA8}"/>
              </a:ext>
            </a:extLst>
          </p:cNvPr>
          <p:cNvSpPr/>
          <p:nvPr/>
        </p:nvSpPr>
        <p:spPr>
          <a:xfrm>
            <a:off x="5214514" y="4998048"/>
            <a:ext cx="1365852" cy="190001"/>
          </a:xfrm>
          <a:prstGeom prst="rect">
            <a:avLst/>
          </a:prstGeom>
          <a:solidFill>
            <a:srgbClr val="FF0000">
              <a:alpha val="30000"/>
            </a:srgbClr>
          </a:solidFill>
        </p:spPr>
        <p:txBody>
          <a:bodyPr wrap="square" anchor="ctr" anchorCtr="0">
            <a:noAutofit/>
          </a:bodyPr>
          <a:lstStyle/>
          <a:p>
            <a:pPr algn="ctr" defTabSz="913645" fontAlgn="ctr"/>
            <a:r>
              <a:rPr lang="en-US" altLang="zh-CN" sz="979" b="1" dirty="0">
                <a:solidFill>
                  <a:srgbClr val="1D1D1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NLOS Positioning</a:t>
            </a:r>
          </a:p>
        </p:txBody>
      </p:sp>
      <p:cxnSp>
        <p:nvCxnSpPr>
          <p:cNvPr id="47" name="直接连接符 192">
            <a:extLst>
              <a:ext uri="{FF2B5EF4-FFF2-40B4-BE49-F238E27FC236}">
                <a16:creationId xmlns:a16="http://schemas.microsoft.com/office/drawing/2014/main" id="{13E17540-9D7D-4B69-9C3C-0AF678BA0238}"/>
              </a:ext>
            </a:extLst>
          </p:cNvPr>
          <p:cNvCxnSpPr/>
          <p:nvPr/>
        </p:nvCxnSpPr>
        <p:spPr>
          <a:xfrm flipH="1">
            <a:off x="3772215" y="1697537"/>
            <a:ext cx="1402146" cy="1036010"/>
          </a:xfrm>
          <a:prstGeom prst="line">
            <a:avLst/>
          </a:prstGeom>
          <a:noFill/>
          <a:ln w="41275">
            <a:gradFill>
              <a:gsLst>
                <a:gs pos="100000">
                  <a:srgbClr val="04FBB5"/>
                </a:gs>
                <a:gs pos="0">
                  <a:srgbClr val="1FD7F7"/>
                </a:gs>
              </a:gsLst>
              <a:lin ang="10800000" scaled="0"/>
            </a:gradFill>
            <a:tailEnd type="oval" w="med" len="med"/>
          </a:ln>
          <a:effectLst>
            <a:outerShdw blurRad="292100" algn="ctr" rotWithShape="0">
              <a:srgbClr val="04FBB5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48" name="矩形 47">
            <a:extLst>
              <a:ext uri="{FF2B5EF4-FFF2-40B4-BE49-F238E27FC236}">
                <a16:creationId xmlns:a16="http://schemas.microsoft.com/office/drawing/2014/main" id="{22D44BC6-59DD-4469-8FD1-4A6785352DCA}"/>
              </a:ext>
            </a:extLst>
          </p:cNvPr>
          <p:cNvSpPr/>
          <p:nvPr/>
        </p:nvSpPr>
        <p:spPr>
          <a:xfrm>
            <a:off x="4802172" y="1549674"/>
            <a:ext cx="1016689" cy="255631"/>
          </a:xfrm>
          <a:prstGeom prst="rect">
            <a:avLst/>
          </a:prstGeom>
          <a:solidFill>
            <a:srgbClr val="FF0000">
              <a:alpha val="30000"/>
            </a:srgbClr>
          </a:solidFill>
        </p:spPr>
        <p:txBody>
          <a:bodyPr wrap="square" anchor="ctr" anchorCtr="0">
            <a:noAutofit/>
          </a:bodyPr>
          <a:lstStyle/>
          <a:p>
            <a:pPr algn="ctr" defTabSz="913645" fontAlgn="ctr"/>
            <a:r>
              <a:rPr lang="en-US" altLang="zh-CN" sz="979" b="1" dirty="0">
                <a:solidFill>
                  <a:srgbClr val="1D1D1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Perception</a:t>
            </a:r>
          </a:p>
        </p:txBody>
      </p:sp>
      <p:sp>
        <p:nvSpPr>
          <p:cNvPr id="49" name="矩形 48">
            <a:extLst>
              <a:ext uri="{FF2B5EF4-FFF2-40B4-BE49-F238E27FC236}">
                <a16:creationId xmlns:a16="http://schemas.microsoft.com/office/drawing/2014/main" id="{00A77D14-94EE-4639-B2F2-E6B43C3E6F57}"/>
              </a:ext>
            </a:extLst>
          </p:cNvPr>
          <p:cNvSpPr/>
          <p:nvPr/>
        </p:nvSpPr>
        <p:spPr>
          <a:xfrm>
            <a:off x="5831172" y="1558869"/>
            <a:ext cx="3946914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multiple inbound and outbound crossings、</a:t>
            </a:r>
            <a:r>
              <a:rPr lang="en-US" altLang="zh-CN" sz="1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asset stocktaking</a:t>
            </a:r>
            <a:endParaRPr lang="zh-CN" altLang="en-US" sz="10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矩形 49">
            <a:extLst>
              <a:ext uri="{FF2B5EF4-FFF2-40B4-BE49-F238E27FC236}">
                <a16:creationId xmlns:a16="http://schemas.microsoft.com/office/drawing/2014/main" id="{2FF24931-437C-4356-9DFC-42E3FC906BBE}"/>
              </a:ext>
            </a:extLst>
          </p:cNvPr>
          <p:cNvSpPr/>
          <p:nvPr/>
        </p:nvSpPr>
        <p:spPr>
          <a:xfrm>
            <a:off x="4541531" y="5203215"/>
            <a:ext cx="3946914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Logistics Management </a:t>
            </a:r>
            <a:r>
              <a:rPr lang="zh-CN" altLang="en-US" sz="1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1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vehicle positioning in product line</a:t>
            </a:r>
            <a:endParaRPr lang="zh-CN" altLang="en-US" sz="10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灯片编号占位符 50">
            <a:extLst>
              <a:ext uri="{FF2B5EF4-FFF2-40B4-BE49-F238E27FC236}">
                <a16:creationId xmlns:a16="http://schemas.microsoft.com/office/drawing/2014/main" id="{1597153A-A30A-4F9D-BD12-95E7CC7C83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8DCB61-1AAF-480B-A245-EB43D0892B31}" type="slidenum">
              <a:rPr lang="zh-CN" altLang="en-US" smtClean="0"/>
              <a:t>2</a:t>
            </a:fld>
            <a:endParaRPr lang="zh-CN" altLang="en-US" dirty="0"/>
          </a:p>
        </p:txBody>
      </p:sp>
      <p:sp>
        <p:nvSpPr>
          <p:cNvPr id="52" name="矩形 51">
            <a:extLst>
              <a:ext uri="{FF2B5EF4-FFF2-40B4-BE49-F238E27FC236}">
                <a16:creationId xmlns:a16="http://schemas.microsoft.com/office/drawing/2014/main" id="{A93C019F-C724-491F-86E9-CB42A8B92590}"/>
              </a:ext>
            </a:extLst>
          </p:cNvPr>
          <p:cNvSpPr/>
          <p:nvPr/>
        </p:nvSpPr>
        <p:spPr>
          <a:xfrm>
            <a:off x="346618" y="5727846"/>
            <a:ext cx="1248902" cy="255631"/>
          </a:xfrm>
          <a:prstGeom prst="rect">
            <a:avLst/>
          </a:prstGeom>
          <a:solidFill>
            <a:srgbClr val="FF0000">
              <a:alpha val="30000"/>
            </a:srgbClr>
          </a:solidFill>
        </p:spPr>
        <p:txBody>
          <a:bodyPr wrap="square" anchor="ctr" anchorCtr="0">
            <a:noAutofit/>
          </a:bodyPr>
          <a:lstStyle/>
          <a:p>
            <a:pPr algn="ctr" defTabSz="913645" fontAlgn="ctr"/>
            <a:r>
              <a:rPr lang="en-US" altLang="zh-CN" sz="979" b="1" dirty="0">
                <a:solidFill>
                  <a:srgbClr val="1D1D1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Red</a:t>
            </a: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A1FE1502-020C-4B95-961B-D958D9280C24}"/>
              </a:ext>
            </a:extLst>
          </p:cNvPr>
          <p:cNvSpPr txBox="1"/>
          <p:nvPr/>
        </p:nvSpPr>
        <p:spPr>
          <a:xfrm>
            <a:off x="1655510" y="6386681"/>
            <a:ext cx="1023940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>
                <a:solidFill>
                  <a:schemeClr val="accent6">
                    <a:lumMod val="75000"/>
                  </a:schemeClr>
                </a:solidFill>
              </a:rPr>
              <a:t>The above use cases marked with GREEN can be met by current 5G specification.</a:t>
            </a:r>
            <a:endParaRPr lang="zh-CN" altLang="en-US" sz="14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5" name="矩形 54">
            <a:extLst>
              <a:ext uri="{FF2B5EF4-FFF2-40B4-BE49-F238E27FC236}">
                <a16:creationId xmlns:a16="http://schemas.microsoft.com/office/drawing/2014/main" id="{24F596DE-D24F-451A-AC9A-BA048536D265}"/>
              </a:ext>
            </a:extLst>
          </p:cNvPr>
          <p:cNvSpPr/>
          <p:nvPr/>
        </p:nvSpPr>
        <p:spPr>
          <a:xfrm>
            <a:off x="346618" y="6413427"/>
            <a:ext cx="1233382" cy="255631"/>
          </a:xfrm>
          <a:prstGeom prst="rect">
            <a:avLst/>
          </a:prstGeom>
          <a:solidFill>
            <a:srgbClr val="00B050">
              <a:alpha val="30000"/>
            </a:srgbClr>
          </a:solidFill>
        </p:spPr>
        <p:txBody>
          <a:bodyPr wrap="square" anchor="ctr" anchorCtr="0">
            <a:noAutofit/>
          </a:bodyPr>
          <a:lstStyle/>
          <a:p>
            <a:pPr algn="ctr" defTabSz="913645" fontAlgn="ctr"/>
            <a:r>
              <a:rPr lang="en-US" altLang="zh-CN" sz="979" b="1" dirty="0">
                <a:solidFill>
                  <a:srgbClr val="1D1D1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Green</a:t>
            </a: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22F05430-F8D8-45C7-A7AB-981215CC9385}"/>
              </a:ext>
            </a:extLst>
          </p:cNvPr>
          <p:cNvSpPr txBox="1"/>
          <p:nvPr/>
        </p:nvSpPr>
        <p:spPr>
          <a:xfrm>
            <a:off x="596" y="580598"/>
            <a:ext cx="12202985" cy="646331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defPPr>
              <a:defRPr lang="zh-CN"/>
            </a:defPPr>
            <a:lvl1pPr>
              <a:defRPr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r>
              <a:rPr lang="en-US" altLang="zh-CN" dirty="0"/>
              <a:t>5G can address several use cases, but some use cases (Perception and Positioning) still need to be further enhanced to meet the requirement from automotive industry.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630660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0B3D7185-008C-4A9A-B80D-5FF7E37DF6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8DCB61-1AAF-480B-A245-EB43D0892B31}" type="slidenum">
              <a:rPr lang="zh-CN" altLang="en-US" smtClean="0"/>
              <a:t>3</a:t>
            </a:fld>
            <a:endParaRPr lang="zh-CN" altLang="en-US"/>
          </a:p>
        </p:txBody>
      </p:sp>
      <p:sp>
        <p:nvSpPr>
          <p:cNvPr id="15" name="标题 1">
            <a:extLst>
              <a:ext uri="{FF2B5EF4-FFF2-40B4-BE49-F238E27FC236}">
                <a16:creationId xmlns:a16="http://schemas.microsoft.com/office/drawing/2014/main" id="{B24BDF8E-7767-456B-9E2F-7584F5117B5B}"/>
              </a:ext>
            </a:extLst>
          </p:cNvPr>
          <p:cNvSpPr txBox="1">
            <a:spLocks/>
          </p:cNvSpPr>
          <p:nvPr/>
        </p:nvSpPr>
        <p:spPr>
          <a:xfrm>
            <a:off x="125115" y="-27626"/>
            <a:ext cx="10327216" cy="87153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1000"/>
              </a:spcBef>
              <a:buClr>
                <a:schemeClr val="bg2"/>
              </a:buClr>
              <a:buSzPct val="60000"/>
            </a:pPr>
            <a:r>
              <a:rPr lang="en-US" altLang="zh-CN" sz="2800" dirty="0">
                <a:latin typeface="+mn-lt"/>
                <a:ea typeface="+mn-ea"/>
                <a:cs typeface="+mn-cs"/>
              </a:rPr>
              <a:t>Passive IoT enabled Perception</a:t>
            </a:r>
            <a:endParaRPr lang="zh-CN" altLang="en-US" sz="2800" dirty="0">
              <a:latin typeface="+mn-lt"/>
              <a:ea typeface="+mn-ea"/>
              <a:cs typeface="+mn-cs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24DD5D33-A7FF-42F0-BF1A-B20432CDE141}"/>
              </a:ext>
            </a:extLst>
          </p:cNvPr>
          <p:cNvSpPr txBox="1"/>
          <p:nvPr/>
        </p:nvSpPr>
        <p:spPr>
          <a:xfrm>
            <a:off x="6664164" y="4281038"/>
            <a:ext cx="4873437" cy="20544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200" b="1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RFID was considered, but has the following drawbacks:</a:t>
            </a:r>
          </a:p>
          <a:p>
            <a:pPr marL="171450" indent="-1714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altLang="zh-CN" sz="1200" b="1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Bad performance:</a:t>
            </a:r>
            <a:r>
              <a:rPr lang="zh-CN" altLang="en-US" sz="12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 </a:t>
            </a:r>
            <a:r>
              <a:rPr lang="en-US" altLang="zh-CN" sz="12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Based on our test, RFID</a:t>
            </a:r>
            <a:r>
              <a:rPr lang="zh-CN" altLang="en-US" sz="12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 can only read labels </a:t>
            </a:r>
            <a:r>
              <a:rPr lang="en-US" altLang="zh-CN" sz="12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in case the labels are not blocked. On the other words, in case the label attached on the bin is blocked, e.g. by another metal bin,</a:t>
            </a:r>
            <a:r>
              <a:rPr lang="zh-CN" altLang="en-US" sz="12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 </a:t>
            </a:r>
            <a:r>
              <a:rPr lang="en-US" altLang="zh-CN" sz="12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RFID always fails to read it</a:t>
            </a:r>
            <a:r>
              <a:rPr lang="zh-CN" altLang="en-US" sz="12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.</a:t>
            </a:r>
            <a:endParaRPr lang="en-US" altLang="zh-CN" sz="1200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marL="171450" indent="-171450">
              <a:spcAft>
                <a:spcPts val="300"/>
              </a:spcAft>
              <a:buFont typeface="Arial" panose="020B0604020202020204" pitchFamily="34" charset="0"/>
              <a:buChar char="•"/>
            </a:pPr>
            <a:endParaRPr lang="en-US" altLang="zh-CN" sz="1200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marL="171450" indent="-171450"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altLang="zh-CN" sz="1200" b="1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High Cost: </a:t>
            </a:r>
            <a:r>
              <a:rPr lang="en-US" altLang="zh-CN" sz="12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The transmission distance for RFID readers is short, about 8 meters based on test. We need to deploy a lot of RFID readers to cover the whole warehouse(about 5000m</a:t>
            </a:r>
            <a:r>
              <a:rPr lang="en-US" altLang="zh-CN" sz="1200" baseline="300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2</a:t>
            </a:r>
            <a:r>
              <a:rPr lang="en-US" altLang="zh-CN" sz="12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). Therefore, the cost to deploy the readers is very high. </a:t>
            </a: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E98A1C28-D05E-4FA5-A215-A7038904E696}"/>
              </a:ext>
            </a:extLst>
          </p:cNvPr>
          <p:cNvSpPr/>
          <p:nvPr/>
        </p:nvSpPr>
        <p:spPr>
          <a:xfrm>
            <a:off x="537690" y="1537855"/>
            <a:ext cx="5705150" cy="512064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rtlCol="0" anchor="ctr">
            <a:noAutofit/>
          </a:bodyPr>
          <a:lstStyle/>
          <a:p>
            <a:pPr algn="ctr"/>
            <a:endParaRPr lang="en-US" sz="12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D8BAA5F1-21FA-449F-8BD4-FFF3A6147ACA}"/>
              </a:ext>
            </a:extLst>
          </p:cNvPr>
          <p:cNvSpPr/>
          <p:nvPr/>
        </p:nvSpPr>
        <p:spPr>
          <a:xfrm>
            <a:off x="945346" y="1323813"/>
            <a:ext cx="4990255" cy="338554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n-US" sz="1600" b="1" dirty="0"/>
              <a:t>Bin management at the Gate </a:t>
            </a:r>
            <a:r>
              <a:rPr lang="en-US" altLang="zh-CN" sz="1600" b="1" dirty="0"/>
              <a:t>of the warehouse</a:t>
            </a:r>
            <a:endParaRPr lang="en-US" sz="1600" b="1" dirty="0"/>
          </a:p>
        </p:txBody>
      </p:sp>
      <p:pic>
        <p:nvPicPr>
          <p:cNvPr id="31" name="图片 30">
            <a:extLst>
              <a:ext uri="{FF2B5EF4-FFF2-40B4-BE49-F238E27FC236}">
                <a16:creationId xmlns:a16="http://schemas.microsoft.com/office/drawing/2014/main" id="{122C68E5-4D3D-457B-AECB-69AFE79ACAE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15337" r="29591" b="6706"/>
          <a:stretch/>
        </p:blipFill>
        <p:spPr>
          <a:xfrm>
            <a:off x="836669" y="1777286"/>
            <a:ext cx="2314191" cy="1629870"/>
          </a:xfrm>
          <a:prstGeom prst="rect">
            <a:avLst/>
          </a:prstGeom>
        </p:spPr>
      </p:pic>
      <p:pic>
        <p:nvPicPr>
          <p:cNvPr id="32" name="图片 31">
            <a:extLst>
              <a:ext uri="{FF2B5EF4-FFF2-40B4-BE49-F238E27FC236}">
                <a16:creationId xmlns:a16="http://schemas.microsoft.com/office/drawing/2014/main" id="{C8E0B8D6-89A9-4DA6-B216-DA334F65633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5565" y="1777286"/>
            <a:ext cx="1613992" cy="1620277"/>
          </a:xfrm>
          <a:prstGeom prst="rect">
            <a:avLst/>
          </a:prstGeom>
        </p:spPr>
      </p:pic>
      <p:sp>
        <p:nvSpPr>
          <p:cNvPr id="37" name="文本框 36">
            <a:extLst>
              <a:ext uri="{FF2B5EF4-FFF2-40B4-BE49-F238E27FC236}">
                <a16:creationId xmlns:a16="http://schemas.microsoft.com/office/drawing/2014/main" id="{6757CE8D-D94B-45D0-A130-430906DD1F53}"/>
              </a:ext>
            </a:extLst>
          </p:cNvPr>
          <p:cNvSpPr txBox="1"/>
          <p:nvPr/>
        </p:nvSpPr>
        <p:spPr>
          <a:xfrm>
            <a:off x="609742" y="3613206"/>
            <a:ext cx="5633098" cy="28392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200" b="1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Scenario: unique identify the bins for logistic management. E.g. </a:t>
            </a:r>
          </a:p>
          <a:p>
            <a:pPr marL="171450" indent="-171450"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altLang="zh-CN" sz="12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Identify which bins move in or out of the warehouse, at the Gate of the warehouse.</a:t>
            </a:r>
          </a:p>
          <a:p>
            <a:pPr marL="171450" indent="-171450"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altLang="zh-CN" sz="12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Identify the bins in a specific area inside the warehouse.</a:t>
            </a:r>
          </a:p>
          <a:p>
            <a:pPr marL="171450" indent="-171450"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endParaRPr lang="en-US" altLang="zh-CN" sz="1200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200" b="1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Currently, bins are manually managed via scanning the barcode attached on each bin. 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200" b="1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Causes</a:t>
            </a:r>
            <a:r>
              <a:rPr lang="zh-CN" altLang="en-US" sz="1200" b="1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：</a:t>
            </a:r>
            <a:endParaRPr lang="en-US" altLang="zh-CN" sz="1200" b="1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marL="171450" indent="-171450"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altLang="zh-CN" sz="1200" b="1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High OPEX: </a:t>
            </a:r>
            <a:r>
              <a:rPr lang="en-US" altLang="zh-CN" sz="12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OPEX of warehouse management is very high for us</a:t>
            </a:r>
            <a:r>
              <a:rPr lang="en-US" altLang="zh-CN" sz="1200" b="1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;</a:t>
            </a:r>
          </a:p>
          <a:p>
            <a:pPr marL="171450" indent="-171450"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altLang="zh-CN" sz="1200" b="1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Manual error: </a:t>
            </a:r>
            <a:r>
              <a:rPr lang="en-US" altLang="zh-CN" sz="12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Manual work often cause errors and many bins lost;</a:t>
            </a:r>
          </a:p>
          <a:p>
            <a:pPr marL="228600" indent="-228600">
              <a:spcBef>
                <a:spcPts val="0"/>
              </a:spcBef>
              <a:spcAft>
                <a:spcPts val="300"/>
              </a:spcAft>
              <a:buFont typeface="+mj-lt"/>
              <a:buAutoNum type="arabicPeriod"/>
            </a:pPr>
            <a:endParaRPr lang="en-US" altLang="zh-CN" sz="1200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We are considering Automatic bin Management in the warehouse with a quite low cost.</a:t>
            </a:r>
          </a:p>
        </p:txBody>
      </p:sp>
      <p:sp>
        <p:nvSpPr>
          <p:cNvPr id="41" name="矩形 40">
            <a:extLst>
              <a:ext uri="{FF2B5EF4-FFF2-40B4-BE49-F238E27FC236}">
                <a16:creationId xmlns:a16="http://schemas.microsoft.com/office/drawing/2014/main" id="{AC188377-E69D-4B3D-9825-73F3958539D8}"/>
              </a:ext>
            </a:extLst>
          </p:cNvPr>
          <p:cNvSpPr/>
          <p:nvPr/>
        </p:nvSpPr>
        <p:spPr>
          <a:xfrm>
            <a:off x="246743" y="731869"/>
            <a:ext cx="1607815" cy="392447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0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Use cases 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Arial Unicode MS" panose="020B0604020202020204" pitchFamily="34" charset="-122"/>
              <a:cs typeface="Arial" panose="020B0604020202020204" pitchFamily="34" charset="0"/>
            </a:endParaRPr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id="{E0CFB784-49FC-4D90-9D76-8EE5EB9F09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31934" y="1788806"/>
            <a:ext cx="1880175" cy="1074095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F78EF734-843A-4B1F-A3ED-323218165B95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34148" r="25548"/>
          <a:stretch/>
        </p:blipFill>
        <p:spPr>
          <a:xfrm>
            <a:off x="9129942" y="1777286"/>
            <a:ext cx="1878440" cy="1085615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2206637C-2B57-46EF-B8D4-612AF54FD3B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104241" y="2903086"/>
            <a:ext cx="1925509" cy="1318470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C6C2D24D-6B4A-46AA-82B4-D716658FDFB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125644" y="2924500"/>
            <a:ext cx="1932043" cy="1297056"/>
          </a:xfrm>
          <a:prstGeom prst="rect">
            <a:avLst/>
          </a:prstGeom>
        </p:spPr>
      </p:pic>
      <p:sp>
        <p:nvSpPr>
          <p:cNvPr id="21" name="矩形 20">
            <a:extLst>
              <a:ext uri="{FF2B5EF4-FFF2-40B4-BE49-F238E27FC236}">
                <a16:creationId xmlns:a16="http://schemas.microsoft.com/office/drawing/2014/main" id="{980351E5-8AB2-4D26-A296-9C8D92A3B6E4}"/>
              </a:ext>
            </a:extLst>
          </p:cNvPr>
          <p:cNvSpPr/>
          <p:nvPr/>
        </p:nvSpPr>
        <p:spPr>
          <a:xfrm>
            <a:off x="6664164" y="1533523"/>
            <a:ext cx="4873437" cy="5120641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rtlCol="0" anchor="ctr">
            <a:noAutofit/>
          </a:bodyPr>
          <a:lstStyle/>
          <a:p>
            <a:pPr algn="ctr"/>
            <a:endParaRPr lang="en-US" sz="12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65CC4D40-4710-4E37-A3A0-25BF585FAEB2}"/>
              </a:ext>
            </a:extLst>
          </p:cNvPr>
          <p:cNvSpPr/>
          <p:nvPr/>
        </p:nvSpPr>
        <p:spPr>
          <a:xfrm>
            <a:off x="6976441" y="1323813"/>
            <a:ext cx="4071335" cy="338554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n-US" sz="1600" b="1" dirty="0"/>
              <a:t>Bin management inside the </a:t>
            </a:r>
            <a:r>
              <a:rPr lang="en-US" altLang="zh-CN" sz="1600" b="1" dirty="0"/>
              <a:t>warehouse</a:t>
            </a:r>
            <a:endParaRPr lang="en-US" sz="1600" b="1" dirty="0"/>
          </a:p>
        </p:txBody>
      </p:sp>
    </p:spTree>
    <p:extLst>
      <p:ext uri="{BB962C8B-B14F-4D97-AF65-F5344CB8AC3E}">
        <p14:creationId xmlns:p14="http://schemas.microsoft.com/office/powerpoint/2010/main" val="35361671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0B3D7185-008C-4A9A-B80D-5FF7E37DF6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8DCB61-1AAF-480B-A245-EB43D0892B31}" type="slidenum">
              <a:rPr lang="zh-CN" altLang="en-US" smtClean="0"/>
              <a:t>4</a:t>
            </a:fld>
            <a:endParaRPr lang="zh-CN" altLang="en-US"/>
          </a:p>
        </p:txBody>
      </p:sp>
      <p:sp>
        <p:nvSpPr>
          <p:cNvPr id="43" name="标题 1">
            <a:extLst>
              <a:ext uri="{FF2B5EF4-FFF2-40B4-BE49-F238E27FC236}">
                <a16:creationId xmlns:a16="http://schemas.microsoft.com/office/drawing/2014/main" id="{B373B41F-5B59-42E3-9353-6DC88ECA84B1}"/>
              </a:ext>
            </a:extLst>
          </p:cNvPr>
          <p:cNvSpPr txBox="1">
            <a:spLocks/>
          </p:cNvSpPr>
          <p:nvPr/>
        </p:nvSpPr>
        <p:spPr>
          <a:xfrm>
            <a:off x="125115" y="9544"/>
            <a:ext cx="10327216" cy="87153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ts val="3429"/>
              </a:lnSpc>
              <a:spcBef>
                <a:spcPts val="0"/>
              </a:spcBef>
              <a:buClr>
                <a:schemeClr val="bg2"/>
              </a:buClr>
              <a:buSzPct val="60000"/>
            </a:pPr>
            <a:r>
              <a:rPr lang="en-US" altLang="zh-CN" sz="2800" dirty="0">
                <a:latin typeface="+mn-lt"/>
                <a:ea typeface="+mn-ea"/>
                <a:cs typeface="+mn-cs"/>
              </a:rPr>
              <a:t>Passive IoT enabled Perception</a:t>
            </a:r>
            <a:endParaRPr lang="zh-CN" altLang="en-US" sz="2800" dirty="0">
              <a:latin typeface="+mn-lt"/>
              <a:ea typeface="+mn-ea"/>
              <a:cs typeface="+mn-cs"/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BC223997-1506-4C21-93F1-EAE3EED5A5CE}"/>
              </a:ext>
            </a:extLst>
          </p:cNvPr>
          <p:cNvSpPr txBox="1"/>
          <p:nvPr/>
        </p:nvSpPr>
        <p:spPr>
          <a:xfrm>
            <a:off x="985149" y="3862916"/>
            <a:ext cx="10153906" cy="1669688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285636" indent="-192011" defTabSz="1185721">
              <a:spcAft>
                <a:spcPts val="500"/>
              </a:spcAft>
              <a:buFont typeface="Arial" panose="020B0604020202020204" pitchFamily="34" charset="0"/>
              <a:buChar char="•"/>
              <a:defRPr/>
            </a:pPr>
            <a:r>
              <a:rPr lang="en-US" altLang="zh-CN" b="1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Coverage capability: </a:t>
            </a:r>
            <a:r>
              <a:rPr lang="en-US" altLang="zh-CN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communication distance </a:t>
            </a:r>
            <a:r>
              <a:rPr lang="en-US" altLang="zh-CN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should be enhanced to 30 meters to construct a feasible network coverage in the 5000 m</a:t>
            </a:r>
            <a:r>
              <a:rPr lang="en-US" altLang="zh-CN" baseline="3000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2 </a:t>
            </a:r>
            <a:r>
              <a:rPr lang="en-US" altLang="zh-CN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warehouse.</a:t>
            </a:r>
          </a:p>
          <a:p>
            <a:pPr marL="285636" indent="-192011" defTabSz="1185721">
              <a:spcAft>
                <a:spcPts val="500"/>
              </a:spcAft>
              <a:buFont typeface="Arial" panose="020B0604020202020204" pitchFamily="34" charset="0"/>
              <a:buChar char="•"/>
              <a:defRPr/>
            </a:pPr>
            <a:r>
              <a:rPr lang="en-US" altLang="zh-CN" b="1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UE power consumption: </a:t>
            </a:r>
            <a:r>
              <a:rPr lang="en-US" altLang="zh-CN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&lt;0.1mW </a:t>
            </a:r>
            <a:r>
              <a:rPr lang="en-US" altLang="zh-CN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to support working without battery.</a:t>
            </a:r>
          </a:p>
          <a:p>
            <a:pPr marL="285636" indent="-192011" defTabSz="1185721">
              <a:spcAft>
                <a:spcPts val="500"/>
              </a:spcAft>
              <a:buFont typeface="Arial" panose="020B0604020202020204" pitchFamily="34" charset="0"/>
              <a:buChar char="•"/>
              <a:defRPr/>
            </a:pPr>
            <a:r>
              <a:rPr lang="en-US" altLang="zh-CN" b="1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UE cost: </a:t>
            </a:r>
            <a:r>
              <a:rPr lang="en-US" altLang="zh-CN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&lt;0.1</a:t>
            </a:r>
            <a:r>
              <a:rPr lang="zh-CN" altLang="en-US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￥</a:t>
            </a:r>
            <a:r>
              <a:rPr lang="en-US" altLang="zh-CN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(~0.02$) </a:t>
            </a:r>
            <a:r>
              <a:rPr lang="en-US" altLang="zh-CN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to meet cost-sensitive applications.</a:t>
            </a:r>
          </a:p>
          <a:p>
            <a:pPr marL="285636" indent="-192011" defTabSz="1185721">
              <a:spcAft>
                <a:spcPts val="500"/>
              </a:spcAft>
              <a:buFont typeface="Arial" panose="020B0604020202020204" pitchFamily="34" charset="0"/>
              <a:buChar char="•"/>
              <a:defRPr/>
            </a:pPr>
            <a:r>
              <a:rPr lang="en-US" altLang="zh-CN" b="1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Positioning accuracy</a:t>
            </a:r>
            <a:r>
              <a:rPr lang="zh-CN" altLang="en-US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：</a:t>
            </a:r>
            <a:r>
              <a:rPr lang="en-US" altLang="zh-CN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 3~5m(</a:t>
            </a:r>
            <a:r>
              <a:rPr lang="en-US" altLang="zh-CN" dirty="0" err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Horizontal&amp;Vertical</a:t>
            </a:r>
            <a:r>
              <a:rPr lang="en-US" altLang="zh-CN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) @ 90% for </a:t>
            </a:r>
            <a:r>
              <a:rPr lang="en-US" altLang="zh-CN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positioning .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9E21A2CF-8806-4B99-BE1A-AB051439A069}"/>
              </a:ext>
            </a:extLst>
          </p:cNvPr>
          <p:cNvSpPr txBox="1"/>
          <p:nvPr/>
        </p:nvSpPr>
        <p:spPr>
          <a:xfrm>
            <a:off x="985148" y="1846015"/>
            <a:ext cx="10153905" cy="646331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285636" indent="-192011" defTabSz="1185721">
              <a:spcAft>
                <a:spcPts val="500"/>
              </a:spcAft>
              <a:buFont typeface="Arial" panose="020B0604020202020204" pitchFamily="34" charset="0"/>
              <a:buChar char="•"/>
              <a:defRPr/>
            </a:pPr>
            <a:r>
              <a:rPr lang="en-US" altLang="zh-CN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There is </a:t>
            </a:r>
            <a:r>
              <a:rPr lang="en-US" altLang="zh-CN" b="1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no battery </a:t>
            </a:r>
            <a:r>
              <a:rPr lang="en-US" altLang="zh-CN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in the terminal and the terminal accumulate the energy from radio signaling. Additionally,  the terminal may also accumulate energy from solar energy as supplement. </a:t>
            </a:r>
          </a:p>
        </p:txBody>
      </p:sp>
      <p:sp>
        <p:nvSpPr>
          <p:cNvPr id="42" name="矩形 41">
            <a:extLst>
              <a:ext uri="{FF2B5EF4-FFF2-40B4-BE49-F238E27FC236}">
                <a16:creationId xmlns:a16="http://schemas.microsoft.com/office/drawing/2014/main" id="{4DB728B2-DE23-4632-885F-5211F264F820}"/>
              </a:ext>
            </a:extLst>
          </p:cNvPr>
          <p:cNvSpPr/>
          <p:nvPr/>
        </p:nvSpPr>
        <p:spPr>
          <a:xfrm>
            <a:off x="976836" y="3522093"/>
            <a:ext cx="4479584" cy="340823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0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Key Requirements for Passive IoT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Arial Unicode MS" panose="020B0604020202020204" pitchFamily="34" charset="-122"/>
              <a:cs typeface="Arial" panose="020B0604020202020204" pitchFamily="34" charset="0"/>
            </a:endParaRP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id="{5C021BB5-F754-47AC-83BB-3A33EC5F311F}"/>
              </a:ext>
            </a:extLst>
          </p:cNvPr>
          <p:cNvSpPr/>
          <p:nvPr/>
        </p:nvSpPr>
        <p:spPr>
          <a:xfrm>
            <a:off x="976836" y="1505192"/>
            <a:ext cx="2714015" cy="340823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kumimoji="0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What is Passive IoT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Arial Unicode MS" panose="020B0604020202020204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71541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0F23769E-23CC-4510-9C50-426D0698AD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8DCB61-1AAF-480B-A245-EB43D0892B31}" type="slidenum">
              <a:rPr lang="zh-CN" altLang="en-US" smtClean="0"/>
              <a:t>5</a:t>
            </a:fld>
            <a:endParaRPr lang="zh-CN" altLang="en-US"/>
          </a:p>
        </p:txBody>
      </p:sp>
      <p:sp>
        <p:nvSpPr>
          <p:cNvPr id="5" name="标题 1">
            <a:extLst>
              <a:ext uri="{FF2B5EF4-FFF2-40B4-BE49-F238E27FC236}">
                <a16:creationId xmlns:a16="http://schemas.microsoft.com/office/drawing/2014/main" id="{613F17DD-1F3F-4BF0-B762-6FC72A1294E2}"/>
              </a:ext>
            </a:extLst>
          </p:cNvPr>
          <p:cNvSpPr txBox="1">
            <a:spLocks/>
          </p:cNvSpPr>
          <p:nvPr/>
        </p:nvSpPr>
        <p:spPr>
          <a:xfrm>
            <a:off x="125115" y="9544"/>
            <a:ext cx="10327216" cy="87153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ts val="3429"/>
              </a:lnSpc>
              <a:spcBef>
                <a:spcPts val="0"/>
              </a:spcBef>
              <a:buClr>
                <a:schemeClr val="bg2"/>
              </a:buClr>
              <a:buSzPct val="60000"/>
            </a:pPr>
            <a:r>
              <a:rPr lang="en-US" altLang="zh-CN" sz="2800" dirty="0">
                <a:latin typeface="+mn-lt"/>
                <a:ea typeface="+mn-ea"/>
                <a:cs typeface="+mn-cs"/>
              </a:rPr>
              <a:t>Potential Standardization work for Passive IoT</a:t>
            </a:r>
            <a:endParaRPr lang="zh-CN" altLang="en-US" sz="2800" dirty="0">
              <a:latin typeface="+mn-lt"/>
              <a:ea typeface="+mn-ea"/>
              <a:cs typeface="+mn-cs"/>
            </a:endParaRPr>
          </a:p>
        </p:txBody>
      </p:sp>
      <p:pic>
        <p:nvPicPr>
          <p:cNvPr id="6" name="Picture 8">
            <a:extLst>
              <a:ext uri="{FF2B5EF4-FFF2-40B4-BE49-F238E27FC236}">
                <a16:creationId xmlns:a16="http://schemas.microsoft.com/office/drawing/2014/main" id="{3D5A84D8-B916-4634-A88F-F6A608C9C7D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97089" y="1480633"/>
            <a:ext cx="388003" cy="2347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10">
            <a:extLst>
              <a:ext uri="{FF2B5EF4-FFF2-40B4-BE49-F238E27FC236}">
                <a16:creationId xmlns:a16="http://schemas.microsoft.com/office/drawing/2014/main" id="{350AE380-F031-4056-8232-E67ED7364E81}"/>
              </a:ext>
            </a:extLst>
          </p:cNvPr>
          <p:cNvSpPr txBox="1"/>
          <p:nvPr/>
        </p:nvSpPr>
        <p:spPr>
          <a:xfrm>
            <a:off x="2488001" y="1688101"/>
            <a:ext cx="1985058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Font typeface="Wingdings" pitchFamily="2" charset="2"/>
              <a:buNone/>
            </a:pPr>
            <a:r>
              <a:rPr lang="en-US" altLang="zh-CN" sz="140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Passive IoT</a:t>
            </a:r>
            <a:r>
              <a:rPr lang="zh-CN" altLang="en-US" sz="140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 </a:t>
            </a:r>
            <a:r>
              <a:rPr lang="en-US" altLang="zh-CN" sz="140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Tag</a:t>
            </a:r>
            <a:endParaRPr lang="zh-CN" altLang="en-US" sz="1400" dirty="0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F0F029AA-5055-458A-B2A0-D9CD992B4A38}"/>
              </a:ext>
            </a:extLst>
          </p:cNvPr>
          <p:cNvCxnSpPr>
            <a:endCxn id="9" idx="1"/>
          </p:cNvCxnSpPr>
          <p:nvPr/>
        </p:nvCxnSpPr>
        <p:spPr>
          <a:xfrm>
            <a:off x="5606207" y="1474317"/>
            <a:ext cx="582023" cy="0"/>
          </a:xfrm>
          <a:prstGeom prst="line">
            <a:avLst/>
          </a:prstGeom>
          <a:noFill/>
          <a:ln w="12700" cap="flat" cmpd="sng" algn="ctr">
            <a:solidFill>
              <a:sysClr val="window" lastClr="FFFFFF">
                <a:lumMod val="50000"/>
              </a:sysClr>
            </a:solidFill>
            <a:prstDash val="solid"/>
          </a:ln>
          <a:effectLst/>
        </p:spPr>
      </p:cxnSp>
      <p:sp>
        <p:nvSpPr>
          <p:cNvPr id="9" name="矩形 8">
            <a:extLst>
              <a:ext uri="{FF2B5EF4-FFF2-40B4-BE49-F238E27FC236}">
                <a16:creationId xmlns:a16="http://schemas.microsoft.com/office/drawing/2014/main" id="{5354E859-865A-4F6D-B4C0-01D5901D8669}"/>
              </a:ext>
            </a:extLst>
          </p:cNvPr>
          <p:cNvSpPr/>
          <p:nvPr/>
        </p:nvSpPr>
        <p:spPr>
          <a:xfrm>
            <a:off x="6188230" y="1304993"/>
            <a:ext cx="506104" cy="338648"/>
          </a:xfrm>
          <a:prstGeom prst="rect">
            <a:avLst/>
          </a:prstGeom>
          <a:noFill/>
          <a:ln w="25400" cap="flat" cmpd="sng" algn="ctr">
            <a:solidFill>
              <a:srgbClr val="0000FF"/>
            </a:solidFill>
            <a:prstDash val="solid"/>
          </a:ln>
          <a:effectLst/>
        </p:spPr>
        <p:txBody>
          <a:bodyPr rtlCol="0" anchor="t"/>
          <a:lstStyle/>
          <a:p>
            <a:pPr algn="ctr" defTabSz="685457">
              <a:defRPr/>
            </a:pPr>
            <a:r>
              <a:rPr lang="en-US" altLang="zh-CN" sz="1200" kern="0" dirty="0">
                <a:solidFill>
                  <a:srgbClr val="D4D4D6">
                    <a:lumMod val="25000"/>
                  </a:srgbClr>
                </a:solidFill>
                <a:latin typeface="Times New Roman" panose="02020603050405020304" pitchFamily="18" charset="0"/>
                <a:ea typeface="华文细黑"/>
                <a:cs typeface="Times New Roman" panose="02020603050405020304" pitchFamily="18" charset="0"/>
              </a:rPr>
              <a:t>5GC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B386EB3F-8375-4FE9-B4A9-BB077255839E}"/>
              </a:ext>
            </a:extLst>
          </p:cNvPr>
          <p:cNvSpPr/>
          <p:nvPr/>
        </p:nvSpPr>
        <p:spPr>
          <a:xfrm>
            <a:off x="7618333" y="1233261"/>
            <a:ext cx="1129161" cy="482112"/>
          </a:xfrm>
          <a:prstGeom prst="rect">
            <a:avLst/>
          </a:prstGeom>
          <a:noFill/>
          <a:ln w="25400" cap="flat" cmpd="sng" algn="ctr">
            <a:solidFill>
              <a:sysClr val="window" lastClr="FFFFFF">
                <a:lumMod val="50000"/>
              </a:sysClr>
            </a:solidFill>
            <a:prstDash val="solid"/>
          </a:ln>
          <a:effectLst/>
        </p:spPr>
        <p:txBody>
          <a:bodyPr rtlCol="0" anchor="ctr"/>
          <a:lstStyle/>
          <a:p>
            <a:pPr algn="ctr" defTabSz="685457">
              <a:defRPr/>
            </a:pPr>
            <a:r>
              <a:rPr lang="en-US" altLang="zh-CN" sz="1200" kern="0" dirty="0">
                <a:solidFill>
                  <a:srgbClr val="D4D4D6">
                    <a:lumMod val="25000"/>
                  </a:srgbClr>
                </a:solidFill>
                <a:latin typeface="Times New Roman" panose="02020603050405020304" pitchFamily="18" charset="0"/>
                <a:ea typeface="华文细黑"/>
                <a:cs typeface="Times New Roman" panose="02020603050405020304" pitchFamily="18" charset="0"/>
              </a:rPr>
              <a:t>Passive IoT Server</a:t>
            </a:r>
            <a:endParaRPr lang="zh-CN" altLang="en-US" sz="1200" kern="0" dirty="0">
              <a:solidFill>
                <a:srgbClr val="D4D4D6">
                  <a:lumMod val="25000"/>
                </a:srgbClr>
              </a:solidFill>
              <a:latin typeface="Times New Roman" panose="02020603050405020304" pitchFamily="18" charset="0"/>
              <a:ea typeface="华文细黑"/>
              <a:cs typeface="Times New Roman" panose="02020603050405020304" pitchFamily="18" charset="0"/>
            </a:endParaRP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3330FBD9-681B-4B08-A536-1536345F9D5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5321">
            <a:off x="4104243" y="1301776"/>
            <a:ext cx="516839" cy="474342"/>
          </a:xfrm>
          <a:prstGeom prst="rect">
            <a:avLst/>
          </a:prstGeom>
        </p:spPr>
      </p:pic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9CFC8BBD-3100-42E5-9E9F-27453842EB02}"/>
              </a:ext>
            </a:extLst>
          </p:cNvPr>
          <p:cNvCxnSpPr>
            <a:stCxn id="9" idx="3"/>
            <a:endCxn id="10" idx="1"/>
          </p:cNvCxnSpPr>
          <p:nvPr/>
        </p:nvCxnSpPr>
        <p:spPr>
          <a:xfrm>
            <a:off x="6694334" y="1474317"/>
            <a:ext cx="923999" cy="0"/>
          </a:xfrm>
          <a:prstGeom prst="line">
            <a:avLst/>
          </a:prstGeom>
          <a:noFill/>
          <a:ln w="12700" cap="flat" cmpd="sng" algn="ctr">
            <a:solidFill>
              <a:sysClr val="window" lastClr="FFFFFF">
                <a:lumMod val="50000"/>
              </a:sysClr>
            </a:solidFill>
            <a:prstDash val="solid"/>
          </a:ln>
          <a:effectLst/>
        </p:spPr>
      </p:cxn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748E77B9-4173-4A78-BEC4-824631BC0466}"/>
              </a:ext>
            </a:extLst>
          </p:cNvPr>
          <p:cNvGrpSpPr/>
          <p:nvPr/>
        </p:nvGrpSpPr>
        <p:grpSpPr>
          <a:xfrm>
            <a:off x="5117521" y="1024298"/>
            <a:ext cx="328283" cy="1104017"/>
            <a:chOff x="8061960" y="2332799"/>
            <a:chExt cx="165793" cy="904296"/>
          </a:xfrm>
        </p:grpSpPr>
        <p:pic>
          <p:nvPicPr>
            <p:cNvPr id="14" name="Picture 6">
              <a:extLst>
                <a:ext uri="{FF2B5EF4-FFF2-40B4-BE49-F238E27FC236}">
                  <a16:creationId xmlns:a16="http://schemas.microsoft.com/office/drawing/2014/main" id="{F0EA98CD-A98A-4712-98FC-1064A69FFA8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screen">
              <a:duotone>
                <a:prstClr val="black"/>
                <a:srgbClr val="FFFFFF">
                  <a:tint val="45000"/>
                  <a:satMod val="400000"/>
                </a:srgbClr>
              </a:duotone>
            </a:blip>
            <a:srcRect/>
            <a:stretch>
              <a:fillRect/>
            </a:stretch>
          </p:blipFill>
          <p:spPr bwMode="auto">
            <a:xfrm>
              <a:off x="8062247" y="2342843"/>
              <a:ext cx="152317" cy="8942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5" name="Picture 2">
              <a:extLst>
                <a:ext uri="{FF2B5EF4-FFF2-40B4-BE49-F238E27FC236}">
                  <a16:creationId xmlns:a16="http://schemas.microsoft.com/office/drawing/2014/main" id="{6E7080B7-BC05-4DFA-BF2C-1171F2EE73E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8061960" y="2534895"/>
              <a:ext cx="57368" cy="1774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reflection blurRad="6350" stA="52000" endA="300" endPos="35000" dir="5400000" sy="-100000" algn="bl" rotWithShape="0"/>
            </a:effectLst>
          </p:spPr>
        </p:pic>
        <p:pic>
          <p:nvPicPr>
            <p:cNvPr id="16" name="Picture 2">
              <a:extLst>
                <a:ext uri="{FF2B5EF4-FFF2-40B4-BE49-F238E27FC236}">
                  <a16:creationId xmlns:a16="http://schemas.microsoft.com/office/drawing/2014/main" id="{716CA9EF-756A-4B98-9870-2ACE20CE79D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8116172" y="2534895"/>
              <a:ext cx="57368" cy="1774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reflection blurRad="6350" stA="52000" endA="300" endPos="35000" dir="5400000" sy="-100000" algn="bl" rotWithShape="0"/>
            </a:effectLst>
          </p:spPr>
        </p:pic>
        <p:pic>
          <p:nvPicPr>
            <p:cNvPr id="17" name="Picture 2">
              <a:extLst>
                <a:ext uri="{FF2B5EF4-FFF2-40B4-BE49-F238E27FC236}">
                  <a16:creationId xmlns:a16="http://schemas.microsoft.com/office/drawing/2014/main" id="{F8F1DF36-3AC3-41E6-811C-7652CA1C914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8170385" y="2540250"/>
              <a:ext cx="57368" cy="1774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reflection blurRad="6350" stA="52000" endA="300" endPos="35000" dir="5400000" sy="-100000" algn="bl" rotWithShape="0"/>
            </a:effectLst>
          </p:spPr>
        </p:pic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id="{C425EB98-D5E3-4EEF-AA24-410EBBFB4D64}"/>
                </a:ext>
              </a:extLst>
            </p:cNvPr>
            <p:cNvGrpSpPr/>
            <p:nvPr/>
          </p:nvGrpSpPr>
          <p:grpSpPr>
            <a:xfrm>
              <a:off x="8101799" y="2332799"/>
              <a:ext cx="82948" cy="212735"/>
              <a:chOff x="4611767" y="1949697"/>
              <a:chExt cx="550885" cy="1165611"/>
            </a:xfrm>
          </p:grpSpPr>
          <p:pic>
            <p:nvPicPr>
              <p:cNvPr id="19" name="Picture 3" descr="C:\Users\t00262198\Desktop\AAU 主打胶片刷新\3920.PNG">
                <a:extLst>
                  <a:ext uri="{FF2B5EF4-FFF2-40B4-BE49-F238E27FC236}">
                    <a16:creationId xmlns:a16="http://schemas.microsoft.com/office/drawing/2014/main" id="{54306577-F4EA-4DA8-A347-7A5FBD5F4D2B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6" cstate="screen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 bwMode="auto">
              <a:xfrm flipH="1">
                <a:off x="4745052" y="2010662"/>
                <a:ext cx="219769" cy="108857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20" name="Picture 2" descr="C:\Users\t00262198\Desktop\3920侧面.PNG">
                <a:extLst>
                  <a:ext uri="{FF2B5EF4-FFF2-40B4-BE49-F238E27FC236}">
                    <a16:creationId xmlns:a16="http://schemas.microsoft.com/office/drawing/2014/main" id="{A6E185A5-E08D-4CBA-8216-7810FEB022D7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7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 rot="21440678" flipH="1">
                <a:off x="4611767" y="1949697"/>
                <a:ext cx="232840" cy="1161078"/>
              </a:xfrm>
              <a:prstGeom prst="rect">
                <a:avLst/>
              </a:prstGeom>
              <a:noFill/>
            </p:spPr>
          </p:pic>
          <p:pic>
            <p:nvPicPr>
              <p:cNvPr id="21" name="Picture 2" descr="C:\Users\t00262198\Desktop\3920侧面.PNG">
                <a:extLst>
                  <a:ext uri="{FF2B5EF4-FFF2-40B4-BE49-F238E27FC236}">
                    <a16:creationId xmlns:a16="http://schemas.microsoft.com/office/drawing/2014/main" id="{A761D0CD-93EC-45B0-8189-BE9AB564A9B3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8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 rot="156872">
                <a:off x="4929159" y="1950968"/>
                <a:ext cx="233493" cy="1164340"/>
              </a:xfrm>
              <a:prstGeom prst="rect">
                <a:avLst/>
              </a:prstGeom>
              <a:noFill/>
            </p:spPr>
          </p:pic>
        </p:grpSp>
      </p:grpSp>
      <p:sp>
        <p:nvSpPr>
          <p:cNvPr id="22" name="TextBox 10">
            <a:extLst>
              <a:ext uri="{FF2B5EF4-FFF2-40B4-BE49-F238E27FC236}">
                <a16:creationId xmlns:a16="http://schemas.microsoft.com/office/drawing/2014/main" id="{1EFDD853-5CE6-46C7-A9DC-B855A9DCF584}"/>
              </a:ext>
            </a:extLst>
          </p:cNvPr>
          <p:cNvSpPr txBox="1"/>
          <p:nvPr/>
        </p:nvSpPr>
        <p:spPr>
          <a:xfrm>
            <a:off x="4859743" y="2121628"/>
            <a:ext cx="806229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Font typeface="Wingdings" pitchFamily="2" charset="2"/>
              <a:buNone/>
            </a:pPr>
            <a:r>
              <a:rPr lang="en-US" altLang="zh-CN" sz="140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NR</a:t>
            </a:r>
            <a:endParaRPr lang="zh-CN" altLang="en-US" sz="1400" dirty="0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23" name="内容占位符 2">
            <a:extLst>
              <a:ext uri="{FF2B5EF4-FFF2-40B4-BE49-F238E27FC236}">
                <a16:creationId xmlns:a16="http://schemas.microsoft.com/office/drawing/2014/main" id="{FCF3B69F-6C53-4A72-A59F-E78DE255D1A1}"/>
              </a:ext>
            </a:extLst>
          </p:cNvPr>
          <p:cNvSpPr txBox="1">
            <a:spLocks/>
          </p:cNvSpPr>
          <p:nvPr/>
        </p:nvSpPr>
        <p:spPr bwMode="auto">
          <a:xfrm>
            <a:off x="125115" y="2728212"/>
            <a:ext cx="5641511" cy="3993262"/>
          </a:xfrm>
          <a:prstGeom prst="rect">
            <a:avLst/>
          </a:prstGeom>
          <a:noFill/>
          <a:ln w="25400">
            <a:solidFill>
              <a:srgbClr val="0000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68553" tIns="34277" rIns="68553" bIns="34277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198755" indent="-198755" defTabSz="685526" fontAlgn="base">
              <a:spcBef>
                <a:spcPts val="225"/>
              </a:spcBef>
              <a:spcAft>
                <a:spcPts val="450"/>
              </a:spcAft>
              <a:buSzPct val="70000"/>
              <a:buFont typeface="Wingdings" panose="05000000000000000000" pitchFamily="2" charset="2"/>
              <a:buChar char="l"/>
              <a:defRPr sz="1600" b="1" kern="0">
                <a:solidFill>
                  <a:srgbClr val="2D2015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marL="535567" lvl="1" indent="-267784" defTabSz="685526" fontAlgn="base">
              <a:spcBef>
                <a:spcPts val="450"/>
              </a:spcBef>
              <a:spcAft>
                <a:spcPts val="450"/>
              </a:spcAft>
              <a:buSzPct val="60000"/>
              <a:buFont typeface="Wingdings" pitchFamily="2" charset="2"/>
              <a:buChar char="q"/>
              <a:tabLst>
                <a:tab pos="535567" algn="l"/>
              </a:tabLst>
              <a:defRPr sz="1600">
                <a:solidFill>
                  <a:srgbClr val="2D2015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2pPr>
            <a:lvl3pPr marL="1143000" indent="-228600" fontAlgn="base">
              <a:spcBef>
                <a:spcPct val="20000"/>
              </a:spcBef>
              <a:spcAft>
                <a:spcPct val="0"/>
              </a:spcAft>
              <a:buSzPct val="60000"/>
              <a:buFont typeface="Wingdings" pitchFamily="2" charset="2"/>
              <a:buChar char="§"/>
              <a:defRPr sz="22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 fontAlgn="base">
              <a:spcBef>
                <a:spcPct val="20000"/>
              </a:spcBef>
              <a:spcAft>
                <a:spcPct val="0"/>
              </a:spcAft>
              <a:buSzPct val="60000"/>
              <a:buFont typeface="Arial" charset="0"/>
              <a:buChar char="–"/>
              <a:defRPr sz="20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 fontAlgn="base">
              <a:spcBef>
                <a:spcPct val="20000"/>
              </a:spcBef>
              <a:spcAft>
                <a:spcPct val="0"/>
              </a:spcAft>
              <a:buFont typeface="Verdana" pitchFamily="34" charset="0"/>
              <a:buChar char="›"/>
              <a:defRPr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Verdana" pitchFamily="34" charset="0"/>
              <a:buChar char="›"/>
              <a:defRPr>
                <a:solidFill>
                  <a:schemeClr val="bg2"/>
                </a:solidFill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Verdana" pitchFamily="34" charset="0"/>
              <a:buChar char="›"/>
              <a:defRPr>
                <a:solidFill>
                  <a:schemeClr val="bg2"/>
                </a:solidFill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Verdana" pitchFamily="34" charset="0"/>
              <a:buChar char="›"/>
              <a:defRPr>
                <a:solidFill>
                  <a:schemeClr val="bg2"/>
                </a:solidFill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Verdana" pitchFamily="34" charset="0"/>
              <a:buChar char="›"/>
              <a:defRPr>
                <a:solidFill>
                  <a:schemeClr val="bg2"/>
                </a:solidFill>
              </a:defRPr>
            </a:lvl9pPr>
          </a:lstStyle>
          <a:p>
            <a:r>
              <a:rPr lang="en-US" altLang="zh-CN" dirty="0"/>
              <a:t>RAN Group</a:t>
            </a:r>
          </a:p>
          <a:p>
            <a:pPr marL="0" indent="0">
              <a:buNone/>
            </a:pPr>
            <a:r>
              <a:rPr lang="en-US" altLang="zh-CN" dirty="0"/>
              <a:t>Motivation: study and develop the air technology to support the </a:t>
            </a:r>
            <a:r>
              <a:rPr lang="en-US" altLang="zh-CN" dirty="0" err="1"/>
              <a:t>batteryless</a:t>
            </a:r>
            <a:r>
              <a:rPr lang="en-US" altLang="zh-CN" dirty="0"/>
              <a:t> IoT device.</a:t>
            </a:r>
          </a:p>
          <a:p>
            <a:r>
              <a:rPr lang="en-US" altLang="zh-CN" dirty="0"/>
              <a:t>RAN Work scope:</a:t>
            </a:r>
          </a:p>
          <a:p>
            <a:pPr lvl="1"/>
            <a:r>
              <a:rPr lang="en-US" altLang="zh-CN" dirty="0"/>
              <a:t>Requirements and performance assessment</a:t>
            </a:r>
          </a:p>
          <a:p>
            <a:pPr lvl="1"/>
            <a:r>
              <a:rPr lang="en-GB" altLang="zh-CN" dirty="0"/>
              <a:t>Downlink coding and modulation </a:t>
            </a:r>
            <a:endParaRPr lang="zh-CN" altLang="zh-CN" dirty="0"/>
          </a:p>
          <a:p>
            <a:pPr lvl="1"/>
            <a:r>
              <a:rPr lang="en-GB" altLang="zh-CN" dirty="0"/>
              <a:t>Uplink coding and modulation scheme supporting backscatter transmission</a:t>
            </a:r>
            <a:endParaRPr lang="zh-CN" altLang="zh-CN" dirty="0"/>
          </a:p>
          <a:p>
            <a:pPr lvl="1"/>
            <a:r>
              <a:rPr lang="en-GB" altLang="zh-CN" dirty="0"/>
              <a:t>Frame structure and synchronization scheme</a:t>
            </a:r>
            <a:endParaRPr lang="zh-CN" altLang="zh-CN" dirty="0"/>
          </a:p>
          <a:p>
            <a:pPr lvl="1"/>
            <a:r>
              <a:rPr lang="en-GB" altLang="zh-CN" dirty="0"/>
              <a:t>Minimized protocol stack and signalling</a:t>
            </a:r>
            <a:endParaRPr lang="zh-CN" altLang="zh-CN" dirty="0"/>
          </a:p>
          <a:p>
            <a:pPr lvl="1"/>
            <a:r>
              <a:rPr lang="en-GB" altLang="zh-CN" dirty="0"/>
              <a:t>Coexistence with existing cellular technologies in licensed spectrum</a:t>
            </a:r>
            <a:endParaRPr lang="zh-CN" altLang="zh-CN" dirty="0"/>
          </a:p>
        </p:txBody>
      </p:sp>
      <p:sp>
        <p:nvSpPr>
          <p:cNvPr id="24" name="内容占位符 2">
            <a:extLst>
              <a:ext uri="{FF2B5EF4-FFF2-40B4-BE49-F238E27FC236}">
                <a16:creationId xmlns:a16="http://schemas.microsoft.com/office/drawing/2014/main" id="{DC354C15-247F-41BD-B0D1-231A0202B10A}"/>
              </a:ext>
            </a:extLst>
          </p:cNvPr>
          <p:cNvSpPr txBox="1">
            <a:spLocks/>
          </p:cNvSpPr>
          <p:nvPr/>
        </p:nvSpPr>
        <p:spPr bwMode="auto">
          <a:xfrm>
            <a:off x="6140565" y="2722332"/>
            <a:ext cx="5609599" cy="3993262"/>
          </a:xfrm>
          <a:prstGeom prst="rect">
            <a:avLst/>
          </a:prstGeom>
          <a:noFill/>
          <a:ln w="25400">
            <a:solidFill>
              <a:schemeClr val="accent6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68553" tIns="34277" rIns="68553" bIns="34277" numCol="1" anchor="t" anchorCtr="0" compatLnSpc="1">
            <a:prstTxWarp prst="textNoShape">
              <a:avLst/>
            </a:prstTxWarp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6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SzPct val="60000"/>
              <a:buFont typeface="Wingdings" pitchFamily="2" charset="2"/>
              <a:buChar char="q"/>
              <a:defRPr sz="24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SzPct val="60000"/>
              <a:buFont typeface="Wingdings" pitchFamily="2" charset="2"/>
              <a:buChar char="§"/>
              <a:defRPr sz="22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SzPct val="60000"/>
              <a:buFont typeface="Arial" charset="0"/>
              <a:buChar char="–"/>
              <a:defRPr sz="200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Verdana" pitchFamily="34" charset="0"/>
              <a:buChar char="›"/>
              <a:defRPr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Font typeface="Verdana" pitchFamily="34" charset="0"/>
              <a:buChar char="›"/>
              <a:defRPr>
                <a:solidFill>
                  <a:schemeClr val="bg2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Font typeface="Verdana" pitchFamily="34" charset="0"/>
              <a:buChar char="›"/>
              <a:defRPr>
                <a:solidFill>
                  <a:schemeClr val="bg2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Font typeface="Verdana" pitchFamily="34" charset="0"/>
              <a:buChar char="›"/>
              <a:defRPr>
                <a:solidFill>
                  <a:schemeClr val="bg2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Font typeface="Verdana" pitchFamily="34" charset="0"/>
              <a:buChar char="›"/>
              <a:defRPr>
                <a:solidFill>
                  <a:schemeClr val="bg2"/>
                </a:solidFill>
                <a:latin typeface="+mn-lt"/>
              </a:defRPr>
            </a:lvl9pPr>
          </a:lstStyle>
          <a:p>
            <a:pPr marL="198755" indent="-198755" defTabSz="685526">
              <a:spcBef>
                <a:spcPts val="225"/>
              </a:spcBef>
              <a:spcAft>
                <a:spcPts val="450"/>
              </a:spcAft>
              <a:buSzPct val="70000"/>
              <a:buFont typeface="Wingdings" panose="05000000000000000000" pitchFamily="2" charset="2"/>
              <a:buChar char="l"/>
              <a:defRPr/>
            </a:pPr>
            <a:r>
              <a:rPr lang="en-US" altLang="zh-CN" sz="1600" b="1" kern="0" dirty="0">
                <a:solidFill>
                  <a:srgbClr val="2D201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SA2 Group</a:t>
            </a:r>
          </a:p>
          <a:p>
            <a:pPr marL="0" indent="0" defTabSz="685526">
              <a:spcBef>
                <a:spcPts val="225"/>
              </a:spcBef>
              <a:spcAft>
                <a:spcPts val="450"/>
              </a:spcAft>
              <a:buSzPct val="70000"/>
              <a:buNone/>
              <a:defRPr/>
            </a:pPr>
            <a:r>
              <a:rPr lang="en-US" altLang="zh-CN" sz="1600" b="1" kern="0" dirty="0">
                <a:solidFill>
                  <a:srgbClr val="2D201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Motivation: study and develop the network architecture to support </a:t>
            </a:r>
            <a:r>
              <a:rPr lang="en-US" altLang="zh-CN" sz="1600" b="1" kern="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batteryless</a:t>
            </a:r>
            <a:r>
              <a:rPr lang="en-US" altLang="zh-CN" sz="1600" b="1" kern="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600" b="1" kern="0" dirty="0">
                <a:solidFill>
                  <a:srgbClr val="2D201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IoT device and enable the business.</a:t>
            </a:r>
          </a:p>
          <a:p>
            <a:pPr marL="198755" indent="-198755" defTabSz="685526">
              <a:spcBef>
                <a:spcPts val="225"/>
              </a:spcBef>
              <a:spcAft>
                <a:spcPts val="450"/>
              </a:spcAft>
              <a:buSzPct val="70000"/>
              <a:buFont typeface="Wingdings" panose="05000000000000000000" pitchFamily="2" charset="2"/>
              <a:buChar char="l"/>
              <a:defRPr/>
            </a:pPr>
            <a:r>
              <a:rPr lang="en-US" altLang="zh-CN" sz="1600" b="1" kern="0" dirty="0">
                <a:solidFill>
                  <a:srgbClr val="2D201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SA2 Work scope:</a:t>
            </a:r>
          </a:p>
          <a:p>
            <a:pPr marL="535567" lvl="1" indent="-267784" defTabSz="685526">
              <a:spcBef>
                <a:spcPts val="450"/>
              </a:spcBef>
              <a:spcAft>
                <a:spcPts val="450"/>
              </a:spcAft>
              <a:tabLst>
                <a:tab pos="535567" algn="l"/>
              </a:tabLst>
              <a:defRPr/>
            </a:pPr>
            <a:r>
              <a:rPr lang="en-US" altLang="zh-CN" sz="1600" dirty="0">
                <a:solidFill>
                  <a:srgbClr val="2D201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Study the general architecture for supporting Passive IoT in 5G system</a:t>
            </a:r>
          </a:p>
          <a:p>
            <a:pPr marL="535567" lvl="1" indent="-267784" defTabSz="685526">
              <a:spcBef>
                <a:spcPts val="450"/>
              </a:spcBef>
              <a:spcAft>
                <a:spcPts val="450"/>
              </a:spcAft>
              <a:tabLst>
                <a:tab pos="535567" algn="l"/>
              </a:tabLst>
              <a:defRPr/>
            </a:pPr>
            <a:r>
              <a:rPr lang="en-US" altLang="zh-CN" sz="1600" dirty="0">
                <a:solidFill>
                  <a:srgbClr val="2D201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Study how to manage the Passive </a:t>
            </a:r>
            <a:r>
              <a:rPr lang="en-US" altLang="zh-CN" sz="1600" dirty="0" err="1">
                <a:solidFill>
                  <a:srgbClr val="2D201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IoT</a:t>
            </a:r>
            <a:r>
              <a:rPr lang="en-US" altLang="zh-CN" sz="1600" dirty="0">
                <a:solidFill>
                  <a:srgbClr val="2D201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device</a:t>
            </a:r>
          </a:p>
          <a:p>
            <a:pPr marL="535567" lvl="1" indent="-267784" defTabSz="685526">
              <a:spcBef>
                <a:spcPts val="450"/>
              </a:spcBef>
              <a:spcAft>
                <a:spcPts val="450"/>
              </a:spcAft>
              <a:tabLst>
                <a:tab pos="535567" algn="l"/>
              </a:tabLst>
              <a:defRPr/>
            </a:pPr>
            <a:r>
              <a:rPr lang="en-US" altLang="zh-CN" sz="1600" dirty="0">
                <a:solidFill>
                  <a:srgbClr val="2D201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Study how to manage the connectivity for the Passive </a:t>
            </a:r>
            <a:r>
              <a:rPr lang="en-US" altLang="zh-CN" sz="1600" dirty="0" err="1">
                <a:solidFill>
                  <a:srgbClr val="2D201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IoT</a:t>
            </a:r>
            <a:r>
              <a:rPr lang="en-US" altLang="zh-CN" sz="1600" dirty="0">
                <a:solidFill>
                  <a:srgbClr val="2D201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device</a:t>
            </a:r>
          </a:p>
          <a:p>
            <a:pPr marL="535567" lvl="1" indent="-267784" defTabSz="685526">
              <a:spcBef>
                <a:spcPts val="450"/>
              </a:spcBef>
              <a:spcAft>
                <a:spcPts val="450"/>
              </a:spcAft>
              <a:tabLst>
                <a:tab pos="535567" algn="l"/>
              </a:tabLst>
              <a:defRPr/>
            </a:pPr>
            <a:r>
              <a:rPr lang="en-US" altLang="zh-CN" sz="1600" dirty="0">
                <a:solidFill>
                  <a:srgbClr val="2D201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Study how to support the mobility for Passive </a:t>
            </a:r>
            <a:r>
              <a:rPr lang="en-US" altLang="zh-CN" sz="1600" dirty="0" err="1">
                <a:solidFill>
                  <a:srgbClr val="2D201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IoT</a:t>
            </a:r>
            <a:r>
              <a:rPr lang="en-US" altLang="zh-CN" sz="1600" dirty="0">
                <a:solidFill>
                  <a:srgbClr val="2D201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device</a:t>
            </a: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F909DD10-530A-4A12-A75C-7C6D15EE62B9}"/>
              </a:ext>
            </a:extLst>
          </p:cNvPr>
          <p:cNvSpPr/>
          <p:nvPr/>
        </p:nvSpPr>
        <p:spPr>
          <a:xfrm>
            <a:off x="4935058" y="904925"/>
            <a:ext cx="654744" cy="123147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99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843847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0B3D7185-008C-4A9A-B80D-5FF7E37DF6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8DCB61-1AAF-480B-A245-EB43D0892B31}" type="slidenum">
              <a:rPr lang="zh-CN" altLang="en-US" smtClean="0"/>
              <a:t>6</a:t>
            </a:fld>
            <a:endParaRPr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6FDFAF5-8480-4DCD-A10E-5CD57ED2902E}"/>
              </a:ext>
            </a:extLst>
          </p:cNvPr>
          <p:cNvSpPr txBox="1"/>
          <p:nvPr/>
        </p:nvSpPr>
        <p:spPr>
          <a:xfrm>
            <a:off x="3945925" y="2413337"/>
            <a:ext cx="47367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/>
              <a:t>Thank You</a:t>
            </a:r>
            <a:endParaRPr lang="zh-CN" altLang="en-US" sz="6000" dirty="0"/>
          </a:p>
        </p:txBody>
      </p:sp>
    </p:spTree>
    <p:extLst>
      <p:ext uri="{BB962C8B-B14F-4D97-AF65-F5344CB8AC3E}">
        <p14:creationId xmlns:p14="http://schemas.microsoft.com/office/powerpoint/2010/main" val="419898512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626</TotalTime>
  <Words>752</Words>
  <Application>Microsoft Office PowerPoint</Application>
  <PresentationFormat>宽屏</PresentationFormat>
  <Paragraphs>81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等线</vt:lpstr>
      <vt:lpstr>等线 Light</vt:lpstr>
      <vt:lpstr>微软雅黑</vt:lpstr>
      <vt:lpstr>Arial</vt:lpstr>
      <vt:lpstr>Times New Roman</vt:lpstr>
      <vt:lpstr>Wingdings</vt:lpstr>
      <vt:lpstr>Office 主题​​</vt:lpstr>
      <vt:lpstr>Motivation for NR Passive IoT for automotive industry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Requirements to URLLC, positioning and perception for automotive industry</dc:title>
  <dc:creator>CMCC</dc:creator>
  <cp:lastModifiedBy>Chen Ningyu</cp:lastModifiedBy>
  <cp:revision>159</cp:revision>
  <dcterms:created xsi:type="dcterms:W3CDTF">2021-06-04T12:11:05Z</dcterms:created>
  <dcterms:modified xsi:type="dcterms:W3CDTF">2021-09-06T03:22:24Z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(2)uzBLbvFEz/Ii8YwRvqWNfFn9PhJaWzSGVNP9vzdCVlizb7S0M/XD1O4sDJ3/B0MHT2WX57OU
XEChD9P+Dzcj1k+BfYKraK1ZbwcCNGWKeDgRQcjIkgyxSfqYcAFY8lS3u8I69Q1aLylSBzAj
fvYBuEwGFT3BLPinKic6D/r7UhpbUu8GkNCxpzYvfeVlqJ+AsGpneClJkWEmKgyKR4MWnwhJ
/ARxlkKl6qS4CJRTF9</vt:lpwstr>
  </property>
  <property fmtid="{D5CDD505-2E9C-101B-9397-08002B2CF9AE}" pid="3" name="_2015_ms_pID_7253431">
    <vt:lpwstr>KFkh4rMyL7SGFdH57c/rXgdu/LLMYvsHCA1NuMxK9LU5Fe3c6ZynJt
4YjQPmHmi50ENqbil65EytgEcbO2TprrJNqmIaMx5p+qhCLowcfsP5YBw+8RdlRECRUPCZWJ
vzv/7bir2iHRjFxyEIJhuPpDtHkfu/RLDNEexmWFEgZBPe3jHCNQQ4KE8BbuT0OrbvE=</vt:lpwstr>
  </property>
</Properties>
</file>