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376" r:id="rId3"/>
    <p:sldId id="377" r:id="rId4"/>
    <p:sldId id="368" r:id="rId5"/>
    <p:sldId id="378" r:id="rId6"/>
    <p:sldId id="379" r:id="rId7"/>
    <p:sldId id="380" r:id="rId8"/>
    <p:sldId id="370" r:id="rId9"/>
    <p:sldId id="371" r:id="rId10"/>
    <p:sldId id="38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50E5EC82-72FA-4044-AD12-14CA03454B5E}">
          <p14:sldIdLst>
            <p14:sldId id="256"/>
            <p14:sldId id="376"/>
            <p14:sldId id="377"/>
            <p14:sldId id="368"/>
            <p14:sldId id="378"/>
            <p14:sldId id="379"/>
            <p14:sldId id="380"/>
            <p14:sldId id="370"/>
            <p14:sldId id="371"/>
            <p14:sldId id="381"/>
          </p14:sldIdLst>
        </p14:section>
      </p14:sectionLst>
    </p:ext>
    <p:ext uri="{EFAFB233-063F-42B5-8137-9DF3F51BA10A}">
      <p15:sldGuideLst xmlns:p15="http://schemas.microsoft.com/office/powerpoint/2012/main">
        <p15:guide id="1" orient="horz" pos="4088"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70AD47"/>
    <a:srgbClr val="F3BD91"/>
    <a:srgbClr val="589CAF"/>
    <a:srgbClr val="0033CC"/>
    <a:srgbClr val="EFA76C"/>
    <a:srgbClr val="CC3399"/>
    <a:srgbClr val="42EEB5"/>
    <a:srgbClr val="48E8E4"/>
    <a:srgbClr val="51C7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04" autoAdjust="0"/>
    <p:restoredTop sz="94660"/>
  </p:normalViewPr>
  <p:slideViewPr>
    <p:cSldViewPr snapToGrid="0">
      <p:cViewPr varScale="1">
        <p:scale>
          <a:sx n="106" d="100"/>
          <a:sy n="106" d="100"/>
        </p:scale>
        <p:origin x="120" y="186"/>
      </p:cViewPr>
      <p:guideLst>
        <p:guide orient="horz" pos="408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ilwon.lee\Documents\GilwonLee\0_3GPP\4_B5G\D_MIMO\Simulator%20Plan\Sim_results_overheadCorr_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ilwon.lee\Documents\GilwonLee\0_3GPP\4_B5G\D_MIMO\Simulator%20Plan\Sim_results_overheadCorr_2.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Avg</a:t>
            </a:r>
            <a:r>
              <a:rPr lang="en-US" baseline="0"/>
              <a:t> UPT Gain</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cat>
            <c:strRef>
              <c:f>Sheet1!$N$19:$N$23</c:f>
              <c:strCache>
                <c:ptCount val="5"/>
                <c:pt idx="0">
                  <c:v>CMIMO,16ports,CB</c:v>
                </c:pt>
                <c:pt idx="1">
                  <c:v>CMIMO,16ports,ideal</c:v>
                </c:pt>
                <c:pt idx="2">
                  <c:v>DMIMO,8ports,pwrAdjOff,CB</c:v>
                </c:pt>
                <c:pt idx="3">
                  <c:v>DMIMO,8ports,pwrAdjOff,CB2</c:v>
                </c:pt>
                <c:pt idx="4">
                  <c:v>DMIMO,8ports,pwrAdjOn,ideal</c:v>
                </c:pt>
              </c:strCache>
            </c:strRef>
          </c:cat>
          <c:val>
            <c:numRef>
              <c:f>Sheet1!$O$19:$O$23</c:f>
              <c:numCache>
                <c:formatCode>General</c:formatCode>
                <c:ptCount val="5"/>
                <c:pt idx="0">
                  <c:v>100</c:v>
                </c:pt>
                <c:pt idx="1">
                  <c:v>103.37032638519186</c:v>
                </c:pt>
                <c:pt idx="2">
                  <c:v>108.19443875670585</c:v>
                </c:pt>
                <c:pt idx="3">
                  <c:v>120.41443138539661</c:v>
                </c:pt>
                <c:pt idx="4">
                  <c:v>127.51955444530898</c:v>
                </c:pt>
              </c:numCache>
            </c:numRef>
          </c:val>
          <c:extLst>
            <c:ext xmlns:c16="http://schemas.microsoft.com/office/drawing/2014/chart" uri="{C3380CC4-5D6E-409C-BE32-E72D297353CC}">
              <c16:uniqueId val="{00000000-5807-4185-92E7-AA022676644E}"/>
            </c:ext>
          </c:extLst>
        </c:ser>
        <c:dLbls>
          <c:showLegendKey val="0"/>
          <c:showVal val="0"/>
          <c:showCatName val="0"/>
          <c:showSerName val="0"/>
          <c:showPercent val="0"/>
          <c:showBubbleSize val="0"/>
        </c:dLbls>
        <c:gapWidth val="219"/>
        <c:overlap val="-27"/>
        <c:axId val="707464304"/>
        <c:axId val="707470208"/>
      </c:barChart>
      <c:catAx>
        <c:axId val="707464304"/>
        <c:scaling>
          <c:orientation val="minMax"/>
        </c:scaling>
        <c:delete val="1"/>
        <c:axPos val="b"/>
        <c:numFmt formatCode="General" sourceLinked="1"/>
        <c:majorTickMark val="none"/>
        <c:minorTickMark val="none"/>
        <c:tickLblPos val="nextTo"/>
        <c:crossAx val="707470208"/>
        <c:crosses val="autoZero"/>
        <c:auto val="1"/>
        <c:lblAlgn val="ctr"/>
        <c:lblOffset val="100"/>
        <c:noMultiLvlLbl val="0"/>
      </c:catAx>
      <c:valAx>
        <c:axId val="707470208"/>
        <c:scaling>
          <c:orientation val="minMax"/>
          <c:min val="9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7464304"/>
        <c:crosses val="autoZero"/>
        <c:crossBetween val="between"/>
        <c:majorUnit val="10"/>
      </c:valAx>
      <c:spPr>
        <a:noFill/>
        <a:ln w="3175">
          <a:noFill/>
        </a:ln>
        <a:effectLst/>
      </c:spPr>
    </c:plotArea>
    <c:plotVisOnly val="1"/>
    <c:dispBlanksAs val="gap"/>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Avg UPT Gain</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cat>
            <c:strRef>
              <c:f>Sheet1!$N$66:$N$70</c:f>
              <c:strCache>
                <c:ptCount val="5"/>
                <c:pt idx="0">
                  <c:v>CMIMO,8ports,CB</c:v>
                </c:pt>
                <c:pt idx="1">
                  <c:v>CMIMO,8ports,ideal</c:v>
                </c:pt>
                <c:pt idx="2">
                  <c:v>DMIMO,16ports,pwrAdjOff,CB</c:v>
                </c:pt>
                <c:pt idx="3">
                  <c:v>DMIMO,16ports,pwrAdjOff,CB2</c:v>
                </c:pt>
                <c:pt idx="4">
                  <c:v>DMIMO,16ports,pwrAdjOff,ideal</c:v>
                </c:pt>
              </c:strCache>
            </c:strRef>
          </c:cat>
          <c:val>
            <c:numRef>
              <c:f>Sheet1!$O$66:$O$70</c:f>
              <c:numCache>
                <c:formatCode>General</c:formatCode>
                <c:ptCount val="5"/>
                <c:pt idx="0">
                  <c:v>100</c:v>
                </c:pt>
                <c:pt idx="1">
                  <c:v>103.56021386743615</c:v>
                </c:pt>
                <c:pt idx="2">
                  <c:v>134.39276924382585</c:v>
                </c:pt>
                <c:pt idx="3">
                  <c:v>143.22753118900113</c:v>
                </c:pt>
                <c:pt idx="4">
                  <c:v>147.78494441144022</c:v>
                </c:pt>
              </c:numCache>
            </c:numRef>
          </c:val>
          <c:extLst>
            <c:ext xmlns:c16="http://schemas.microsoft.com/office/drawing/2014/chart" uri="{C3380CC4-5D6E-409C-BE32-E72D297353CC}">
              <c16:uniqueId val="{00000000-8ADE-4A6F-BE44-2457BF08AF41}"/>
            </c:ext>
          </c:extLst>
        </c:ser>
        <c:dLbls>
          <c:showLegendKey val="0"/>
          <c:showVal val="0"/>
          <c:showCatName val="0"/>
          <c:showSerName val="0"/>
          <c:showPercent val="0"/>
          <c:showBubbleSize val="0"/>
        </c:dLbls>
        <c:gapWidth val="219"/>
        <c:overlap val="-27"/>
        <c:axId val="707556472"/>
        <c:axId val="707551224"/>
      </c:barChart>
      <c:catAx>
        <c:axId val="707556472"/>
        <c:scaling>
          <c:orientation val="minMax"/>
        </c:scaling>
        <c:delete val="1"/>
        <c:axPos val="b"/>
        <c:numFmt formatCode="General" sourceLinked="1"/>
        <c:majorTickMark val="none"/>
        <c:minorTickMark val="none"/>
        <c:tickLblPos val="nextTo"/>
        <c:crossAx val="707551224"/>
        <c:crosses val="autoZero"/>
        <c:auto val="1"/>
        <c:lblAlgn val="ctr"/>
        <c:lblOffset val="100"/>
        <c:noMultiLvlLbl val="0"/>
      </c:catAx>
      <c:valAx>
        <c:axId val="707551224"/>
        <c:scaling>
          <c:orientation val="minMax"/>
          <c:min val="9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7556472"/>
        <c:crosses val="autoZero"/>
        <c:crossBetween val="between"/>
      </c:valAx>
      <c:spPr>
        <a:noFill/>
        <a:ln>
          <a:noFill/>
        </a:ln>
        <a:effectLst/>
      </c:spPr>
    </c:plotArea>
    <c:plotVisOnly val="1"/>
    <c:dispBlanksAs val="gap"/>
    <c:showDLblsOverMax val="0"/>
  </c:chart>
  <c:spPr>
    <a:noFill/>
    <a:ln w="3175">
      <a:solidFill>
        <a:schemeClr val="tx2">
          <a:lumMod val="60000"/>
          <a:lumOff val="40000"/>
        </a:schemeClr>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4FD11B-D389-4B51-84E3-F444D38650B3}" type="datetimeFigureOut">
              <a:rPr lang="en-US" smtClean="0"/>
              <a:t>9/5/2021</a:t>
            </a:fld>
            <a:endParaRPr 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368911-D0C9-4523-A4B8-F5AA1E1BC5F6}" type="slidenum">
              <a:rPr lang="en-US" smtClean="0"/>
              <a:t>‹#›</a:t>
            </a:fld>
            <a:endParaRPr lang="en-US"/>
          </a:p>
        </p:txBody>
      </p:sp>
    </p:spTree>
    <p:extLst>
      <p:ext uri="{BB962C8B-B14F-4D97-AF65-F5344CB8AC3E}">
        <p14:creationId xmlns:p14="http://schemas.microsoft.com/office/powerpoint/2010/main" val="3830508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8" name="직사각형 7"/>
          <p:cNvSpPr/>
          <p:nvPr userDrawn="1"/>
        </p:nvSpPr>
        <p:spPr>
          <a:xfrm>
            <a:off x="0" y="4"/>
            <a:ext cx="12192000" cy="6857996"/>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9/5/2021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a:p>
        </p:txBody>
      </p:sp>
      <p:sp>
        <p:nvSpPr>
          <p:cNvPr id="3" name="세로 텍스트 개체 틀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9/5/2021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7" y="203201"/>
            <a:ext cx="11514666" cy="493183"/>
          </a:xfrm>
        </p:spPr>
        <p:txBody>
          <a:bodyPr>
            <a:noAutofit/>
          </a:bodyPr>
          <a:lstStyle>
            <a:lvl1pPr>
              <a:defRPr sz="3200" b="1">
                <a:latin typeface="+mn-lt"/>
              </a:defRPr>
            </a:lvl1pPr>
          </a:lstStyle>
          <a:p>
            <a:r>
              <a:rPr lang="en-US" altLang="ko-KR" dirty="0" smtClean="0"/>
              <a:t>Title</a:t>
            </a:r>
            <a:endParaRPr lang="en-US" dirty="0"/>
          </a:p>
        </p:txBody>
      </p:sp>
      <p:sp>
        <p:nvSpPr>
          <p:cNvPr id="3" name="내용 개체 틀 2"/>
          <p:cNvSpPr>
            <a:spLocks noGrp="1"/>
          </p:cNvSpPr>
          <p:nvPr>
            <p:ph idx="1" hasCustomPrompt="1"/>
          </p:nvPr>
        </p:nvSpPr>
        <p:spPr>
          <a:xfrm>
            <a:off x="338667" y="965200"/>
            <a:ext cx="11514666" cy="5453017"/>
          </a:xfrm>
        </p:spPr>
        <p:txBody>
          <a:bodyPr/>
          <a:lstStyle>
            <a:lvl1pPr marL="268288" indent="-268288">
              <a:lnSpc>
                <a:spcPct val="120000"/>
              </a:lnSpc>
              <a:spcBef>
                <a:spcPts val="0"/>
              </a:spcBef>
              <a:buClr>
                <a:schemeClr val="accent5">
                  <a:lumMod val="75000"/>
                </a:schemeClr>
              </a:buClr>
              <a:buFont typeface="Verdana" panose="020B0604030504040204" pitchFamily="34" charset="0"/>
              <a:buChar char="◊"/>
              <a:defRPr sz="1800" baseline="0"/>
            </a:lvl1pPr>
            <a:lvl2pPr marL="627063" indent="-271463">
              <a:lnSpc>
                <a:spcPct val="120000"/>
              </a:lnSpc>
              <a:spcBef>
                <a:spcPts val="0"/>
              </a:spcBef>
              <a:buClr>
                <a:schemeClr val="accent5">
                  <a:lumMod val="75000"/>
                </a:schemeClr>
              </a:buClr>
              <a:buFont typeface="Symbol" panose="05050102010706020507" pitchFamily="18" charset="2"/>
              <a:buChar char=""/>
              <a:defRPr sz="1600" baseline="0"/>
            </a:lvl2pPr>
            <a:lvl3pPr marL="896938" indent="-177800">
              <a:lnSpc>
                <a:spcPct val="120000"/>
              </a:lnSpc>
              <a:spcBef>
                <a:spcPts val="0"/>
              </a:spcBef>
              <a:buClr>
                <a:schemeClr val="accent5">
                  <a:lumMod val="75000"/>
                </a:schemeClr>
              </a:buClr>
              <a:buFont typeface="Wingdings" panose="05000000000000000000" pitchFamily="2" charset="2"/>
              <a:buChar char="§"/>
              <a:defRPr sz="1400" baseline="0"/>
            </a:lvl3pPr>
            <a:lvl4pPr marL="1165225" indent="-177800">
              <a:lnSpc>
                <a:spcPct val="120000"/>
              </a:lnSpc>
              <a:spcBef>
                <a:spcPts val="0"/>
              </a:spcBef>
              <a:buClr>
                <a:schemeClr val="accent5">
                  <a:lumMod val="75000"/>
                </a:schemeClr>
              </a:buClr>
              <a:tabLst>
                <a:tab pos="1165225" algn="l"/>
              </a:tabLst>
              <a:defRPr sz="1400" baseline="0"/>
            </a:lvl4pPr>
          </a:lstStyle>
          <a:p>
            <a:pPr lvl="0"/>
            <a:r>
              <a:rPr lang="en-US" altLang="ko-KR" dirty="0" smtClean="0"/>
              <a:t>Text level 1</a:t>
            </a:r>
          </a:p>
          <a:p>
            <a:pPr lvl="1"/>
            <a:r>
              <a:rPr lang="en-US" altLang="ko-KR" dirty="0" smtClean="0"/>
              <a:t>Text level 2</a:t>
            </a:r>
          </a:p>
          <a:p>
            <a:pPr lvl="2"/>
            <a:r>
              <a:rPr lang="en-US" altLang="ko-KR" dirty="0" smtClean="0"/>
              <a:t>Text level 3</a:t>
            </a:r>
          </a:p>
          <a:p>
            <a:pPr lvl="3"/>
            <a:r>
              <a:rPr lang="en-US" altLang="ko-KR" dirty="0" smtClean="0"/>
              <a:t>Text level 4</a:t>
            </a:r>
            <a:endParaRPr lang="ko-KR" altLang="en-US" dirty="0" smtClean="0"/>
          </a:p>
        </p:txBody>
      </p:sp>
      <p:sp>
        <p:nvSpPr>
          <p:cNvPr id="9" name="직사각형 8"/>
          <p:cNvSpPr/>
          <p:nvPr userDrawn="1"/>
        </p:nvSpPr>
        <p:spPr>
          <a:xfrm>
            <a:off x="0" y="803791"/>
            <a:ext cx="12191999" cy="58615"/>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0" y="6525626"/>
            <a:ext cx="12191999" cy="334974"/>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68"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56"/>
            <a:ext cx="974389" cy="37384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11370860" y="6578115"/>
            <a:ext cx="495170" cy="239571"/>
          </a:xfrm>
          <a:prstGeom prst="rect">
            <a:avLst/>
          </a:prstGeom>
          <a:noFill/>
        </p:spPr>
        <p:txBody>
          <a:bodyPr wrap="none" lIns="84853" tIns="42427" rIns="84853" bIns="42427" rtlCol="0">
            <a:spAutoFit/>
          </a:bodyPr>
          <a:lstStyle/>
          <a:p>
            <a:pPr defTabSz="848522" latinLnBrk="1"/>
            <a:fld id="{260E2A6B-A809-4840-BF14-8648BC0BDF87}" type="slidenum">
              <a:rPr lang="id-ID" sz="1000">
                <a:solidFill>
                  <a:srgbClr val="FFFFFF"/>
                </a:solidFill>
                <a:cs typeface="Titillium" charset="0"/>
              </a:rPr>
              <a:pPr defTabSz="848522" latinLnBrk="1"/>
              <a:t>‹#›</a:t>
            </a:fld>
            <a:r>
              <a:rPr lang="en-US" sz="1000" dirty="0">
                <a:solidFill>
                  <a:srgbClr val="FFFFFF"/>
                </a:solidFill>
                <a:cs typeface="Titillium" charset="0"/>
              </a:rPr>
              <a:t> / </a:t>
            </a:r>
            <a:r>
              <a:rPr lang="en-US" sz="1000" dirty="0" smtClean="0">
                <a:solidFill>
                  <a:srgbClr val="FFFFFF"/>
                </a:solidFill>
                <a:cs typeface="Titillium" charset="0"/>
              </a:rPr>
              <a:t>9</a:t>
            </a:r>
            <a:endParaRPr lang="en-MY" sz="2200" dirty="0">
              <a:solidFill>
                <a:srgbClr val="FFFFFF"/>
              </a:solidFill>
              <a:cs typeface="Titillium" charset="0"/>
            </a:endParaRPr>
          </a:p>
        </p:txBody>
      </p:sp>
    </p:spTree>
    <p:extLst>
      <p:ext uri="{BB962C8B-B14F-4D97-AF65-F5344CB8AC3E}">
        <p14:creationId xmlns:p14="http://schemas.microsoft.com/office/powerpoint/2010/main" val="498722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9/5/2021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9/5/2021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5"/>
            <a:ext cx="10515600" cy="1325563"/>
          </a:xfrm>
        </p:spPr>
        <p:txBody>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텍스트 개체 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9/5/2021</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dirty="0" smtClean="0"/>
              <a:t>마스터 제목 스타일 편집</a:t>
            </a:r>
            <a:endParaRPr lang="en-US" dirty="0"/>
          </a:p>
        </p:txBody>
      </p:sp>
      <p:sp>
        <p:nvSpPr>
          <p:cNvPr id="3" name="날짜 개체 틀 2"/>
          <p:cNvSpPr>
            <a:spLocks noGrp="1"/>
          </p:cNvSpPr>
          <p:nvPr>
            <p:ph type="dt" sz="half" idx="10"/>
          </p:nvPr>
        </p:nvSpPr>
        <p:spPr/>
        <p:txBody>
          <a:bodyPr/>
          <a:lstStyle/>
          <a:p>
            <a:fld id="{EDB25298-F688-4150-B34C-CD8101999BC3}" type="datetimeFigureOut">
              <a:rPr lang="en-US" smtClean="0"/>
              <a:t>9/5/2021</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9/5/2021</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내용 개체 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9/5/2021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그림 개체 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9/5/2021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9/5/2021</a:t>
            </a:fld>
            <a:endParaRPr lang="en-US"/>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chart" Target="../charts/char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519" y="260648"/>
            <a:ext cx="11662841" cy="707886"/>
          </a:xfrm>
          <a:prstGeom prst="rect">
            <a:avLst/>
          </a:prstGeom>
        </p:spPr>
        <p:txBody>
          <a:bodyPr wrap="square">
            <a:spAutoFit/>
          </a:bodyPr>
          <a:lstStyle/>
          <a:p>
            <a:pPr algn="just"/>
            <a:r>
              <a:rPr lang="en-GB" sz="2000" dirty="0">
                <a:solidFill>
                  <a:schemeClr val="bg1"/>
                </a:solidFill>
                <a:latin typeface="Calibri" panose="020F0502020204030204" pitchFamily="34" charset="0"/>
                <a:cs typeface="Times New Roman" panose="02020603050405020304" pitchFamily="18" charset="0"/>
              </a:rPr>
              <a:t>3GPP TSG </a:t>
            </a:r>
            <a:r>
              <a:rPr lang="en-GB" sz="2000" dirty="0" smtClean="0">
                <a:solidFill>
                  <a:schemeClr val="bg1"/>
                </a:solidFill>
                <a:latin typeface="Calibri" panose="020F0502020204030204" pitchFamily="34" charset="0"/>
                <a:cs typeface="Times New Roman" panose="02020603050405020304" pitchFamily="18" charset="0"/>
              </a:rPr>
              <a:t>RAN Meeting #93e </a:t>
            </a:r>
            <a:r>
              <a:rPr lang="en-GB" sz="2000" dirty="0">
                <a:solidFill>
                  <a:schemeClr val="bg1"/>
                </a:solidFill>
                <a:latin typeface="Calibri" panose="020F0502020204030204" pitchFamily="34" charset="0"/>
                <a:cs typeface="Times New Roman" panose="02020603050405020304" pitchFamily="18" charset="0"/>
              </a:rPr>
              <a:t>		 	</a:t>
            </a:r>
            <a:r>
              <a:rPr lang="en-GB" sz="2000" dirty="0" smtClean="0">
                <a:solidFill>
                  <a:schemeClr val="bg1"/>
                </a:solidFill>
                <a:latin typeface="Calibri" panose="020F0502020204030204" pitchFamily="34" charset="0"/>
                <a:cs typeface="Times New Roman" panose="02020603050405020304" pitchFamily="18" charset="0"/>
              </a:rPr>
              <a:t>                                                                                  RP-211793</a:t>
            </a:r>
            <a:endParaRPr lang="en-US" sz="2000" dirty="0">
              <a:solidFill>
                <a:schemeClr val="bg1"/>
              </a:solidFill>
              <a:latin typeface="Calibri" panose="020F0502020204030204" pitchFamily="34" charset="0"/>
              <a:cs typeface="Times New Roman" panose="02020603050405020304" pitchFamily="18" charset="0"/>
            </a:endParaRPr>
          </a:p>
          <a:p>
            <a:r>
              <a:rPr lang="en-US" sz="2000" dirty="0">
                <a:solidFill>
                  <a:schemeClr val="bg1"/>
                </a:solidFill>
                <a:latin typeface="Calibri" panose="020F0502020204030204" pitchFamily="34" charset="0"/>
                <a:cs typeface="Times New Roman" panose="02020603050405020304" pitchFamily="18" charset="0"/>
              </a:rPr>
              <a:t>Electronic Meeting, September 13-17, 2021</a:t>
            </a:r>
          </a:p>
        </p:txBody>
      </p:sp>
      <p:sp>
        <p:nvSpPr>
          <p:cNvPr id="7" name="Rectangle 6"/>
          <p:cNvSpPr/>
          <p:nvPr/>
        </p:nvSpPr>
        <p:spPr>
          <a:xfrm>
            <a:off x="287523" y="3868504"/>
            <a:ext cx="11590832" cy="2252924"/>
          </a:xfrm>
          <a:prstGeom prst="rect">
            <a:avLst/>
          </a:prstGeom>
          <a:ln w="6350">
            <a:noFill/>
          </a:ln>
        </p:spPr>
        <p:txBody>
          <a:bodyPr wrap="square">
            <a:spAutoFit/>
          </a:bodyPr>
          <a:lstStyle/>
          <a:p>
            <a:pPr marR="0" indent="-1187450">
              <a:lnSpc>
                <a:spcPct val="120000"/>
              </a:lnSpc>
              <a:spcAft>
                <a:spcPts val="1200"/>
              </a:spcAft>
              <a:tabLst>
                <a:tab pos="1260475" algn="l"/>
              </a:tabLst>
            </a:pPr>
            <a:r>
              <a:rPr lang="en-US" sz="2400" b="1" dirty="0">
                <a:solidFill>
                  <a:schemeClr val="bg1"/>
                </a:solidFill>
                <a:latin typeface="Arial" panose="020B0604020202020204" pitchFamily="34" charset="0"/>
                <a:cs typeface="Arial" panose="020B0604020202020204" pitchFamily="34" charset="0"/>
              </a:rPr>
              <a:t>Agenda </a:t>
            </a:r>
            <a:r>
              <a:rPr lang="en-US" sz="2400" b="1" dirty="0" smtClean="0">
                <a:solidFill>
                  <a:schemeClr val="bg1"/>
                </a:solidFill>
                <a:latin typeface="Arial" panose="020B0604020202020204" pitchFamily="34" charset="0"/>
                <a:cs typeface="Arial" panose="020B0604020202020204" pitchFamily="34" charset="0"/>
              </a:rPr>
              <a:t>item	: 9.0.2</a:t>
            </a:r>
            <a:endParaRPr lang="en-US" sz="2400" b="1" dirty="0">
              <a:solidFill>
                <a:schemeClr val="bg1"/>
              </a:solidFill>
              <a:latin typeface="Arial" panose="020B0604020202020204" pitchFamily="34" charset="0"/>
              <a:cs typeface="Arial" panose="020B0604020202020204" pitchFamily="34" charset="0"/>
            </a:endParaRPr>
          </a:p>
          <a:p>
            <a:pPr marR="0" indent="-1187450">
              <a:lnSpc>
                <a:spcPct val="120000"/>
              </a:lnSpc>
              <a:spcAft>
                <a:spcPts val="1200"/>
              </a:spcAft>
              <a:tabLst>
                <a:tab pos="1260475" algn="l"/>
              </a:tabLst>
            </a:pPr>
            <a:r>
              <a:rPr lang="en-US" sz="2400" b="1" dirty="0" smtClean="0">
                <a:solidFill>
                  <a:schemeClr val="bg1"/>
                </a:solidFill>
                <a:latin typeface="Arial" panose="020B0604020202020204" pitchFamily="34" charset="0"/>
                <a:cs typeface="Arial" panose="020B0604020202020204" pitchFamily="34" charset="0"/>
              </a:rPr>
              <a:t>Source			: </a:t>
            </a:r>
            <a:r>
              <a:rPr lang="en-US" sz="2400" b="1" dirty="0">
                <a:solidFill>
                  <a:schemeClr val="bg1"/>
                </a:solidFill>
                <a:latin typeface="Arial" panose="020B0604020202020204" pitchFamily="34" charset="0"/>
                <a:cs typeface="Arial" panose="020B0604020202020204" pitchFamily="34" charset="0"/>
              </a:rPr>
              <a:t>Samsung</a:t>
            </a:r>
          </a:p>
          <a:p>
            <a:pPr marR="0" indent="-1187450">
              <a:lnSpc>
                <a:spcPct val="120000"/>
              </a:lnSpc>
              <a:spcAft>
                <a:spcPts val="1200"/>
              </a:spcAft>
              <a:tabLst>
                <a:tab pos="1260475" algn="l"/>
              </a:tabLst>
            </a:pPr>
            <a:r>
              <a:rPr lang="en-US" sz="2400" b="1" dirty="0" smtClean="0">
                <a:solidFill>
                  <a:schemeClr val="bg1"/>
                </a:solidFill>
                <a:latin typeface="Arial" panose="020B0604020202020204" pitchFamily="34" charset="0"/>
                <a:cs typeface="Arial" panose="020B0604020202020204" pitchFamily="34" charset="0"/>
              </a:rPr>
              <a:t>Title			: </a:t>
            </a:r>
            <a:r>
              <a:rPr lang="en-US" sz="2400" b="1" dirty="0">
                <a:solidFill>
                  <a:schemeClr val="bg1"/>
                </a:solidFill>
                <a:latin typeface="Arial" panose="020B0604020202020204" pitchFamily="34" charset="0"/>
                <a:cs typeface="Arial" panose="020B0604020202020204" pitchFamily="34" charset="0"/>
              </a:rPr>
              <a:t>View on the scope of Rel-18 Advanced MIMO for NR</a:t>
            </a:r>
          </a:p>
          <a:p>
            <a:pPr>
              <a:spcAft>
                <a:spcPts val="1200"/>
              </a:spcAft>
            </a:pPr>
            <a:r>
              <a:rPr lang="en-US" sz="2400" b="1" dirty="0">
                <a:solidFill>
                  <a:schemeClr val="bg1"/>
                </a:solidFill>
                <a:latin typeface="Arial" panose="020B0604020202020204" pitchFamily="34" charset="0"/>
                <a:cs typeface="Arial" panose="020B0604020202020204" pitchFamily="34" charset="0"/>
              </a:rPr>
              <a:t>Document </a:t>
            </a:r>
            <a:r>
              <a:rPr lang="en-US" sz="2400" b="1" dirty="0" smtClean="0">
                <a:solidFill>
                  <a:schemeClr val="bg1"/>
                </a:solidFill>
                <a:latin typeface="Arial" panose="020B0604020202020204" pitchFamily="34" charset="0"/>
                <a:cs typeface="Arial" panose="020B0604020202020204" pitchFamily="34" charset="0"/>
              </a:rPr>
              <a:t>for	: </a:t>
            </a:r>
            <a:r>
              <a:rPr lang="en-US" sz="2400" b="1" dirty="0">
                <a:solidFill>
                  <a:schemeClr val="bg1"/>
                </a:solidFill>
                <a:latin typeface="Arial" panose="020B0604020202020204" pitchFamily="34" charset="0"/>
                <a:cs typeface="Arial" panose="020B0604020202020204" pitchFamily="34" charset="0"/>
              </a:rPr>
              <a:t>Discussion and Decision</a:t>
            </a:r>
          </a:p>
        </p:txBody>
      </p:sp>
      <p:pic>
        <p:nvPicPr>
          <p:cNvPr id="4" name="그림 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0885123" y="6175585"/>
            <a:ext cx="1035941" cy="682415"/>
          </a:xfrm>
          <a:prstGeom prst="rect">
            <a:avLst/>
          </a:prstGeom>
        </p:spPr>
      </p:pic>
    </p:spTree>
    <p:extLst>
      <p:ext uri="{BB962C8B-B14F-4D97-AF65-F5344CB8AC3E}">
        <p14:creationId xmlns:p14="http://schemas.microsoft.com/office/powerpoint/2010/main" val="3373515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Proposal </a:t>
            </a:r>
            <a:r>
              <a:rPr lang="en-US" altLang="ko-KR" sz="2400" dirty="0" smtClean="0">
                <a:solidFill>
                  <a:schemeClr val="bg2">
                    <a:lumMod val="75000"/>
                  </a:schemeClr>
                </a:solidFill>
              </a:rPr>
              <a:t>|</a:t>
            </a:r>
            <a:endParaRPr lang="ko-KR" altLang="en-US" dirty="0"/>
          </a:p>
        </p:txBody>
      </p:sp>
      <p:sp>
        <p:nvSpPr>
          <p:cNvPr id="3" name="내용 개체 틀 2"/>
          <p:cNvSpPr>
            <a:spLocks noGrp="1"/>
          </p:cNvSpPr>
          <p:nvPr>
            <p:ph idx="1"/>
          </p:nvPr>
        </p:nvSpPr>
        <p:spPr>
          <a:xfrm>
            <a:off x="338667" y="1222219"/>
            <a:ext cx="11514666" cy="4897924"/>
          </a:xfrm>
          <a:ln>
            <a:solidFill>
              <a:srgbClr val="0000FF"/>
            </a:solidFill>
          </a:ln>
        </p:spPr>
        <p:txBody>
          <a:bodyPr>
            <a:normAutofit/>
          </a:bodyPr>
          <a:lstStyle/>
          <a:p>
            <a:r>
              <a:rPr lang="en-US" altLang="ko-KR" sz="2000" dirty="0" smtClean="0">
                <a:latin typeface="Calibri" panose="020F0502020204030204" pitchFamily="34" charset="0"/>
                <a:cs typeface="Calibri" panose="020F0502020204030204" pitchFamily="34" charset="0"/>
              </a:rPr>
              <a:t>On Rel-18 DL MIMO enhancement, include example areas 1 and 2 from the moderator conclusion with the following refinement</a:t>
            </a:r>
          </a:p>
          <a:p>
            <a:pPr lvl="1"/>
            <a:r>
              <a:rPr lang="en-US" altLang="ko-KR" sz="1800" dirty="0" smtClean="0">
                <a:latin typeface="Calibri" panose="020F0502020204030204" pitchFamily="34" charset="0"/>
                <a:cs typeface="Calibri" panose="020F0502020204030204" pitchFamily="34" charset="0"/>
              </a:rPr>
              <a:t>Area 1: </a:t>
            </a:r>
          </a:p>
          <a:p>
            <a:pPr lvl="2"/>
            <a:r>
              <a:rPr lang="en-US" altLang="ko-KR" sz="1600" dirty="0" smtClean="0">
                <a:latin typeface="Calibri" panose="020F0502020204030204" pitchFamily="34" charset="0"/>
                <a:cs typeface="Calibri" panose="020F0502020204030204" pitchFamily="34" charset="0"/>
              </a:rPr>
              <a:t>Designated “Perform study and, if needed, specify”</a:t>
            </a:r>
          </a:p>
          <a:p>
            <a:pPr lvl="2"/>
            <a:r>
              <a:rPr lang="en-US" altLang="ko-KR" sz="1600" dirty="0" smtClean="0">
                <a:latin typeface="Calibri" panose="020F0502020204030204" pitchFamily="34" charset="0"/>
                <a:cs typeface="Calibri" panose="020F0502020204030204" pitchFamily="34" charset="0"/>
              </a:rPr>
              <a:t>CSI for </a:t>
            </a:r>
            <a:r>
              <a:rPr lang="en-US" altLang="ko-KR" sz="1600" dirty="0" err="1" smtClean="0">
                <a:latin typeface="Calibri" panose="020F0502020204030204" pitchFamily="34" charset="0"/>
                <a:cs typeface="Calibri" panose="020F0502020204030204" pitchFamily="34" charset="0"/>
              </a:rPr>
              <a:t>mTRP</a:t>
            </a:r>
            <a:r>
              <a:rPr lang="en-US" altLang="ko-KR" sz="1600" dirty="0" smtClean="0">
                <a:latin typeface="Calibri" panose="020F0502020204030204" pitchFamily="34" charset="0"/>
                <a:cs typeface="Calibri" panose="020F0502020204030204" pitchFamily="34" charset="0"/>
              </a:rPr>
              <a:t> URLLC needs to be clearly defined in terms of goal and scope, else should be removed</a:t>
            </a:r>
          </a:p>
          <a:p>
            <a:pPr lvl="1"/>
            <a:r>
              <a:rPr lang="en-US" altLang="ko-KR" sz="1800" dirty="0" smtClean="0">
                <a:latin typeface="Calibri" panose="020F0502020204030204" pitchFamily="34" charset="0"/>
                <a:cs typeface="Calibri" panose="020F0502020204030204" pitchFamily="34" charset="0"/>
              </a:rPr>
              <a:t>Area 2: </a:t>
            </a:r>
          </a:p>
          <a:p>
            <a:pPr lvl="2"/>
            <a:r>
              <a:rPr lang="en-US" altLang="ko-KR" sz="1600" dirty="0" smtClean="0">
                <a:latin typeface="Calibri" panose="020F0502020204030204" pitchFamily="34" charset="0"/>
                <a:cs typeface="Calibri" panose="020F0502020204030204" pitchFamily="34" charset="0"/>
              </a:rPr>
              <a:t>‘Extend Rel-17 unified TCI framework’ is designated “Specify” with ‘Combined </a:t>
            </a:r>
            <a:r>
              <a:rPr lang="en-US" altLang="ko-KR" sz="1600" dirty="0" err="1" smtClean="0">
                <a:latin typeface="Calibri" panose="020F0502020204030204" pitchFamily="34" charset="0"/>
                <a:cs typeface="Calibri" panose="020F0502020204030204" pitchFamily="34" charset="0"/>
              </a:rPr>
              <a:t>mTRP</a:t>
            </a:r>
            <a:r>
              <a:rPr lang="en-US" altLang="ko-KR" sz="1600" dirty="0" smtClean="0">
                <a:latin typeface="Calibri" panose="020F0502020204030204" pitchFamily="34" charset="0"/>
                <a:cs typeface="Calibri" panose="020F0502020204030204" pitchFamily="34" charset="0"/>
              </a:rPr>
              <a:t> schemes’ removed</a:t>
            </a:r>
          </a:p>
          <a:p>
            <a:pPr lvl="2"/>
            <a:r>
              <a:rPr lang="en-US" altLang="ko-KR" sz="1600" dirty="0" smtClean="0">
                <a:latin typeface="Calibri" panose="020F0502020204030204" pitchFamily="34" charset="0"/>
                <a:cs typeface="Calibri" panose="020F0502020204030204" pitchFamily="34" charset="0"/>
              </a:rPr>
              <a:t>Orthogonal DMRS enhancement is designated “Specify” </a:t>
            </a:r>
          </a:p>
          <a:p>
            <a:pPr lvl="2"/>
            <a:r>
              <a:rPr lang="en-US" altLang="ko-KR" sz="1600" dirty="0" smtClean="0">
                <a:latin typeface="Calibri" panose="020F0502020204030204" pitchFamily="34" charset="0"/>
                <a:cs typeface="Calibri" panose="020F0502020204030204" pitchFamily="34" charset="0"/>
              </a:rPr>
              <a:t>C-JT enhancement is designated “Specify” with SRS enhancement for TDD CSI acquisition included</a:t>
            </a:r>
          </a:p>
          <a:p>
            <a:pPr lvl="2"/>
            <a:r>
              <a:rPr lang="en-US" altLang="ko-KR" sz="1600" dirty="0" smtClean="0">
                <a:latin typeface="Calibri" panose="020F0502020204030204" pitchFamily="34" charset="0"/>
                <a:cs typeface="Calibri" panose="020F0502020204030204" pitchFamily="34" charset="0"/>
              </a:rPr>
              <a:t>Overhead/latency reduction for BM is designated “Perform study and, if needed, specify” and needs more specific description to avoid indefinite scope</a:t>
            </a:r>
          </a:p>
          <a:p>
            <a:pPr lvl="2"/>
            <a:r>
              <a:rPr lang="en-US" altLang="ko-KR" sz="1600" dirty="0" smtClean="0">
                <a:latin typeface="Calibri" panose="020F0502020204030204" pitchFamily="34" charset="0"/>
                <a:cs typeface="Calibri" panose="020F0502020204030204" pitchFamily="34" charset="0"/>
              </a:rPr>
              <a:t>Asynchronous </a:t>
            </a:r>
            <a:r>
              <a:rPr lang="en-US" altLang="ko-KR" sz="1600" dirty="0" err="1" smtClean="0">
                <a:latin typeface="Calibri" panose="020F0502020204030204" pitchFamily="34" charset="0"/>
                <a:cs typeface="Calibri" panose="020F0502020204030204" pitchFamily="34" charset="0"/>
              </a:rPr>
              <a:t>mTRP</a:t>
            </a:r>
            <a:r>
              <a:rPr lang="en-US" altLang="ko-KR" sz="1600" dirty="0" smtClean="0">
                <a:latin typeface="Calibri" panose="020F0502020204030204" pitchFamily="34" charset="0"/>
                <a:cs typeface="Calibri" panose="020F0502020204030204" pitchFamily="34" charset="0"/>
              </a:rPr>
              <a:t> is designated “</a:t>
            </a:r>
            <a:r>
              <a:rPr lang="en-US" altLang="ko-KR" sz="1600" dirty="0">
                <a:latin typeface="Calibri" panose="020F0502020204030204" pitchFamily="34" charset="0"/>
                <a:cs typeface="Calibri" panose="020F0502020204030204" pitchFamily="34" charset="0"/>
              </a:rPr>
              <a:t>Perform study and, if needed, </a:t>
            </a:r>
            <a:r>
              <a:rPr lang="en-US" altLang="ko-KR" sz="1600" dirty="0" smtClean="0">
                <a:latin typeface="Calibri" panose="020F0502020204030204" pitchFamily="34" charset="0"/>
                <a:cs typeface="Calibri" panose="020F0502020204030204" pitchFamily="34" charset="0"/>
              </a:rPr>
              <a:t>specify” to assess the extent of enhancement, but move ‘multiple TA’ to </a:t>
            </a:r>
            <a:r>
              <a:rPr lang="en-US" altLang="ko-KR" sz="1600" smtClean="0">
                <a:latin typeface="Calibri" panose="020F0502020204030204" pitchFamily="34" charset="0"/>
                <a:cs typeface="Calibri" panose="020F0502020204030204" pitchFamily="34" charset="0"/>
              </a:rPr>
              <a:t>UL enhancement</a:t>
            </a:r>
            <a:endParaRPr lang="en-US" altLang="ko-KR" sz="1600" dirty="0" smtClean="0">
              <a:latin typeface="Calibri" panose="020F0502020204030204" pitchFamily="34" charset="0"/>
              <a:cs typeface="Calibri" panose="020F0502020204030204" pitchFamily="34" charset="0"/>
            </a:endParaRPr>
          </a:p>
          <a:p>
            <a:endParaRPr lang="en-US" altLang="ko-KR" sz="2000" dirty="0">
              <a:latin typeface="Calibri" panose="020F0502020204030204" pitchFamily="34" charset="0"/>
              <a:cs typeface="Calibri" panose="020F0502020204030204" pitchFamily="34" charset="0"/>
            </a:endParaRPr>
          </a:p>
          <a:p>
            <a:r>
              <a:rPr lang="en-US" altLang="ko-KR" sz="2000" dirty="0" smtClean="0">
                <a:latin typeface="Calibri" panose="020F0502020204030204" pitchFamily="34" charset="0"/>
                <a:cs typeface="Calibri" panose="020F0502020204030204" pitchFamily="34" charset="0"/>
              </a:rPr>
              <a:t>Proposed WID for Rel-18 DL MIMO enhancement is given in RP-211792</a:t>
            </a:r>
          </a:p>
          <a:p>
            <a:pPr lvl="1"/>
            <a:endParaRPr lang="en-US" altLang="ko-KR" sz="1800" dirty="0" smtClean="0">
              <a:latin typeface="Calibri" panose="020F0502020204030204" pitchFamily="34" charset="0"/>
              <a:cs typeface="Calibri" panose="020F0502020204030204" pitchFamily="34" charset="0"/>
            </a:endParaRPr>
          </a:p>
          <a:p>
            <a:pPr lvl="1"/>
            <a:endParaRPr lang="en-US" altLang="ko-KR" dirty="0" smtClean="0">
              <a:latin typeface="Calibri" panose="020F0502020204030204" pitchFamily="34" charset="0"/>
              <a:cs typeface="Calibri" panose="020F0502020204030204" pitchFamily="34" charset="0"/>
            </a:endParaRPr>
          </a:p>
          <a:p>
            <a:endParaRPr lang="en-US" altLang="ko-KR" sz="2000" dirty="0" smtClean="0">
              <a:latin typeface="Calibri" panose="020F0502020204030204" pitchFamily="34" charset="0"/>
              <a:cs typeface="Calibri" panose="020F0502020204030204" pitchFamily="34" charset="0"/>
            </a:endParaRPr>
          </a:p>
          <a:p>
            <a:pPr marL="0" indent="0">
              <a:buNone/>
            </a:pPr>
            <a:endParaRPr lang="en-US" altLang="ko-K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26754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a:t>
            </a:r>
            <a:r>
              <a:rPr lang="en-US" altLang="ko-KR" sz="2400" dirty="0">
                <a:solidFill>
                  <a:schemeClr val="bg2">
                    <a:lumMod val="75000"/>
                  </a:schemeClr>
                </a:solidFill>
              </a:rPr>
              <a:t>| </a:t>
            </a:r>
            <a:r>
              <a:rPr lang="en-US" altLang="ko-KR" sz="2400" dirty="0" smtClean="0">
                <a:solidFill>
                  <a:schemeClr val="bg2">
                    <a:lumMod val="75000"/>
                  </a:schemeClr>
                </a:solidFill>
              </a:rPr>
              <a:t>Latest categorization for DL MIMO and UL [</a:t>
            </a:r>
            <a:r>
              <a:rPr lang="en-US" altLang="ko-KR" sz="2400" smtClean="0">
                <a:solidFill>
                  <a:schemeClr val="bg2">
                    <a:lumMod val="75000"/>
                  </a:schemeClr>
                </a:solidFill>
              </a:rPr>
              <a:t>RWS-210659] (RAN1 led) </a:t>
            </a:r>
            <a:endParaRPr lang="ko-KR" altLang="en-US" dirty="0"/>
          </a:p>
        </p:txBody>
      </p:sp>
      <p:sp>
        <p:nvSpPr>
          <p:cNvPr id="3" name="내용 개체 틀 2"/>
          <p:cNvSpPr>
            <a:spLocks noGrp="1"/>
          </p:cNvSpPr>
          <p:nvPr>
            <p:ph idx="1"/>
          </p:nvPr>
        </p:nvSpPr>
        <p:spPr>
          <a:xfrm>
            <a:off x="338667" y="965201"/>
            <a:ext cx="11514666" cy="5245476"/>
          </a:xfrm>
          <a:ln>
            <a:solidFill>
              <a:srgbClr val="0000FF"/>
            </a:solidFill>
          </a:ln>
        </p:spPr>
        <p:txBody>
          <a:bodyPr>
            <a:normAutofit/>
          </a:bodyPr>
          <a:lstStyle/>
          <a:p>
            <a:r>
              <a:rPr lang="en-US" sz="2400" b="1" dirty="0"/>
              <a:t>1. Evolution for downlink MIMO</a:t>
            </a:r>
            <a:r>
              <a:rPr lang="en-US" sz="2400" dirty="0"/>
              <a:t>, with the following example areas:</a:t>
            </a:r>
          </a:p>
          <a:p>
            <a:pPr lvl="1"/>
            <a:r>
              <a:rPr lang="en-US" sz="2000" dirty="0"/>
              <a:t>Further enhancements for CSI (e.g., mobility, overhead, etc.)</a:t>
            </a:r>
          </a:p>
          <a:p>
            <a:pPr lvl="1"/>
            <a:r>
              <a:rPr lang="en-US" sz="2000" dirty="0"/>
              <a:t>Evolved handling of multi-TRP (Transmission Reception Points) and multi-beam</a:t>
            </a:r>
          </a:p>
          <a:p>
            <a:pPr lvl="1"/>
            <a:r>
              <a:rPr lang="en-US" sz="2000" dirty="0"/>
              <a:t>CPE(customer premises equipment)-specific considerations</a:t>
            </a:r>
            <a:endParaRPr lang="en-US" sz="2000" strike="sngStrike" dirty="0">
              <a:solidFill>
                <a:srgbClr val="FF0000"/>
              </a:solidFill>
            </a:endParaRPr>
          </a:p>
          <a:p>
            <a:r>
              <a:rPr lang="en-US" sz="2400" b="1" dirty="0"/>
              <a:t>2. Uplink enhancements</a:t>
            </a:r>
            <a:r>
              <a:rPr lang="en-US" sz="2400" dirty="0"/>
              <a:t>, with the following example areas:</a:t>
            </a:r>
          </a:p>
          <a:p>
            <a:pPr lvl="1"/>
            <a:r>
              <a:rPr lang="en-US" sz="2000" dirty="0"/>
              <a:t>&gt;4 </a:t>
            </a:r>
            <a:r>
              <a:rPr lang="en-US" sz="2000" dirty="0" err="1"/>
              <a:t>Tx</a:t>
            </a:r>
            <a:r>
              <a:rPr lang="en-US" sz="2000" dirty="0"/>
              <a:t> operation</a:t>
            </a:r>
          </a:p>
          <a:p>
            <a:pPr lvl="1"/>
            <a:r>
              <a:rPr lang="en-US" sz="2000" dirty="0"/>
              <a:t>Enhanced multi-panel/multi-TRP uplink operation</a:t>
            </a:r>
          </a:p>
          <a:p>
            <a:pPr lvl="1"/>
            <a:r>
              <a:rPr lang="en-US" sz="2000" dirty="0"/>
              <a:t>Frequency-selective precoding</a:t>
            </a:r>
          </a:p>
          <a:p>
            <a:pPr lvl="1"/>
            <a:r>
              <a:rPr lang="en-US" sz="2000" dirty="0"/>
              <a:t>Further coverage </a:t>
            </a:r>
            <a:r>
              <a:rPr lang="en-US" sz="2000" dirty="0" smtClean="0"/>
              <a:t>enhancements</a:t>
            </a:r>
          </a:p>
          <a:p>
            <a:endParaRPr lang="en-US" sz="2200" dirty="0"/>
          </a:p>
          <a:p>
            <a:r>
              <a:rPr lang="en-US" sz="2200" dirty="0" smtClean="0"/>
              <a:t>While UL enhancements include some UL MIMO components, the contribution will focus on item 1 (evolution for downlink MIMO)</a:t>
            </a:r>
            <a:endParaRPr lang="en-US" sz="2200" dirty="0"/>
          </a:p>
        </p:txBody>
      </p:sp>
    </p:spTree>
    <p:extLst>
      <p:ext uri="{BB962C8B-B14F-4D97-AF65-F5344CB8AC3E}">
        <p14:creationId xmlns:p14="http://schemas.microsoft.com/office/powerpoint/2010/main" val="3895194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a:t>
            </a:r>
            <a:r>
              <a:rPr lang="en-US" altLang="ko-KR" sz="2400" dirty="0" smtClean="0">
                <a:solidFill>
                  <a:schemeClr val="bg2">
                    <a:lumMod val="75000"/>
                  </a:schemeClr>
                </a:solidFill>
              </a:rPr>
              <a:t>|Outcome of email discussion – DL MIMO</a:t>
            </a:r>
            <a:endParaRPr lang="ko-KR" altLang="en-US" dirty="0"/>
          </a:p>
        </p:txBody>
      </p:sp>
      <p:sp>
        <p:nvSpPr>
          <p:cNvPr id="3" name="내용 개체 틀 2"/>
          <p:cNvSpPr>
            <a:spLocks noGrp="1"/>
          </p:cNvSpPr>
          <p:nvPr>
            <p:ph idx="1"/>
          </p:nvPr>
        </p:nvSpPr>
        <p:spPr>
          <a:xfrm>
            <a:off x="230031" y="965200"/>
            <a:ext cx="11738656" cy="5408439"/>
          </a:xfrm>
          <a:ln>
            <a:solidFill>
              <a:srgbClr val="0000FF"/>
            </a:solidFill>
          </a:ln>
        </p:spPr>
        <p:txBody>
          <a:bodyPr>
            <a:noAutofit/>
          </a:bodyPr>
          <a:lstStyle/>
          <a:p>
            <a:pPr>
              <a:lnSpc>
                <a:spcPct val="100000"/>
              </a:lnSpc>
            </a:pPr>
            <a:r>
              <a:rPr lang="en-US" sz="1600" b="1" dirty="0"/>
              <a:t>For Example Area 1 - Further enhancements for CSI (e.g., mobility, overhead, etc.), further discussion could focus on following items</a:t>
            </a:r>
            <a:r>
              <a:rPr lang="en-US" sz="1600" b="1" dirty="0" smtClean="0"/>
              <a:t>:</a:t>
            </a:r>
          </a:p>
          <a:p>
            <a:pPr lvl="1">
              <a:lnSpc>
                <a:spcPct val="100000"/>
              </a:lnSpc>
            </a:pPr>
            <a:r>
              <a:rPr lang="en-US" sz="1400" dirty="0"/>
              <a:t>Enhancement for high/medium mobility, (</a:t>
            </a:r>
            <a:r>
              <a:rPr lang="en-US" sz="1400" b="1" dirty="0"/>
              <a:t>Not controversial in framework</a:t>
            </a:r>
            <a:r>
              <a:rPr lang="en-US" sz="1400" dirty="0"/>
              <a:t>), including, e.g</a:t>
            </a:r>
            <a:r>
              <a:rPr lang="en-US" sz="1400" dirty="0" smtClean="0"/>
              <a:t>.,</a:t>
            </a:r>
          </a:p>
          <a:p>
            <a:pPr lvl="2">
              <a:lnSpc>
                <a:spcPct val="100000"/>
              </a:lnSpc>
            </a:pPr>
            <a:r>
              <a:rPr lang="en-US" dirty="0" smtClean="0"/>
              <a:t>Time-domain </a:t>
            </a:r>
            <a:r>
              <a:rPr lang="en-US" dirty="0"/>
              <a:t>correlation/</a:t>
            </a:r>
            <a:r>
              <a:rPr lang="en-US" dirty="0" err="1"/>
              <a:t>doppler</a:t>
            </a:r>
            <a:r>
              <a:rPr lang="en-US" dirty="0"/>
              <a:t>-domain based CSI feedback or overhead reduction (</a:t>
            </a:r>
            <a:r>
              <a:rPr lang="en-US" b="1" dirty="0"/>
              <a:t>Controversial</a:t>
            </a:r>
            <a:r>
              <a:rPr lang="en-US" dirty="0"/>
              <a:t>)</a:t>
            </a:r>
          </a:p>
          <a:p>
            <a:pPr lvl="1">
              <a:lnSpc>
                <a:spcPct val="100000"/>
              </a:lnSpc>
            </a:pPr>
            <a:r>
              <a:rPr lang="en-US" sz="1400" dirty="0"/>
              <a:t>Enhancement of CSI acquisition for TDD via SRS enhancement (</a:t>
            </a:r>
            <a:r>
              <a:rPr lang="en-US" sz="1400" b="1" dirty="0"/>
              <a:t>Controversial</a:t>
            </a:r>
            <a:r>
              <a:rPr lang="en-US" sz="1400" dirty="0"/>
              <a:t>)</a:t>
            </a:r>
          </a:p>
          <a:p>
            <a:pPr lvl="1">
              <a:lnSpc>
                <a:spcPct val="100000"/>
              </a:lnSpc>
            </a:pPr>
            <a:r>
              <a:rPr lang="en-US" sz="1400" dirty="0"/>
              <a:t>Enhancement for M-TRP URLLC (</a:t>
            </a:r>
            <a:r>
              <a:rPr lang="en-US" sz="1400" b="1" dirty="0"/>
              <a:t>Controversial</a:t>
            </a:r>
            <a:r>
              <a:rPr lang="en-US" sz="1400" dirty="0"/>
              <a:t>)</a:t>
            </a:r>
          </a:p>
          <a:p>
            <a:pPr>
              <a:lnSpc>
                <a:spcPct val="100000"/>
              </a:lnSpc>
            </a:pPr>
            <a:endParaRPr lang="en-US" sz="1600" b="1" dirty="0" smtClean="0"/>
          </a:p>
          <a:p>
            <a:pPr>
              <a:lnSpc>
                <a:spcPct val="100000"/>
              </a:lnSpc>
            </a:pPr>
            <a:r>
              <a:rPr lang="en-US" sz="1600" b="1" dirty="0" smtClean="0"/>
              <a:t>For </a:t>
            </a:r>
            <a:r>
              <a:rPr lang="en-US" sz="1600" b="1" dirty="0"/>
              <a:t>Example Area 2 - Evolved handling of multi-TRP (Transmission Reception Points) and multi-beam, further discussion could focus on following items</a:t>
            </a:r>
            <a:r>
              <a:rPr lang="en-US" sz="1600" b="1" dirty="0" smtClean="0"/>
              <a:t>:</a:t>
            </a:r>
          </a:p>
          <a:p>
            <a:pPr lvl="1">
              <a:lnSpc>
                <a:spcPct val="100000"/>
              </a:lnSpc>
            </a:pPr>
            <a:r>
              <a:rPr lang="en-US" sz="1400" dirty="0" smtClean="0"/>
              <a:t>Extend </a:t>
            </a:r>
            <a:r>
              <a:rPr lang="en-US" sz="1400" dirty="0"/>
              <a:t>Rel-17 Unified TCI framework, e.g.,</a:t>
            </a:r>
          </a:p>
          <a:p>
            <a:pPr lvl="2">
              <a:lnSpc>
                <a:spcPct val="100000"/>
              </a:lnSpc>
            </a:pPr>
            <a:r>
              <a:rPr lang="en-US" dirty="0"/>
              <a:t>for indication of multiple DL and UL TCI states (e.g., M&gt;1 and/or N&gt;1, and [inter-band]) (</a:t>
            </a:r>
            <a:r>
              <a:rPr lang="en-US" b="1" dirty="0"/>
              <a:t>Not controversial in framework</a:t>
            </a:r>
            <a:r>
              <a:rPr lang="en-US" dirty="0"/>
              <a:t>)</a:t>
            </a:r>
          </a:p>
          <a:p>
            <a:pPr lvl="2">
              <a:lnSpc>
                <a:spcPct val="100000"/>
              </a:lnSpc>
            </a:pPr>
            <a:r>
              <a:rPr lang="en-US" dirty="0"/>
              <a:t>Combined MTRP schemes, more generic (</a:t>
            </a:r>
            <a:r>
              <a:rPr lang="en-US" b="1" dirty="0"/>
              <a:t>Controversial</a:t>
            </a:r>
            <a:r>
              <a:rPr lang="en-US" dirty="0"/>
              <a:t>)</a:t>
            </a:r>
          </a:p>
          <a:p>
            <a:pPr lvl="1">
              <a:lnSpc>
                <a:spcPct val="100000"/>
              </a:lnSpc>
            </a:pPr>
            <a:r>
              <a:rPr lang="en-US" sz="1400" dirty="0"/>
              <a:t>Increasing the number of orthogonal DL [and UL] DMRS ports both for S-TRP and M-TRP (</a:t>
            </a:r>
            <a:r>
              <a:rPr lang="en-US" sz="1400" b="1" dirty="0"/>
              <a:t>Not controversial in framework</a:t>
            </a:r>
            <a:r>
              <a:rPr lang="en-US" sz="1400" dirty="0"/>
              <a:t>)</a:t>
            </a:r>
          </a:p>
          <a:p>
            <a:pPr lvl="1">
              <a:lnSpc>
                <a:spcPct val="100000"/>
              </a:lnSpc>
            </a:pPr>
            <a:r>
              <a:rPr lang="en-US" sz="1400" dirty="0"/>
              <a:t>Enhancement for Coherent-JT/D-MIMO, including e.g., codebook, CSI reporting, spatial domain interference avoidance (</a:t>
            </a:r>
            <a:r>
              <a:rPr lang="en-US" sz="1400" b="1" dirty="0"/>
              <a:t>Controversial</a:t>
            </a:r>
            <a:r>
              <a:rPr lang="en-US" sz="1400" dirty="0"/>
              <a:t>)</a:t>
            </a:r>
          </a:p>
          <a:p>
            <a:pPr lvl="1">
              <a:lnSpc>
                <a:spcPct val="100000"/>
              </a:lnSpc>
            </a:pPr>
            <a:r>
              <a:rPr lang="en-US" sz="1400" dirty="0"/>
              <a:t>Overhead and/or Latency reduction for beam management procedure/beam acquisition procedures, more generic (</a:t>
            </a:r>
            <a:r>
              <a:rPr lang="en-US" sz="1400" b="1" dirty="0"/>
              <a:t>Controversial</a:t>
            </a:r>
            <a:r>
              <a:rPr lang="en-US" sz="1400" dirty="0"/>
              <a:t>)</a:t>
            </a:r>
          </a:p>
          <a:p>
            <a:pPr lvl="1">
              <a:lnSpc>
                <a:spcPct val="100000"/>
              </a:lnSpc>
            </a:pPr>
            <a:r>
              <a:rPr lang="en-US" sz="1400" dirty="0"/>
              <a:t>Asynchronous M-TRP/Multiple TA for M-TRP (</a:t>
            </a:r>
            <a:r>
              <a:rPr lang="en-US" sz="1400" b="1" dirty="0"/>
              <a:t>Controversial</a:t>
            </a:r>
            <a:r>
              <a:rPr lang="en-US" sz="1400" dirty="0"/>
              <a:t>)</a:t>
            </a:r>
          </a:p>
          <a:p>
            <a:pPr>
              <a:lnSpc>
                <a:spcPct val="100000"/>
              </a:lnSpc>
            </a:pPr>
            <a:endParaRPr lang="en-US" sz="1600" b="1" dirty="0" smtClean="0"/>
          </a:p>
          <a:p>
            <a:pPr>
              <a:lnSpc>
                <a:spcPct val="100000"/>
              </a:lnSpc>
            </a:pPr>
            <a:r>
              <a:rPr lang="en-US" sz="1400" b="1" dirty="0" smtClean="0">
                <a:solidFill>
                  <a:schemeClr val="bg1">
                    <a:lumMod val="65000"/>
                  </a:schemeClr>
                </a:solidFill>
              </a:rPr>
              <a:t>For </a:t>
            </a:r>
            <a:r>
              <a:rPr lang="en-US" sz="1400" b="1" dirty="0">
                <a:solidFill>
                  <a:schemeClr val="bg1">
                    <a:lumMod val="65000"/>
                  </a:schemeClr>
                </a:solidFill>
              </a:rPr>
              <a:t>Example Area 3 - CPE (customer premises equipment)-specific considerations, further discussion could focus on</a:t>
            </a:r>
            <a:r>
              <a:rPr lang="en-US" sz="1400" b="1" dirty="0" smtClean="0">
                <a:solidFill>
                  <a:schemeClr val="bg1">
                    <a:lumMod val="65000"/>
                  </a:schemeClr>
                </a:solidFill>
              </a:rPr>
              <a:t>:</a:t>
            </a:r>
          </a:p>
          <a:p>
            <a:pPr lvl="1">
              <a:lnSpc>
                <a:spcPct val="100000"/>
              </a:lnSpc>
            </a:pPr>
            <a:r>
              <a:rPr lang="en-US" sz="1200" dirty="0">
                <a:solidFill>
                  <a:schemeClr val="bg1">
                    <a:lumMod val="65000"/>
                  </a:schemeClr>
                </a:solidFill>
              </a:rPr>
              <a:t>Priority of </a:t>
            </a:r>
            <a:r>
              <a:rPr lang="en-US" sz="1200" dirty="0" smtClean="0">
                <a:solidFill>
                  <a:schemeClr val="bg1">
                    <a:lumMod val="65000"/>
                  </a:schemeClr>
                </a:solidFill>
              </a:rPr>
              <a:t>CPE: Lower </a:t>
            </a:r>
            <a:r>
              <a:rPr lang="en-US" sz="1200" dirty="0" err="1">
                <a:solidFill>
                  <a:schemeClr val="bg1">
                    <a:lumMod val="65000"/>
                  </a:schemeClr>
                </a:solidFill>
              </a:rPr>
              <a:t>Pority</a:t>
            </a:r>
            <a:r>
              <a:rPr lang="en-US" sz="1200" dirty="0">
                <a:solidFill>
                  <a:schemeClr val="bg1">
                    <a:lumMod val="65000"/>
                  </a:schemeClr>
                </a:solidFill>
              </a:rPr>
              <a:t> </a:t>
            </a:r>
            <a:r>
              <a:rPr lang="en-US" sz="1200" b="1" dirty="0">
                <a:solidFill>
                  <a:schemeClr val="bg1">
                    <a:lumMod val="65000"/>
                  </a:schemeClr>
                </a:solidFill>
              </a:rPr>
              <a:t>(Controversial</a:t>
            </a:r>
            <a:r>
              <a:rPr lang="en-US" sz="1200" b="1" dirty="0" smtClean="0">
                <a:solidFill>
                  <a:schemeClr val="bg1">
                    <a:lumMod val="65000"/>
                  </a:schemeClr>
                </a:solidFill>
              </a:rPr>
              <a:t>)</a:t>
            </a:r>
          </a:p>
          <a:p>
            <a:pPr>
              <a:lnSpc>
                <a:spcPct val="100000"/>
              </a:lnSpc>
            </a:pPr>
            <a:endParaRPr lang="en-US" sz="1400" b="1" dirty="0" smtClean="0">
              <a:solidFill>
                <a:schemeClr val="bg1">
                  <a:lumMod val="65000"/>
                </a:schemeClr>
              </a:solidFill>
            </a:endParaRPr>
          </a:p>
          <a:p>
            <a:pPr>
              <a:lnSpc>
                <a:spcPct val="100000"/>
              </a:lnSpc>
            </a:pPr>
            <a:r>
              <a:rPr lang="en-US" sz="1400" b="1" dirty="0" smtClean="0">
                <a:solidFill>
                  <a:schemeClr val="bg1">
                    <a:lumMod val="65000"/>
                  </a:schemeClr>
                </a:solidFill>
              </a:rPr>
              <a:t>For </a:t>
            </a:r>
            <a:r>
              <a:rPr lang="en-US" sz="1400" b="1" dirty="0">
                <a:solidFill>
                  <a:schemeClr val="bg1">
                    <a:lumMod val="65000"/>
                  </a:schemeClr>
                </a:solidFill>
              </a:rPr>
              <a:t>"UL Related" area, which is raised in this week, Moderator lists all related schemes below for reference, and would like to propose to suspend the discussion at this moment, waiting for the decision on the umbrella for UL part.</a:t>
            </a:r>
            <a:endParaRPr lang="en-US" sz="1400" dirty="0">
              <a:solidFill>
                <a:schemeClr val="bg1">
                  <a:lumMod val="65000"/>
                </a:schemeClr>
              </a:solidFill>
            </a:endParaRPr>
          </a:p>
        </p:txBody>
      </p:sp>
    </p:spTree>
    <p:extLst>
      <p:ext uri="{BB962C8B-B14F-4D97-AF65-F5344CB8AC3E}">
        <p14:creationId xmlns:p14="http://schemas.microsoft.com/office/powerpoint/2010/main" val="1339258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Assessment on conclusion of email discussion </a:t>
            </a:r>
            <a:r>
              <a:rPr lang="en-US" altLang="ko-KR" sz="2400" dirty="0">
                <a:solidFill>
                  <a:schemeClr val="bg2">
                    <a:lumMod val="75000"/>
                  </a:schemeClr>
                </a:solidFill>
              </a:rPr>
              <a:t>| </a:t>
            </a:r>
            <a:r>
              <a:rPr lang="en-US" altLang="ko-KR" sz="2400" dirty="0" smtClean="0">
                <a:solidFill>
                  <a:schemeClr val="bg2">
                    <a:lumMod val="75000"/>
                  </a:schemeClr>
                </a:solidFill>
              </a:rPr>
              <a:t>Example area 1</a:t>
            </a:r>
            <a:endParaRPr lang="ko-KR" altLang="en-US" dirty="0"/>
          </a:p>
        </p:txBody>
      </p:sp>
      <p:sp>
        <p:nvSpPr>
          <p:cNvPr id="3" name="내용 개체 틀 2"/>
          <p:cNvSpPr>
            <a:spLocks noGrp="1"/>
          </p:cNvSpPr>
          <p:nvPr>
            <p:ph idx="1"/>
          </p:nvPr>
        </p:nvSpPr>
        <p:spPr>
          <a:xfrm>
            <a:off x="338667" y="2290527"/>
            <a:ext cx="11514666" cy="4092166"/>
          </a:xfrm>
          <a:ln>
            <a:solidFill>
              <a:srgbClr val="0000FF"/>
            </a:solidFill>
          </a:ln>
        </p:spPr>
        <p:txBody>
          <a:bodyPr>
            <a:normAutofit lnSpcReduction="10000"/>
          </a:bodyPr>
          <a:lstStyle/>
          <a:p>
            <a:r>
              <a:rPr lang="en-US" altLang="ko-KR" sz="2000" dirty="0">
                <a:latin typeface="Calibri" panose="020F0502020204030204" pitchFamily="34" charset="0"/>
                <a:cs typeface="Calibri" panose="020F0502020204030204" pitchFamily="34" charset="0"/>
              </a:rPr>
              <a:t>#</a:t>
            </a:r>
            <a:r>
              <a:rPr lang="en-US" altLang="ko-KR" sz="2000" dirty="0" smtClean="0">
                <a:latin typeface="Calibri" panose="020F0502020204030204" pitchFamily="34" charset="0"/>
                <a:cs typeface="Calibri" panose="020F0502020204030204" pitchFamily="34" charset="0"/>
              </a:rPr>
              <a:t>1: Study phase is needed before committing to specification work</a:t>
            </a:r>
          </a:p>
          <a:p>
            <a:pPr lvl="1"/>
            <a:r>
              <a:rPr lang="en-US" altLang="ko-KR" dirty="0" smtClean="0">
                <a:latin typeface="Calibri" panose="020F0502020204030204" pitchFamily="34" charset="0"/>
                <a:cs typeface="Calibri" panose="020F0502020204030204" pitchFamily="34" charset="0"/>
              </a:rPr>
              <a:t>Scenarios of interest need to be identified first</a:t>
            </a:r>
          </a:p>
          <a:p>
            <a:pPr lvl="1"/>
            <a:r>
              <a:rPr lang="en-US" altLang="ko-KR" dirty="0" smtClean="0">
                <a:latin typeface="Calibri" panose="020F0502020204030204" pitchFamily="34" charset="0"/>
                <a:cs typeface="Calibri" panose="020F0502020204030204" pitchFamily="34" charset="0"/>
              </a:rPr>
              <a:t>Several candidate frameworks are available and need to be compared – including potential enhancement on CSI-RS to enable estimation of time- or </a:t>
            </a:r>
            <a:r>
              <a:rPr lang="en-US" altLang="ko-KR" smtClean="0">
                <a:latin typeface="Calibri" panose="020F0502020204030204" pitchFamily="34" charset="0"/>
                <a:cs typeface="Calibri" panose="020F0502020204030204" pitchFamily="34" charset="0"/>
              </a:rPr>
              <a:t>Doppler-domain correlation</a:t>
            </a:r>
            <a:endParaRPr lang="en-US" altLang="ko-KR" dirty="0" smtClean="0">
              <a:latin typeface="Calibri" panose="020F0502020204030204" pitchFamily="34" charset="0"/>
              <a:cs typeface="Calibri" panose="020F0502020204030204" pitchFamily="34" charset="0"/>
            </a:endParaRPr>
          </a:p>
          <a:p>
            <a:pPr lvl="1"/>
            <a:r>
              <a:rPr lang="en-US" altLang="ko-KR" dirty="0" smtClean="0">
                <a:latin typeface="Calibri" panose="020F0502020204030204" pitchFamily="34" charset="0"/>
                <a:cs typeface="Calibri" panose="020F0502020204030204" pitchFamily="34" charset="0"/>
              </a:rPr>
              <a:t>Potential benefit may very depending on the chosen framework</a:t>
            </a:r>
          </a:p>
          <a:p>
            <a:r>
              <a:rPr lang="en-US" altLang="ko-KR" sz="2000" dirty="0" smtClean="0">
                <a:latin typeface="Calibri" panose="020F0502020204030204" pitchFamily="34" charset="0"/>
                <a:cs typeface="Calibri" panose="020F0502020204030204" pitchFamily="34" charset="0"/>
              </a:rPr>
              <a:t>#2: SRS design enhancement is typically not considered as CSI enhancement</a:t>
            </a:r>
          </a:p>
          <a:p>
            <a:pPr lvl="1"/>
            <a:r>
              <a:rPr lang="en-US" altLang="ko-KR" dirty="0" smtClean="0">
                <a:latin typeface="Calibri" panose="020F0502020204030204" pitchFamily="34" charset="0"/>
                <a:cs typeface="Calibri" panose="020F0502020204030204" pitchFamily="34" charset="0"/>
              </a:rPr>
              <a:t>The goal of this item (as in the summary) is unclear (e.g. for high/medium mobility, or other purposes such as C-JT)</a:t>
            </a:r>
          </a:p>
          <a:p>
            <a:pPr lvl="1"/>
            <a:r>
              <a:rPr lang="en-US" altLang="ko-KR" dirty="0" smtClean="0">
                <a:latin typeface="Calibri" panose="020F0502020204030204" pitchFamily="34" charset="0"/>
                <a:cs typeface="Calibri" panose="020F0502020204030204" pitchFamily="34" charset="0"/>
              </a:rPr>
              <a:t>If this is for high/medium mobility, Example Area 1 should also include potential enhancements beyond CSI</a:t>
            </a:r>
          </a:p>
          <a:p>
            <a:pPr lvl="1"/>
            <a:r>
              <a:rPr lang="en-US" altLang="ko-KR" dirty="0" smtClean="0">
                <a:latin typeface="Calibri" panose="020F0502020204030204" pitchFamily="34" charset="0"/>
                <a:cs typeface="Calibri" panose="020F0502020204030204" pitchFamily="34" charset="0"/>
              </a:rPr>
              <a:t>Regardless, study phase is also needed</a:t>
            </a:r>
          </a:p>
          <a:p>
            <a:r>
              <a:rPr lang="en-US" altLang="ko-KR" sz="2000" dirty="0" smtClean="0">
                <a:latin typeface="Calibri" panose="020F0502020204030204" pitchFamily="34" charset="0"/>
                <a:cs typeface="Calibri" panose="020F0502020204030204" pitchFamily="34" charset="0"/>
              </a:rPr>
              <a:t>#3: The scope of CSI enhancement for </a:t>
            </a:r>
            <a:r>
              <a:rPr lang="en-US" altLang="ko-KR" sz="2000" dirty="0" err="1" smtClean="0">
                <a:latin typeface="Calibri" panose="020F0502020204030204" pitchFamily="34" charset="0"/>
                <a:cs typeface="Calibri" panose="020F0502020204030204" pitchFamily="34" charset="0"/>
              </a:rPr>
              <a:t>mTRP</a:t>
            </a:r>
            <a:r>
              <a:rPr lang="en-US" altLang="ko-KR" sz="2000" dirty="0" smtClean="0">
                <a:latin typeface="Calibri" panose="020F0502020204030204" pitchFamily="34" charset="0"/>
                <a:cs typeface="Calibri" panose="020F0502020204030204" pitchFamily="34" charset="0"/>
              </a:rPr>
              <a:t> URLLC is unclear</a:t>
            </a:r>
          </a:p>
          <a:p>
            <a:pPr lvl="1"/>
            <a:r>
              <a:rPr lang="en-US" altLang="ko-KR" dirty="0" smtClean="0">
                <a:latin typeface="Calibri" panose="020F0502020204030204" pitchFamily="34" charset="0"/>
                <a:cs typeface="Calibri" panose="020F0502020204030204" pitchFamily="34" charset="0"/>
              </a:rPr>
              <a:t>Extensive discussion has taken place in Rel-17 URLLC WID – concluded with enhancing differential CQI</a:t>
            </a:r>
          </a:p>
          <a:p>
            <a:pPr lvl="1"/>
            <a:r>
              <a:rPr lang="en-US" altLang="ko-KR" dirty="0" smtClean="0">
                <a:latin typeface="Calibri" panose="020F0502020204030204" pitchFamily="34" charset="0"/>
                <a:cs typeface="Calibri" panose="020F0502020204030204" pitchFamily="34" charset="0"/>
              </a:rPr>
              <a:t>Unclear what is needed beyond Rel-17 enhancement. Some examples may help, e.g. faster A-CSI triggering? A-CSI for initial access? DMRS-based CQI?</a:t>
            </a:r>
          </a:p>
          <a:p>
            <a:pPr lvl="1"/>
            <a:endParaRPr lang="en-US" altLang="ko-KR" sz="1800" dirty="0" smtClean="0">
              <a:latin typeface="Calibri" panose="020F0502020204030204" pitchFamily="34" charset="0"/>
              <a:cs typeface="Calibri" panose="020F0502020204030204" pitchFamily="34" charset="0"/>
            </a:endParaRPr>
          </a:p>
          <a:p>
            <a:endParaRPr lang="en-US" altLang="ko-KR" sz="2000" dirty="0" smtClean="0">
              <a:latin typeface="Calibri" panose="020F0502020204030204" pitchFamily="34" charset="0"/>
              <a:cs typeface="Calibri" panose="020F0502020204030204" pitchFamily="34" charset="0"/>
            </a:endParaRPr>
          </a:p>
          <a:p>
            <a:pPr marL="0" indent="0">
              <a:buNone/>
            </a:pPr>
            <a:endParaRPr lang="en-US" altLang="ko-KR" dirty="0">
              <a:latin typeface="Calibri" panose="020F0502020204030204" pitchFamily="34" charset="0"/>
              <a:cs typeface="Calibri" panose="020F0502020204030204" pitchFamily="34" charset="0"/>
            </a:endParaRPr>
          </a:p>
        </p:txBody>
      </p:sp>
      <p:sp>
        <p:nvSpPr>
          <p:cNvPr id="4" name="TextBox 3"/>
          <p:cNvSpPr txBox="1"/>
          <p:nvPr/>
        </p:nvSpPr>
        <p:spPr>
          <a:xfrm>
            <a:off x="338667" y="950350"/>
            <a:ext cx="11514666" cy="1200329"/>
          </a:xfrm>
          <a:prstGeom prst="rect">
            <a:avLst/>
          </a:prstGeom>
          <a:noFill/>
          <a:ln w="3175">
            <a:solidFill>
              <a:srgbClr val="0000FF"/>
            </a:solidFill>
          </a:ln>
        </p:spPr>
        <p:txBody>
          <a:bodyPr wrap="square" rtlCol="0">
            <a:spAutoFit/>
          </a:bodyPr>
          <a:lstStyle/>
          <a:p>
            <a:pPr>
              <a:lnSpc>
                <a:spcPct val="100000"/>
              </a:lnSpc>
            </a:pPr>
            <a:r>
              <a:rPr lang="en-US" sz="1600" b="1" dirty="0"/>
              <a:t>For Example Area 1 - Further enhancements for CSI (e.g., mobility, overhead, etc.), further discussion could focus on following </a:t>
            </a:r>
            <a:r>
              <a:rPr lang="en-US" sz="1600" b="1" dirty="0" smtClean="0"/>
              <a:t>items:</a:t>
            </a:r>
          </a:p>
          <a:p>
            <a:pPr marL="342900" indent="-342900">
              <a:lnSpc>
                <a:spcPct val="100000"/>
              </a:lnSpc>
              <a:buFont typeface="+mj-lt"/>
              <a:buAutoNum type="arabicPeriod"/>
            </a:pPr>
            <a:r>
              <a:rPr lang="en-US" sz="1400" dirty="0" smtClean="0"/>
              <a:t>Enhancement </a:t>
            </a:r>
            <a:r>
              <a:rPr lang="en-US" sz="1400" dirty="0"/>
              <a:t>for high/medium mobility, (</a:t>
            </a:r>
            <a:r>
              <a:rPr lang="en-US" sz="1400" b="1" dirty="0"/>
              <a:t>Not controversial in framework</a:t>
            </a:r>
            <a:r>
              <a:rPr lang="en-US" sz="1400" dirty="0"/>
              <a:t>), including, </a:t>
            </a:r>
            <a:r>
              <a:rPr lang="en-US" sz="1400" dirty="0" smtClean="0"/>
              <a:t>e.g.,</a:t>
            </a:r>
          </a:p>
          <a:p>
            <a:pPr marL="742950" lvl="1" indent="-285750">
              <a:buFont typeface="Arial" panose="020B0604020202020204" pitchFamily="34" charset="0"/>
              <a:buChar char="•"/>
            </a:pPr>
            <a:r>
              <a:rPr lang="en-US" sz="1400" dirty="0" smtClean="0"/>
              <a:t>Time-domain correlation/</a:t>
            </a:r>
            <a:r>
              <a:rPr lang="en-US" sz="1400" dirty="0" err="1" smtClean="0"/>
              <a:t>doppler</a:t>
            </a:r>
            <a:r>
              <a:rPr lang="en-US" sz="1400" dirty="0" smtClean="0"/>
              <a:t>-domain based CSI feedback or overhead reduction (</a:t>
            </a:r>
            <a:r>
              <a:rPr lang="en-US" sz="1400" b="1" dirty="0" smtClean="0"/>
              <a:t>Controversial</a:t>
            </a:r>
            <a:r>
              <a:rPr lang="en-US" sz="1400" dirty="0" smtClean="0"/>
              <a:t>)</a:t>
            </a:r>
          </a:p>
          <a:p>
            <a:pPr marL="342900" indent="-342900">
              <a:buFont typeface="+mj-lt"/>
              <a:buAutoNum type="arabicPeriod"/>
            </a:pPr>
            <a:r>
              <a:rPr lang="en-US" sz="1400" dirty="0" smtClean="0"/>
              <a:t>Enhancement </a:t>
            </a:r>
            <a:r>
              <a:rPr lang="en-US" sz="1400" dirty="0"/>
              <a:t>of CSI acquisition for TDD via SRS enhancement (</a:t>
            </a:r>
            <a:r>
              <a:rPr lang="en-US" sz="1400" b="1" dirty="0" smtClean="0"/>
              <a:t>Controversial</a:t>
            </a:r>
            <a:r>
              <a:rPr lang="en-US" sz="1400" dirty="0" smtClean="0"/>
              <a:t>)</a:t>
            </a:r>
          </a:p>
          <a:p>
            <a:pPr marL="342900" indent="-342900">
              <a:buFont typeface="+mj-lt"/>
              <a:buAutoNum type="arabicPeriod"/>
            </a:pPr>
            <a:r>
              <a:rPr lang="en-US" sz="1400" dirty="0" smtClean="0"/>
              <a:t>Enhancement </a:t>
            </a:r>
            <a:r>
              <a:rPr lang="en-US" sz="1400" dirty="0"/>
              <a:t>for M-TRP URLLC (</a:t>
            </a:r>
            <a:r>
              <a:rPr lang="en-US" sz="1400" b="1" dirty="0"/>
              <a:t>Controversial</a:t>
            </a:r>
            <a:r>
              <a:rPr lang="en-US" sz="1400" dirty="0" smtClean="0"/>
              <a:t>)</a:t>
            </a:r>
            <a:endParaRPr lang="en-US" sz="1400" dirty="0"/>
          </a:p>
        </p:txBody>
      </p:sp>
    </p:spTree>
    <p:extLst>
      <p:ext uri="{BB962C8B-B14F-4D97-AF65-F5344CB8AC3E}">
        <p14:creationId xmlns:p14="http://schemas.microsoft.com/office/powerpoint/2010/main" val="677828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Assessment on conclusion of email discussion </a:t>
            </a:r>
            <a:r>
              <a:rPr lang="en-US" altLang="ko-KR" sz="2400" dirty="0">
                <a:solidFill>
                  <a:schemeClr val="bg2">
                    <a:lumMod val="75000"/>
                  </a:schemeClr>
                </a:solidFill>
              </a:rPr>
              <a:t>| </a:t>
            </a:r>
            <a:r>
              <a:rPr lang="en-US" altLang="ko-KR" sz="2400" dirty="0" smtClean="0">
                <a:solidFill>
                  <a:schemeClr val="bg2">
                    <a:lumMod val="75000"/>
                  </a:schemeClr>
                </a:solidFill>
              </a:rPr>
              <a:t>Example area 2</a:t>
            </a:r>
            <a:endParaRPr lang="ko-KR" altLang="en-US" dirty="0"/>
          </a:p>
        </p:txBody>
      </p:sp>
      <p:sp>
        <p:nvSpPr>
          <p:cNvPr id="3" name="내용 개체 틀 2"/>
          <p:cNvSpPr>
            <a:spLocks noGrp="1"/>
          </p:cNvSpPr>
          <p:nvPr>
            <p:ph idx="1"/>
          </p:nvPr>
        </p:nvSpPr>
        <p:spPr>
          <a:xfrm>
            <a:off x="338667" y="3150607"/>
            <a:ext cx="11514666" cy="3232086"/>
          </a:xfrm>
          <a:ln>
            <a:solidFill>
              <a:srgbClr val="0000FF"/>
            </a:solidFill>
          </a:ln>
        </p:spPr>
        <p:txBody>
          <a:bodyPr>
            <a:normAutofit/>
          </a:bodyPr>
          <a:lstStyle/>
          <a:p>
            <a:r>
              <a:rPr lang="en-US" altLang="ko-KR" sz="2000" dirty="0">
                <a:latin typeface="Calibri" panose="020F0502020204030204" pitchFamily="34" charset="0"/>
                <a:cs typeface="Calibri" panose="020F0502020204030204" pitchFamily="34" charset="0"/>
              </a:rPr>
              <a:t>#</a:t>
            </a:r>
            <a:r>
              <a:rPr lang="en-US" altLang="ko-KR" sz="2000" dirty="0" smtClean="0">
                <a:latin typeface="Calibri" panose="020F0502020204030204" pitchFamily="34" charset="0"/>
                <a:cs typeface="Calibri" panose="020F0502020204030204" pitchFamily="34" charset="0"/>
              </a:rPr>
              <a:t>1: Due to lack of time in Rel-17, this feature is postponed to Rel-18 (hence needs to be specified) </a:t>
            </a:r>
          </a:p>
          <a:p>
            <a:pPr lvl="1"/>
            <a:r>
              <a:rPr lang="en-US" altLang="ko-KR" dirty="0" smtClean="0">
                <a:latin typeface="Calibri" panose="020F0502020204030204" pitchFamily="34" charset="0"/>
                <a:cs typeface="Calibri" panose="020F0502020204030204" pitchFamily="34" charset="0"/>
              </a:rPr>
              <a:t>However, “Combined </a:t>
            </a:r>
            <a:r>
              <a:rPr lang="en-US" altLang="ko-KR" dirty="0" err="1" smtClean="0">
                <a:latin typeface="Calibri" panose="020F0502020204030204" pitchFamily="34" charset="0"/>
                <a:cs typeface="Calibri" panose="020F0502020204030204" pitchFamily="34" charset="0"/>
              </a:rPr>
              <a:t>mTRP</a:t>
            </a:r>
            <a:r>
              <a:rPr lang="en-US" altLang="ko-KR" dirty="0" smtClean="0">
                <a:latin typeface="Calibri" panose="020F0502020204030204" pitchFamily="34" charset="0"/>
                <a:cs typeface="Calibri" panose="020F0502020204030204" pitchFamily="34" charset="0"/>
              </a:rPr>
              <a:t> schemes, more generic” should be removed since the scope is unclear</a:t>
            </a:r>
          </a:p>
          <a:p>
            <a:pPr lvl="2"/>
            <a:r>
              <a:rPr lang="en-US" altLang="ko-KR" sz="1600" dirty="0" smtClean="0">
                <a:latin typeface="Calibri" panose="020F0502020204030204" pitchFamily="34" charset="0"/>
                <a:cs typeface="Calibri" panose="020F0502020204030204" pitchFamily="34" charset="0"/>
              </a:rPr>
              <a:t>Proposal to allow mixture between m-DCI and s-DCI for m-TRP can be handled via NW implementation once indication of multiple TCI states is supported. Other proposals mentioned in the email discussion don’t correlate strongly with m-TRP</a:t>
            </a:r>
          </a:p>
          <a:p>
            <a:r>
              <a:rPr lang="en-US" altLang="ko-KR" sz="2000" dirty="0" smtClean="0">
                <a:latin typeface="Calibri" panose="020F0502020204030204" pitchFamily="34" charset="0"/>
                <a:cs typeface="Calibri" panose="020F0502020204030204" pitchFamily="34" charset="0"/>
              </a:rPr>
              <a:t>#2: We are fine with the description</a:t>
            </a:r>
          </a:p>
          <a:p>
            <a:r>
              <a:rPr lang="en-US" altLang="ko-KR" sz="2000" dirty="0" smtClean="0">
                <a:latin typeface="Calibri" panose="020F0502020204030204" pitchFamily="34" charset="0"/>
                <a:cs typeface="Calibri" panose="020F0502020204030204" pitchFamily="34" charset="0"/>
              </a:rPr>
              <a:t>#3: Support from a number of operators </a:t>
            </a:r>
          </a:p>
          <a:p>
            <a:pPr lvl="1"/>
            <a:r>
              <a:rPr lang="en-US" altLang="ko-KR" dirty="0" smtClean="0">
                <a:latin typeface="Calibri" panose="020F0502020204030204" pitchFamily="34" charset="0"/>
                <a:cs typeface="Calibri" panose="020F0502020204030204" pitchFamily="34" charset="0"/>
              </a:rPr>
              <a:t>Improving spectral efficiency  </a:t>
            </a:r>
            <a:r>
              <a:rPr lang="en-US" altLang="ko-KR" dirty="0" smtClean="0">
                <a:latin typeface="Calibri" panose="020F0502020204030204" pitchFamily="34" charset="0"/>
                <a:cs typeface="Calibri" panose="020F0502020204030204" pitchFamily="34" charset="0"/>
              </a:rPr>
              <a:t>especially for </a:t>
            </a:r>
            <a:r>
              <a:rPr lang="en-US" altLang="ko-KR" dirty="0" smtClean="0">
                <a:latin typeface="Calibri" panose="020F0502020204030204" pitchFamily="34" charset="0"/>
                <a:cs typeface="Calibri" panose="020F0502020204030204" pitchFamily="34" charset="0"/>
              </a:rPr>
              <a:t>sub-1GHz FDD and </a:t>
            </a:r>
            <a:r>
              <a:rPr lang="en-US" altLang="ko-KR" dirty="0" smtClean="0">
                <a:latin typeface="Calibri" panose="020F0502020204030204" pitchFamily="34" charset="0"/>
                <a:cs typeface="Calibri" panose="020F0502020204030204" pitchFamily="34" charset="0"/>
              </a:rPr>
              <a:t>FR1 </a:t>
            </a:r>
            <a:r>
              <a:rPr lang="en-US" altLang="ko-KR" dirty="0" smtClean="0">
                <a:latin typeface="Calibri" panose="020F0502020204030204" pitchFamily="34" charset="0"/>
                <a:cs typeface="Calibri" panose="020F0502020204030204" pitchFamily="34" charset="0"/>
              </a:rPr>
              <a:t>TDD deployments</a:t>
            </a:r>
          </a:p>
          <a:p>
            <a:pPr lvl="1"/>
            <a:r>
              <a:rPr lang="en-US" altLang="ko-KR" dirty="0" smtClean="0">
                <a:latin typeface="Calibri" panose="020F0502020204030204" pitchFamily="34" charset="0"/>
                <a:cs typeface="Calibri" panose="020F0502020204030204" pitchFamily="34" charset="0"/>
              </a:rPr>
              <a:t>In addition to CSI, SRS enhancement targeting this scenario should be included</a:t>
            </a:r>
          </a:p>
          <a:p>
            <a:endParaRPr lang="en-US" altLang="ko-KR" sz="2000" dirty="0" smtClean="0">
              <a:latin typeface="Calibri" panose="020F0502020204030204" pitchFamily="34" charset="0"/>
              <a:cs typeface="Calibri" panose="020F0502020204030204" pitchFamily="34" charset="0"/>
            </a:endParaRPr>
          </a:p>
          <a:p>
            <a:pPr marL="0" indent="0">
              <a:buNone/>
            </a:pPr>
            <a:endParaRPr lang="en-US" altLang="ko-KR" dirty="0">
              <a:latin typeface="Calibri" panose="020F0502020204030204" pitchFamily="34" charset="0"/>
              <a:cs typeface="Calibri" panose="020F0502020204030204" pitchFamily="34" charset="0"/>
            </a:endParaRPr>
          </a:p>
        </p:txBody>
      </p:sp>
      <p:sp>
        <p:nvSpPr>
          <p:cNvPr id="4" name="TextBox 3"/>
          <p:cNvSpPr txBox="1"/>
          <p:nvPr/>
        </p:nvSpPr>
        <p:spPr>
          <a:xfrm>
            <a:off x="338667" y="950350"/>
            <a:ext cx="11514666" cy="2092881"/>
          </a:xfrm>
          <a:prstGeom prst="rect">
            <a:avLst/>
          </a:prstGeom>
          <a:noFill/>
          <a:ln w="3175">
            <a:solidFill>
              <a:srgbClr val="0000FF"/>
            </a:solidFill>
          </a:ln>
        </p:spPr>
        <p:txBody>
          <a:bodyPr wrap="square" rtlCol="0">
            <a:spAutoFit/>
          </a:bodyPr>
          <a:lstStyle/>
          <a:p>
            <a:pPr>
              <a:lnSpc>
                <a:spcPct val="100000"/>
              </a:lnSpc>
            </a:pPr>
            <a:r>
              <a:rPr lang="en-US" sz="1600" b="1" dirty="0"/>
              <a:t>For Example Area 2 - Evolved handling of multi-TRP (Transmission Reception Points) and multi-beam, further discussion could focus on following </a:t>
            </a:r>
            <a:r>
              <a:rPr lang="en-US" sz="1600" b="1" dirty="0" smtClean="0"/>
              <a:t>items:</a:t>
            </a:r>
          </a:p>
          <a:p>
            <a:pPr marL="342900" indent="-342900">
              <a:lnSpc>
                <a:spcPct val="100000"/>
              </a:lnSpc>
              <a:buFont typeface="+mj-lt"/>
              <a:buAutoNum type="arabicPeriod"/>
            </a:pPr>
            <a:r>
              <a:rPr lang="en-US" sz="1400" dirty="0" smtClean="0"/>
              <a:t>Extend </a:t>
            </a:r>
            <a:r>
              <a:rPr lang="en-US" sz="1400" dirty="0"/>
              <a:t>Rel-17 Unified TCI framework, </a:t>
            </a:r>
            <a:r>
              <a:rPr lang="en-US" sz="1400" dirty="0" smtClean="0"/>
              <a:t>e.g.,</a:t>
            </a:r>
          </a:p>
          <a:p>
            <a:pPr marL="742950" lvl="1" indent="-285750">
              <a:buFont typeface="Arial" panose="020B0604020202020204" pitchFamily="34" charset="0"/>
              <a:buChar char="•"/>
            </a:pPr>
            <a:r>
              <a:rPr lang="en-US" sz="1400" dirty="0" smtClean="0"/>
              <a:t>for indication of multiple DL and UL TCI states (e.g., M&gt;1 and/or N&gt;1, and [inter-band]) (</a:t>
            </a:r>
            <a:r>
              <a:rPr lang="en-US" sz="1400" b="1" dirty="0" smtClean="0"/>
              <a:t>Not controversial in framework</a:t>
            </a:r>
            <a:r>
              <a:rPr lang="en-US" sz="1400" dirty="0" smtClean="0"/>
              <a:t>)</a:t>
            </a:r>
          </a:p>
          <a:p>
            <a:pPr marL="742950" lvl="1" indent="-285750">
              <a:buFont typeface="Arial" panose="020B0604020202020204" pitchFamily="34" charset="0"/>
              <a:buChar char="•"/>
            </a:pPr>
            <a:r>
              <a:rPr lang="en-US" sz="1400" dirty="0" smtClean="0"/>
              <a:t>Combined </a:t>
            </a:r>
            <a:r>
              <a:rPr lang="en-US" sz="1400" dirty="0"/>
              <a:t>MTRP schemes, more generic (</a:t>
            </a:r>
            <a:r>
              <a:rPr lang="en-US" sz="1400" b="1" dirty="0" smtClean="0"/>
              <a:t>Controversial</a:t>
            </a:r>
            <a:r>
              <a:rPr lang="en-US" sz="1400" dirty="0" smtClean="0"/>
              <a:t>)</a:t>
            </a:r>
          </a:p>
          <a:p>
            <a:pPr marL="342900" indent="-342900">
              <a:buFont typeface="+mj-lt"/>
              <a:buAutoNum type="arabicPeriod"/>
            </a:pPr>
            <a:r>
              <a:rPr lang="en-US" sz="1400" dirty="0" smtClean="0"/>
              <a:t>Increasing </a:t>
            </a:r>
            <a:r>
              <a:rPr lang="en-US" sz="1400" dirty="0"/>
              <a:t>the number of orthogonal DL [and UL] DMRS ports both for S-TRP and M-TRP (</a:t>
            </a:r>
            <a:r>
              <a:rPr lang="en-US" sz="1400" b="1" dirty="0"/>
              <a:t>Not controversial in </a:t>
            </a:r>
            <a:r>
              <a:rPr lang="en-US" sz="1400" b="1" dirty="0" smtClean="0"/>
              <a:t>framework</a:t>
            </a:r>
            <a:r>
              <a:rPr lang="en-US" sz="1400" dirty="0" smtClean="0"/>
              <a:t>)</a:t>
            </a:r>
          </a:p>
          <a:p>
            <a:pPr marL="342900" indent="-342900">
              <a:buFont typeface="+mj-lt"/>
              <a:buAutoNum type="arabicPeriod"/>
            </a:pPr>
            <a:r>
              <a:rPr lang="en-US" sz="1400" dirty="0" smtClean="0"/>
              <a:t>Enhancement </a:t>
            </a:r>
            <a:r>
              <a:rPr lang="en-US" sz="1400" dirty="0"/>
              <a:t>for Coherent-JT/D-MIMO, including e.g., codebook, CSI reporting, spatial domain interference avoidance (</a:t>
            </a:r>
            <a:r>
              <a:rPr lang="en-US" sz="1400" b="1" dirty="0" smtClean="0"/>
              <a:t>Controversial</a:t>
            </a:r>
            <a:r>
              <a:rPr lang="en-US" sz="1400" dirty="0" smtClean="0"/>
              <a:t>)</a:t>
            </a:r>
          </a:p>
          <a:p>
            <a:pPr marL="342900" indent="-342900">
              <a:buFont typeface="+mj-lt"/>
              <a:buAutoNum type="arabicPeriod"/>
            </a:pPr>
            <a:r>
              <a:rPr lang="en-US" sz="1400" dirty="0" smtClean="0"/>
              <a:t>Overhead </a:t>
            </a:r>
            <a:r>
              <a:rPr lang="en-US" sz="1400" dirty="0"/>
              <a:t>and/or Latency reduction for beam management procedure/beam acquisition procedures, more generic (</a:t>
            </a:r>
            <a:r>
              <a:rPr lang="en-US" sz="1400" b="1" dirty="0" smtClean="0"/>
              <a:t>Controversial</a:t>
            </a:r>
            <a:r>
              <a:rPr lang="en-US" sz="1400" dirty="0" smtClean="0"/>
              <a:t>)</a:t>
            </a:r>
          </a:p>
          <a:p>
            <a:pPr marL="342900" indent="-342900">
              <a:buFont typeface="+mj-lt"/>
              <a:buAutoNum type="arabicPeriod"/>
            </a:pPr>
            <a:r>
              <a:rPr lang="en-US" sz="1400" dirty="0" smtClean="0"/>
              <a:t>Asynchronous </a:t>
            </a:r>
            <a:r>
              <a:rPr lang="en-US" sz="1400" dirty="0"/>
              <a:t>M-TRP/Multiple TA for M-TRP (</a:t>
            </a:r>
            <a:r>
              <a:rPr lang="en-US" sz="1400" b="1" dirty="0"/>
              <a:t>Controversial</a:t>
            </a:r>
            <a:r>
              <a:rPr lang="en-US" sz="1400" dirty="0"/>
              <a:t>)</a:t>
            </a:r>
          </a:p>
        </p:txBody>
      </p:sp>
    </p:spTree>
    <p:extLst>
      <p:ext uri="{BB962C8B-B14F-4D97-AF65-F5344CB8AC3E}">
        <p14:creationId xmlns:p14="http://schemas.microsoft.com/office/powerpoint/2010/main" val="1629827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Assessment on conclusion of email discussion </a:t>
            </a:r>
            <a:r>
              <a:rPr lang="en-US" altLang="ko-KR" sz="2400" dirty="0">
                <a:solidFill>
                  <a:schemeClr val="bg2">
                    <a:lumMod val="75000"/>
                  </a:schemeClr>
                </a:solidFill>
              </a:rPr>
              <a:t>| </a:t>
            </a:r>
            <a:r>
              <a:rPr lang="en-US" altLang="ko-KR" sz="2400" dirty="0" smtClean="0">
                <a:solidFill>
                  <a:schemeClr val="bg2">
                    <a:lumMod val="75000"/>
                  </a:schemeClr>
                </a:solidFill>
              </a:rPr>
              <a:t>Example area 2</a:t>
            </a:r>
            <a:endParaRPr lang="ko-KR" altLang="en-US" dirty="0"/>
          </a:p>
        </p:txBody>
      </p:sp>
      <p:sp>
        <p:nvSpPr>
          <p:cNvPr id="3" name="내용 개체 틀 2"/>
          <p:cNvSpPr>
            <a:spLocks noGrp="1"/>
          </p:cNvSpPr>
          <p:nvPr>
            <p:ph idx="1"/>
          </p:nvPr>
        </p:nvSpPr>
        <p:spPr>
          <a:xfrm>
            <a:off x="338667" y="3150607"/>
            <a:ext cx="11514666" cy="3232086"/>
          </a:xfrm>
          <a:ln>
            <a:solidFill>
              <a:srgbClr val="0000FF"/>
            </a:solidFill>
          </a:ln>
        </p:spPr>
        <p:txBody>
          <a:bodyPr>
            <a:normAutofit/>
          </a:bodyPr>
          <a:lstStyle/>
          <a:p>
            <a:r>
              <a:rPr lang="en-US" altLang="ko-KR" sz="2000" dirty="0" smtClean="0">
                <a:latin typeface="Calibri" panose="020F0502020204030204" pitchFamily="34" charset="0"/>
                <a:cs typeface="Calibri" panose="020F0502020204030204" pitchFamily="34" charset="0"/>
              </a:rPr>
              <a:t>#4: Studied in Rel-17, most likely not enough time to specify and can be done in Rel-18</a:t>
            </a:r>
          </a:p>
          <a:p>
            <a:pPr lvl="1"/>
            <a:r>
              <a:rPr lang="en-US" altLang="ko-KR" dirty="0" smtClean="0">
                <a:latin typeface="Calibri" panose="020F0502020204030204" pitchFamily="34" charset="0"/>
                <a:cs typeface="Calibri" panose="020F0502020204030204" pitchFamily="34" charset="0"/>
              </a:rPr>
              <a:t>Beneficial to improve efficiency at high UE speed and/or large # configured TCI states</a:t>
            </a:r>
          </a:p>
          <a:p>
            <a:pPr lvl="1"/>
            <a:r>
              <a:rPr lang="en-US" altLang="ko-KR" dirty="0" smtClean="0">
                <a:latin typeface="Calibri" panose="020F0502020204030204" pitchFamily="34" charset="0"/>
                <a:cs typeface="Calibri" panose="020F0502020204030204" pitchFamily="34" charset="0"/>
              </a:rPr>
              <a:t>Continue from the study outcome of Rel-17</a:t>
            </a:r>
          </a:p>
          <a:p>
            <a:pPr lvl="1"/>
            <a:r>
              <a:rPr lang="en-US" altLang="ko-KR" dirty="0" smtClean="0">
                <a:latin typeface="Calibri" panose="020F0502020204030204" pitchFamily="34" charset="0"/>
                <a:cs typeface="Calibri" panose="020F0502020204030204" pitchFamily="34" charset="0"/>
              </a:rPr>
              <a:t>Scope should be described clearly, e.g. UE-initiated beam management, beam refinement/tracking, via down selection and benefit assessment, hence some study phase is needed</a:t>
            </a:r>
          </a:p>
          <a:p>
            <a:r>
              <a:rPr lang="en-US" altLang="ko-KR" sz="2000" dirty="0" smtClean="0">
                <a:latin typeface="Calibri" panose="020F0502020204030204" pitchFamily="34" charset="0"/>
                <a:cs typeface="Calibri" panose="020F0502020204030204" pitchFamily="34" charset="0"/>
              </a:rPr>
              <a:t>#5: Discussed in Rel-17 but no consensus to support</a:t>
            </a:r>
          </a:p>
          <a:p>
            <a:pPr lvl="1"/>
            <a:r>
              <a:rPr lang="en-US" altLang="ko-KR" dirty="0" smtClean="0">
                <a:latin typeface="Calibri" panose="020F0502020204030204" pitchFamily="34" charset="0"/>
                <a:cs typeface="Calibri" panose="020F0502020204030204" pitchFamily="34" charset="0"/>
              </a:rPr>
              <a:t>Relaxing inter-TRP DL timing offset requirement is beneficial to improve utility of </a:t>
            </a:r>
            <a:r>
              <a:rPr lang="en-US" altLang="ko-KR" dirty="0" err="1" smtClean="0">
                <a:latin typeface="Calibri" panose="020F0502020204030204" pitchFamily="34" charset="0"/>
                <a:cs typeface="Calibri" panose="020F0502020204030204" pitchFamily="34" charset="0"/>
              </a:rPr>
              <a:t>mTRP</a:t>
            </a:r>
            <a:r>
              <a:rPr lang="en-US" altLang="ko-KR" dirty="0" smtClean="0">
                <a:latin typeface="Calibri" panose="020F0502020204030204" pitchFamily="34" charset="0"/>
                <a:cs typeface="Calibri" panose="020F0502020204030204" pitchFamily="34" charset="0"/>
              </a:rPr>
              <a:t> especially for FR2</a:t>
            </a:r>
          </a:p>
          <a:p>
            <a:pPr lvl="1"/>
            <a:r>
              <a:rPr lang="en-US" altLang="ko-KR" dirty="0" smtClean="0">
                <a:latin typeface="Calibri" panose="020F0502020204030204" pitchFamily="34" charset="0"/>
                <a:cs typeface="Calibri" panose="020F0502020204030204" pitchFamily="34" charset="0"/>
              </a:rPr>
              <a:t>Support of multiple TA is more UL-related than DL, therefore should be moved under UL enhancement</a:t>
            </a:r>
          </a:p>
          <a:p>
            <a:pPr lvl="1"/>
            <a:r>
              <a:rPr lang="en-US" altLang="ko-KR" dirty="0" smtClean="0">
                <a:latin typeface="Calibri" panose="020F0502020204030204" pitchFamily="34" charset="0"/>
                <a:cs typeface="Calibri" panose="020F0502020204030204" pitchFamily="34" charset="0"/>
              </a:rPr>
              <a:t>As this item was controversial in Rel-17, it may benefit from some study phase as well, e.g. impact of relaxing DL timing assumption</a:t>
            </a:r>
            <a:r>
              <a:rPr lang="en-US" altLang="ko-KR" dirty="0">
                <a:latin typeface="Calibri" panose="020F0502020204030204" pitchFamily="34" charset="0"/>
                <a:cs typeface="Calibri" panose="020F0502020204030204" pitchFamily="34" charset="0"/>
              </a:rPr>
              <a:t> </a:t>
            </a:r>
            <a:r>
              <a:rPr lang="en-US" altLang="ko-KR" dirty="0" smtClean="0">
                <a:latin typeface="Calibri" panose="020F0502020204030204" pitchFamily="34" charset="0"/>
                <a:cs typeface="Calibri" panose="020F0502020204030204" pitchFamily="34" charset="0"/>
              </a:rPr>
              <a:t>(also involving RAN4)</a:t>
            </a:r>
          </a:p>
          <a:p>
            <a:endParaRPr lang="en-US" altLang="ko-KR" sz="2000" dirty="0" smtClean="0">
              <a:latin typeface="Calibri" panose="020F0502020204030204" pitchFamily="34" charset="0"/>
              <a:cs typeface="Calibri" panose="020F0502020204030204" pitchFamily="34" charset="0"/>
            </a:endParaRPr>
          </a:p>
          <a:p>
            <a:pPr marL="0" indent="0">
              <a:buNone/>
            </a:pPr>
            <a:endParaRPr lang="en-US" altLang="ko-KR" dirty="0">
              <a:latin typeface="Calibri" panose="020F0502020204030204" pitchFamily="34" charset="0"/>
              <a:cs typeface="Calibri" panose="020F0502020204030204" pitchFamily="34" charset="0"/>
            </a:endParaRPr>
          </a:p>
        </p:txBody>
      </p:sp>
      <p:sp>
        <p:nvSpPr>
          <p:cNvPr id="4" name="TextBox 3"/>
          <p:cNvSpPr txBox="1"/>
          <p:nvPr/>
        </p:nvSpPr>
        <p:spPr>
          <a:xfrm>
            <a:off x="338667" y="950350"/>
            <a:ext cx="11514666" cy="2092881"/>
          </a:xfrm>
          <a:prstGeom prst="rect">
            <a:avLst/>
          </a:prstGeom>
          <a:noFill/>
          <a:ln w="3175">
            <a:solidFill>
              <a:srgbClr val="0000FF"/>
            </a:solidFill>
          </a:ln>
        </p:spPr>
        <p:txBody>
          <a:bodyPr wrap="square" rtlCol="0">
            <a:spAutoFit/>
          </a:bodyPr>
          <a:lstStyle/>
          <a:p>
            <a:pPr>
              <a:lnSpc>
                <a:spcPct val="100000"/>
              </a:lnSpc>
            </a:pPr>
            <a:r>
              <a:rPr lang="en-US" sz="1600" b="1" dirty="0"/>
              <a:t>For Example Area 2 - Evolved handling of multi-TRP (Transmission Reception Points) and multi-beam, further discussion could focus on following </a:t>
            </a:r>
            <a:r>
              <a:rPr lang="en-US" sz="1600" b="1" dirty="0" smtClean="0"/>
              <a:t>items:</a:t>
            </a:r>
          </a:p>
          <a:p>
            <a:pPr marL="342900" indent="-342900">
              <a:lnSpc>
                <a:spcPct val="100000"/>
              </a:lnSpc>
              <a:buFont typeface="+mj-lt"/>
              <a:buAutoNum type="arabicPeriod"/>
            </a:pPr>
            <a:r>
              <a:rPr lang="en-US" sz="1400" dirty="0" smtClean="0"/>
              <a:t>Extend </a:t>
            </a:r>
            <a:r>
              <a:rPr lang="en-US" sz="1400" dirty="0"/>
              <a:t>Rel-17 Unified TCI framework, </a:t>
            </a:r>
            <a:r>
              <a:rPr lang="en-US" sz="1400" dirty="0" smtClean="0"/>
              <a:t>e.g.,</a:t>
            </a:r>
          </a:p>
          <a:p>
            <a:pPr marL="742950" lvl="1" indent="-285750">
              <a:buFont typeface="Arial" panose="020B0604020202020204" pitchFamily="34" charset="0"/>
              <a:buChar char="•"/>
            </a:pPr>
            <a:r>
              <a:rPr lang="en-US" sz="1400" dirty="0" smtClean="0"/>
              <a:t>for indication of multiple DL and UL TCI states (e.g., M&gt;1 and/or N&gt;1, and [inter-band]) (</a:t>
            </a:r>
            <a:r>
              <a:rPr lang="en-US" sz="1400" b="1" dirty="0" smtClean="0"/>
              <a:t>Not controversial in framework</a:t>
            </a:r>
            <a:r>
              <a:rPr lang="en-US" sz="1400" dirty="0" smtClean="0"/>
              <a:t>)</a:t>
            </a:r>
          </a:p>
          <a:p>
            <a:pPr marL="742950" lvl="1" indent="-285750">
              <a:buFont typeface="Arial" panose="020B0604020202020204" pitchFamily="34" charset="0"/>
              <a:buChar char="•"/>
            </a:pPr>
            <a:r>
              <a:rPr lang="en-US" sz="1400" dirty="0" smtClean="0"/>
              <a:t>Combined </a:t>
            </a:r>
            <a:r>
              <a:rPr lang="en-US" sz="1400" dirty="0"/>
              <a:t>MTRP schemes, more generic (</a:t>
            </a:r>
            <a:r>
              <a:rPr lang="en-US" sz="1400" b="1" dirty="0" smtClean="0"/>
              <a:t>Controversial</a:t>
            </a:r>
            <a:r>
              <a:rPr lang="en-US" sz="1400" dirty="0" smtClean="0"/>
              <a:t>)</a:t>
            </a:r>
          </a:p>
          <a:p>
            <a:pPr marL="342900" indent="-342900">
              <a:buFont typeface="+mj-lt"/>
              <a:buAutoNum type="arabicPeriod"/>
            </a:pPr>
            <a:r>
              <a:rPr lang="en-US" sz="1400" dirty="0" smtClean="0"/>
              <a:t>Increasing </a:t>
            </a:r>
            <a:r>
              <a:rPr lang="en-US" sz="1400" dirty="0"/>
              <a:t>the number of orthogonal DL [and UL] DMRS ports both for S-TRP and M-TRP (</a:t>
            </a:r>
            <a:r>
              <a:rPr lang="en-US" sz="1400" b="1" dirty="0"/>
              <a:t>Not controversial in </a:t>
            </a:r>
            <a:r>
              <a:rPr lang="en-US" sz="1400" b="1" dirty="0" smtClean="0"/>
              <a:t>framework</a:t>
            </a:r>
            <a:r>
              <a:rPr lang="en-US" sz="1400" dirty="0" smtClean="0"/>
              <a:t>)</a:t>
            </a:r>
          </a:p>
          <a:p>
            <a:pPr marL="342900" indent="-342900">
              <a:buFont typeface="+mj-lt"/>
              <a:buAutoNum type="arabicPeriod"/>
            </a:pPr>
            <a:r>
              <a:rPr lang="en-US" sz="1400" dirty="0" smtClean="0"/>
              <a:t>Enhancement </a:t>
            </a:r>
            <a:r>
              <a:rPr lang="en-US" sz="1400" dirty="0"/>
              <a:t>for Coherent-JT/D-MIMO, including e.g., codebook, CSI reporting, spatial domain interference avoidance (</a:t>
            </a:r>
            <a:r>
              <a:rPr lang="en-US" sz="1400" b="1" dirty="0" smtClean="0"/>
              <a:t>Controversial</a:t>
            </a:r>
            <a:r>
              <a:rPr lang="en-US" sz="1400" dirty="0" smtClean="0"/>
              <a:t>)</a:t>
            </a:r>
          </a:p>
          <a:p>
            <a:pPr marL="342900" indent="-342900">
              <a:buFont typeface="+mj-lt"/>
              <a:buAutoNum type="arabicPeriod"/>
            </a:pPr>
            <a:r>
              <a:rPr lang="en-US" sz="1400" dirty="0" smtClean="0"/>
              <a:t>Overhead </a:t>
            </a:r>
            <a:r>
              <a:rPr lang="en-US" sz="1400" dirty="0"/>
              <a:t>and/or Latency reduction for beam management procedure/beam acquisition procedures, more generic (</a:t>
            </a:r>
            <a:r>
              <a:rPr lang="en-US" sz="1400" b="1" dirty="0" smtClean="0"/>
              <a:t>Controversial</a:t>
            </a:r>
            <a:r>
              <a:rPr lang="en-US" sz="1400" dirty="0" smtClean="0"/>
              <a:t>)</a:t>
            </a:r>
          </a:p>
          <a:p>
            <a:pPr marL="342900" indent="-342900">
              <a:buFont typeface="+mj-lt"/>
              <a:buAutoNum type="arabicPeriod"/>
            </a:pPr>
            <a:r>
              <a:rPr lang="en-US" sz="1400" dirty="0" smtClean="0"/>
              <a:t>Asynchronous </a:t>
            </a:r>
            <a:r>
              <a:rPr lang="en-US" sz="1400" dirty="0"/>
              <a:t>M-TRP/Multiple TA for M-TRP (</a:t>
            </a:r>
            <a:r>
              <a:rPr lang="en-US" sz="1400" b="1" dirty="0"/>
              <a:t>Controversial</a:t>
            </a:r>
            <a:r>
              <a:rPr lang="en-US" sz="1400" dirty="0"/>
              <a:t>)</a:t>
            </a:r>
          </a:p>
        </p:txBody>
      </p:sp>
    </p:spTree>
    <p:extLst>
      <p:ext uri="{BB962C8B-B14F-4D97-AF65-F5344CB8AC3E}">
        <p14:creationId xmlns:p14="http://schemas.microsoft.com/office/powerpoint/2010/main" val="1309203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Assessment on conclusion of email discussion </a:t>
            </a:r>
            <a:r>
              <a:rPr lang="en-US" altLang="ko-KR" sz="2400" dirty="0">
                <a:solidFill>
                  <a:schemeClr val="bg2">
                    <a:lumMod val="75000"/>
                  </a:schemeClr>
                </a:solidFill>
              </a:rPr>
              <a:t>| </a:t>
            </a:r>
            <a:r>
              <a:rPr lang="en-US" altLang="ko-KR" sz="2400" dirty="0" smtClean="0">
                <a:solidFill>
                  <a:schemeClr val="bg2">
                    <a:lumMod val="75000"/>
                  </a:schemeClr>
                </a:solidFill>
              </a:rPr>
              <a:t>Other</a:t>
            </a:r>
            <a:endParaRPr lang="ko-KR" altLang="en-US" dirty="0"/>
          </a:p>
        </p:txBody>
      </p:sp>
      <p:sp>
        <p:nvSpPr>
          <p:cNvPr id="3" name="내용 개체 틀 2"/>
          <p:cNvSpPr>
            <a:spLocks noGrp="1"/>
          </p:cNvSpPr>
          <p:nvPr>
            <p:ph idx="1"/>
          </p:nvPr>
        </p:nvSpPr>
        <p:spPr>
          <a:xfrm>
            <a:off x="338667" y="2343089"/>
            <a:ext cx="11514666" cy="1884879"/>
          </a:xfrm>
          <a:ln>
            <a:solidFill>
              <a:srgbClr val="0000FF"/>
            </a:solidFill>
          </a:ln>
        </p:spPr>
        <p:txBody>
          <a:bodyPr>
            <a:normAutofit/>
          </a:bodyPr>
          <a:lstStyle/>
          <a:p>
            <a:r>
              <a:rPr lang="en-US" altLang="ko-KR" sz="2000" dirty="0" smtClean="0">
                <a:latin typeface="Calibri" panose="020F0502020204030204" pitchFamily="34" charset="0"/>
                <a:cs typeface="Calibri" panose="020F0502020204030204" pitchFamily="34" charset="0"/>
              </a:rPr>
              <a:t>Example area 3 can be assigned a lower priority</a:t>
            </a:r>
          </a:p>
          <a:p>
            <a:endParaRPr lang="en-US" altLang="ko-KR" sz="2000" dirty="0">
              <a:latin typeface="Calibri" panose="020F0502020204030204" pitchFamily="34" charset="0"/>
              <a:cs typeface="Calibri" panose="020F0502020204030204" pitchFamily="34" charset="0"/>
            </a:endParaRPr>
          </a:p>
          <a:p>
            <a:r>
              <a:rPr lang="en-US" altLang="ko-KR" sz="2000" dirty="0" smtClean="0">
                <a:latin typeface="Calibri" panose="020F0502020204030204" pitchFamily="34" charset="0"/>
                <a:cs typeface="Calibri" panose="020F0502020204030204" pitchFamily="34" charset="0"/>
              </a:rPr>
              <a:t>UL-related areas such as UL TPMI, &gt;4Tx UL, UL multi-panel, and multiple TA to support </a:t>
            </a:r>
            <a:r>
              <a:rPr lang="en-US" altLang="ko-KR" sz="2000" dirty="0" err="1" smtClean="0">
                <a:latin typeface="Calibri" panose="020F0502020204030204" pitchFamily="34" charset="0"/>
                <a:cs typeface="Calibri" panose="020F0502020204030204" pitchFamily="34" charset="0"/>
              </a:rPr>
              <a:t>mTRP</a:t>
            </a:r>
            <a:r>
              <a:rPr lang="en-US" altLang="ko-KR" sz="2000" dirty="0" smtClean="0">
                <a:latin typeface="Calibri" panose="020F0502020204030204" pitchFamily="34" charset="0"/>
                <a:cs typeface="Calibri" panose="020F0502020204030204" pitchFamily="34" charset="0"/>
              </a:rPr>
              <a:t> can be included as a part of UL enhancement discussion</a:t>
            </a:r>
          </a:p>
          <a:p>
            <a:pPr lvl="1"/>
            <a:endParaRPr lang="en-US" altLang="ko-KR" dirty="0" smtClean="0">
              <a:latin typeface="Calibri" panose="020F0502020204030204" pitchFamily="34" charset="0"/>
              <a:cs typeface="Calibri" panose="020F0502020204030204" pitchFamily="34" charset="0"/>
            </a:endParaRPr>
          </a:p>
          <a:p>
            <a:endParaRPr lang="en-US" altLang="ko-KR" sz="2000" dirty="0" smtClean="0">
              <a:latin typeface="Calibri" panose="020F0502020204030204" pitchFamily="34" charset="0"/>
              <a:cs typeface="Calibri" panose="020F0502020204030204" pitchFamily="34" charset="0"/>
            </a:endParaRPr>
          </a:p>
          <a:p>
            <a:pPr marL="0" indent="0">
              <a:buNone/>
            </a:pPr>
            <a:endParaRPr lang="en-US" altLang="ko-KR" dirty="0">
              <a:latin typeface="Calibri" panose="020F0502020204030204" pitchFamily="34" charset="0"/>
              <a:cs typeface="Calibri" panose="020F0502020204030204" pitchFamily="34" charset="0"/>
            </a:endParaRPr>
          </a:p>
        </p:txBody>
      </p:sp>
      <p:sp>
        <p:nvSpPr>
          <p:cNvPr id="4" name="TextBox 3"/>
          <p:cNvSpPr txBox="1"/>
          <p:nvPr/>
        </p:nvSpPr>
        <p:spPr>
          <a:xfrm>
            <a:off x="338667" y="950350"/>
            <a:ext cx="11514666" cy="1138773"/>
          </a:xfrm>
          <a:prstGeom prst="rect">
            <a:avLst/>
          </a:prstGeom>
          <a:noFill/>
          <a:ln w="3175">
            <a:solidFill>
              <a:srgbClr val="0000FF"/>
            </a:solidFill>
          </a:ln>
        </p:spPr>
        <p:txBody>
          <a:bodyPr wrap="square" rtlCol="0">
            <a:spAutoFit/>
          </a:bodyPr>
          <a:lstStyle/>
          <a:p>
            <a:pPr>
              <a:lnSpc>
                <a:spcPct val="100000"/>
              </a:lnSpc>
            </a:pPr>
            <a:r>
              <a:rPr lang="en-US" sz="1400" b="1" dirty="0">
                <a:solidFill>
                  <a:schemeClr val="bg1">
                    <a:lumMod val="65000"/>
                  </a:schemeClr>
                </a:solidFill>
              </a:rPr>
              <a:t>For Example Area 3 - CPE (customer premises equipment)-specific considerations, further discussion could focus on:</a:t>
            </a:r>
          </a:p>
          <a:p>
            <a:pPr lvl="1">
              <a:lnSpc>
                <a:spcPct val="100000"/>
              </a:lnSpc>
            </a:pPr>
            <a:r>
              <a:rPr lang="en-US" sz="1200" dirty="0">
                <a:solidFill>
                  <a:schemeClr val="bg1">
                    <a:lumMod val="65000"/>
                  </a:schemeClr>
                </a:solidFill>
              </a:rPr>
              <a:t>Priority of CPE: Lower </a:t>
            </a:r>
            <a:r>
              <a:rPr lang="en-US" sz="1200" dirty="0" err="1">
                <a:solidFill>
                  <a:schemeClr val="bg1">
                    <a:lumMod val="65000"/>
                  </a:schemeClr>
                </a:solidFill>
              </a:rPr>
              <a:t>Pority</a:t>
            </a:r>
            <a:r>
              <a:rPr lang="en-US" sz="1200" dirty="0">
                <a:solidFill>
                  <a:schemeClr val="bg1">
                    <a:lumMod val="65000"/>
                  </a:schemeClr>
                </a:solidFill>
              </a:rPr>
              <a:t> </a:t>
            </a:r>
            <a:r>
              <a:rPr lang="en-US" sz="1200" b="1" dirty="0">
                <a:solidFill>
                  <a:schemeClr val="bg1">
                    <a:lumMod val="65000"/>
                  </a:schemeClr>
                </a:solidFill>
              </a:rPr>
              <a:t>(Controversial)</a:t>
            </a:r>
          </a:p>
          <a:p>
            <a:pPr>
              <a:lnSpc>
                <a:spcPct val="100000"/>
              </a:lnSpc>
            </a:pPr>
            <a:endParaRPr lang="en-US" sz="1400" b="1" dirty="0">
              <a:solidFill>
                <a:schemeClr val="bg1">
                  <a:lumMod val="65000"/>
                </a:schemeClr>
              </a:solidFill>
            </a:endParaRPr>
          </a:p>
          <a:p>
            <a:pPr>
              <a:lnSpc>
                <a:spcPct val="100000"/>
              </a:lnSpc>
            </a:pPr>
            <a:r>
              <a:rPr lang="en-US" sz="1400" b="1" dirty="0">
                <a:solidFill>
                  <a:schemeClr val="bg1">
                    <a:lumMod val="65000"/>
                  </a:schemeClr>
                </a:solidFill>
              </a:rPr>
              <a:t>For "UL Related" area, which is raised in this week, Moderator lists all related schemes below for reference, and would like to propose to suspend the discussion at this moment, waiting for the decision on the umbrella for UL part.</a:t>
            </a:r>
            <a:endParaRPr lang="en-US" sz="1400" dirty="0">
              <a:solidFill>
                <a:schemeClr val="bg1">
                  <a:lumMod val="65000"/>
                </a:schemeClr>
              </a:solidFill>
            </a:endParaRPr>
          </a:p>
        </p:txBody>
      </p:sp>
    </p:spTree>
    <p:extLst>
      <p:ext uri="{BB962C8B-B14F-4D97-AF65-F5344CB8AC3E}">
        <p14:creationId xmlns:p14="http://schemas.microsoft.com/office/powerpoint/2010/main" val="22367444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C-JT with distributed RRH </a:t>
            </a:r>
            <a:r>
              <a:rPr lang="en-US" altLang="ko-KR" sz="2400" dirty="0">
                <a:solidFill>
                  <a:schemeClr val="bg2">
                    <a:lumMod val="75000"/>
                  </a:schemeClr>
                </a:solidFill>
              </a:rPr>
              <a:t>| </a:t>
            </a:r>
            <a:r>
              <a:rPr lang="en-US" altLang="ko-KR" sz="2400" dirty="0" smtClean="0">
                <a:solidFill>
                  <a:schemeClr val="bg2">
                    <a:lumMod val="75000"/>
                  </a:schemeClr>
                </a:solidFill>
              </a:rPr>
              <a:t>Motivation and Scope</a:t>
            </a:r>
            <a:endParaRPr lang="ko-KR" altLang="en-US" dirty="0"/>
          </a:p>
        </p:txBody>
      </p:sp>
      <p:sp>
        <p:nvSpPr>
          <p:cNvPr id="3" name="내용 개체 틀 2"/>
          <p:cNvSpPr>
            <a:spLocks noGrp="1"/>
          </p:cNvSpPr>
          <p:nvPr>
            <p:ph idx="1"/>
          </p:nvPr>
        </p:nvSpPr>
        <p:spPr>
          <a:xfrm>
            <a:off x="338667" y="948631"/>
            <a:ext cx="11514666" cy="2789029"/>
          </a:xfrm>
          <a:ln>
            <a:solidFill>
              <a:srgbClr val="0000FF"/>
            </a:solidFill>
          </a:ln>
        </p:spPr>
        <p:txBody>
          <a:bodyPr>
            <a:normAutofit lnSpcReduction="10000"/>
          </a:bodyPr>
          <a:lstStyle/>
          <a:p>
            <a:r>
              <a:rPr lang="en-US" altLang="ko-KR" sz="2000" dirty="0"/>
              <a:t>Facilitate deployments with multiple RRH or Active Antenna modules</a:t>
            </a:r>
          </a:p>
          <a:p>
            <a:pPr lvl="1"/>
            <a:r>
              <a:rPr lang="en-US" altLang="ko-KR" dirty="0" smtClean="0"/>
              <a:t>Especially targeting low </a:t>
            </a:r>
            <a:r>
              <a:rPr lang="en-US" altLang="ko-KR" dirty="0"/>
              <a:t>frequency </a:t>
            </a:r>
            <a:r>
              <a:rPr lang="en-US" altLang="ko-KR" dirty="0" smtClean="0"/>
              <a:t>FR1 bands </a:t>
            </a:r>
            <a:r>
              <a:rPr lang="en-US" altLang="ko-KR" dirty="0"/>
              <a:t>(sub-1GHz) FDD, also </a:t>
            </a:r>
            <a:r>
              <a:rPr lang="en-US" altLang="ko-KR" smtClean="0"/>
              <a:t>FR1 bands TDD</a:t>
            </a:r>
            <a:endParaRPr lang="en-US" altLang="ko-KR" dirty="0"/>
          </a:p>
          <a:p>
            <a:pPr lvl="2"/>
            <a:r>
              <a:rPr lang="en-US" altLang="ko-KR" dirty="0"/>
              <a:t>Capacity/coverage limitation for sub-1GHz (form factor limitation at gNB)</a:t>
            </a:r>
          </a:p>
          <a:p>
            <a:pPr lvl="1"/>
            <a:r>
              <a:rPr lang="en-US" altLang="ko-KR" dirty="0"/>
              <a:t>Study on assumptions and channel modeling seems needed (for the first, e.g., 2 meetings)</a:t>
            </a:r>
          </a:p>
          <a:p>
            <a:r>
              <a:rPr lang="en-US" altLang="ko-KR" sz="2000" dirty="0"/>
              <a:t>Potential enhancement/study areas:</a:t>
            </a:r>
          </a:p>
          <a:p>
            <a:pPr lvl="1"/>
            <a:r>
              <a:rPr lang="en-US" altLang="ko-KR" dirty="0"/>
              <a:t>New CSI codebook(s) accommodating largely-spaced RRHs (possibly with different # of ports) and the necessary CSI reporting with &gt;32 ports, including for (if required) UE-assisted calibration </a:t>
            </a:r>
          </a:p>
          <a:p>
            <a:pPr lvl="1"/>
            <a:r>
              <a:rPr lang="en-US" altLang="ko-KR" dirty="0"/>
              <a:t>RS enhancement to enable &gt;32 ports and &gt;8 layers for both FDD and TDD – mindful of overhead</a:t>
            </a:r>
          </a:p>
          <a:p>
            <a:pPr lvl="1"/>
            <a:r>
              <a:rPr lang="en-US" altLang="ko-KR" dirty="0"/>
              <a:t>New (interference) measurement for enabling dynamic RRH selection</a:t>
            </a:r>
          </a:p>
        </p:txBody>
      </p:sp>
      <p:sp>
        <p:nvSpPr>
          <p:cNvPr id="4" name="원호 17"/>
          <p:cNvSpPr/>
          <p:nvPr/>
        </p:nvSpPr>
        <p:spPr>
          <a:xfrm>
            <a:off x="1278520" y="4732992"/>
            <a:ext cx="1860697" cy="1531088"/>
          </a:xfrm>
          <a:prstGeom prst="arc">
            <a:avLst>
              <a:gd name="adj1" fmla="val 11040849"/>
              <a:gd name="adj2" fmla="val 0"/>
            </a:avLst>
          </a:prstGeom>
          <a:gradFill flip="none" rotWithShape="1">
            <a:gsLst>
              <a:gs pos="0">
                <a:schemeClr val="accent2">
                  <a:tint val="66000"/>
                  <a:satMod val="160000"/>
                </a:schemeClr>
              </a:gs>
              <a:gs pos="50000">
                <a:schemeClr val="accent2">
                  <a:tint val="44500"/>
                  <a:satMod val="160000"/>
                  <a:alpha val="37000"/>
                </a:schemeClr>
              </a:gs>
              <a:gs pos="100000">
                <a:schemeClr val="accent2">
                  <a:tint val="23500"/>
                  <a:satMod val="160000"/>
                  <a:alpha val="0"/>
                </a:schemeClr>
              </a:gs>
            </a:gsLst>
            <a:lin ang="5400000" scaled="1"/>
            <a:tileRect/>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5" name="빗면 18"/>
          <p:cNvSpPr/>
          <p:nvPr/>
        </p:nvSpPr>
        <p:spPr>
          <a:xfrm>
            <a:off x="2049676" y="4360930"/>
            <a:ext cx="308343" cy="496481"/>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6" name="원호 19"/>
          <p:cNvSpPr/>
          <p:nvPr/>
        </p:nvSpPr>
        <p:spPr>
          <a:xfrm>
            <a:off x="3712156" y="4691500"/>
            <a:ext cx="1860697" cy="1573084"/>
          </a:xfrm>
          <a:prstGeom prst="arc">
            <a:avLst>
              <a:gd name="adj1" fmla="val 11040849"/>
              <a:gd name="adj2" fmla="val 0"/>
            </a:avLst>
          </a:prstGeom>
          <a:gradFill flip="none" rotWithShape="1">
            <a:gsLst>
              <a:gs pos="0">
                <a:srgbClr val="C00000">
                  <a:tint val="66000"/>
                  <a:satMod val="160000"/>
                </a:srgbClr>
              </a:gs>
              <a:gs pos="17000">
                <a:srgbClr val="C00000">
                  <a:tint val="44500"/>
                  <a:satMod val="160000"/>
                  <a:alpha val="83000"/>
                </a:srgbClr>
              </a:gs>
              <a:gs pos="98802">
                <a:schemeClr val="bg1">
                  <a:alpha val="0"/>
                </a:schemeClr>
              </a:gs>
              <a:gs pos="25000">
                <a:srgbClr val="C00000">
                  <a:tint val="23500"/>
                  <a:satMod val="160000"/>
                  <a:alpha val="55000"/>
                </a:srgbClr>
              </a:gs>
            </a:gsLst>
            <a:path path="circle">
              <a:fillToRect l="50000" t="50000" r="50000" b="50000"/>
            </a:path>
            <a:tileRect/>
          </a:gra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atin typeface="Calibri" panose="020F0502020204030204" pitchFamily="34" charset="0"/>
              <a:cs typeface="Calibri" panose="020F0502020204030204" pitchFamily="34" charset="0"/>
            </a:endParaRPr>
          </a:p>
        </p:txBody>
      </p:sp>
      <p:sp>
        <p:nvSpPr>
          <p:cNvPr id="7" name="빗면 21"/>
          <p:cNvSpPr/>
          <p:nvPr/>
        </p:nvSpPr>
        <p:spPr>
          <a:xfrm>
            <a:off x="3795631" y="4822463"/>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8" name="TextBox 7"/>
          <p:cNvSpPr txBox="1"/>
          <p:nvPr/>
        </p:nvSpPr>
        <p:spPr>
          <a:xfrm>
            <a:off x="3611438" y="5535711"/>
            <a:ext cx="2508261" cy="276999"/>
          </a:xfrm>
          <a:prstGeom prst="rect">
            <a:avLst/>
          </a:prstGeom>
          <a:noFill/>
        </p:spPr>
        <p:txBody>
          <a:bodyPr wrap="square" rtlCol="0">
            <a:spAutoFit/>
          </a:bodyPr>
          <a:lstStyle/>
          <a:p>
            <a:r>
              <a:rPr lang="en-US" altLang="ko-KR" sz="1200" dirty="0" smtClean="0">
                <a:latin typeface="Calibri" panose="020F0502020204030204" pitchFamily="34" charset="0"/>
                <a:ea typeface="SamsungOneKoreanOTF 400C" panose="020B0506030303020204" pitchFamily="34" charset="-127"/>
                <a:cs typeface="Calibri" panose="020F0502020204030204" pitchFamily="34" charset="0"/>
              </a:rPr>
              <a:t>Distributed/Multi-panel FD-MIMO</a:t>
            </a:r>
            <a:endParaRPr lang="ko-KR" altLang="en-US" sz="1200" dirty="0">
              <a:latin typeface="Calibri" panose="020F0502020204030204" pitchFamily="34" charset="0"/>
              <a:ea typeface="SamsungOneKoreanOTF 400C" panose="020B0506030303020204" pitchFamily="34" charset="-127"/>
              <a:cs typeface="Calibri" panose="020F0502020204030204" pitchFamily="34" charset="0"/>
            </a:endParaRPr>
          </a:p>
        </p:txBody>
      </p:sp>
      <p:sp>
        <p:nvSpPr>
          <p:cNvPr id="9" name="TextBox 8"/>
          <p:cNvSpPr txBox="1"/>
          <p:nvPr/>
        </p:nvSpPr>
        <p:spPr>
          <a:xfrm>
            <a:off x="1691326" y="4020189"/>
            <a:ext cx="2508261" cy="276999"/>
          </a:xfrm>
          <a:prstGeom prst="rect">
            <a:avLst/>
          </a:prstGeom>
          <a:noFill/>
        </p:spPr>
        <p:txBody>
          <a:bodyPr wrap="square" rtlCol="0">
            <a:spAutoFit/>
          </a:bodyPr>
          <a:lstStyle/>
          <a:p>
            <a:r>
              <a:rPr lang="en-US" altLang="ko-KR" sz="1200" dirty="0" smtClean="0">
                <a:latin typeface="Calibri" panose="020F0502020204030204" pitchFamily="34" charset="0"/>
                <a:ea typeface="SamsungOneKoreanOTF 400C" panose="020B0506030303020204" pitchFamily="34" charset="-127"/>
                <a:cs typeface="Calibri" panose="020F0502020204030204" pitchFamily="34" charset="0"/>
              </a:rPr>
              <a:t>64T64R for 700MHz???</a:t>
            </a:r>
            <a:endParaRPr lang="ko-KR" altLang="en-US" sz="1200" dirty="0">
              <a:latin typeface="Calibri" panose="020F0502020204030204" pitchFamily="34" charset="0"/>
              <a:ea typeface="SamsungOneKoreanOTF 400C" panose="020B0506030303020204" pitchFamily="34" charset="-127"/>
              <a:cs typeface="Calibri" panose="020F0502020204030204" pitchFamily="34" charset="0"/>
            </a:endParaRPr>
          </a:p>
        </p:txBody>
      </p:sp>
      <p:sp>
        <p:nvSpPr>
          <p:cNvPr id="10" name="TextBox 9"/>
          <p:cNvSpPr txBox="1"/>
          <p:nvPr/>
        </p:nvSpPr>
        <p:spPr>
          <a:xfrm>
            <a:off x="3305374" y="4591631"/>
            <a:ext cx="2508261" cy="230832"/>
          </a:xfrm>
          <a:prstGeom prst="rect">
            <a:avLst/>
          </a:prstGeom>
          <a:noFill/>
        </p:spPr>
        <p:txBody>
          <a:bodyPr wrap="square" rtlCol="0">
            <a:spAutoFit/>
          </a:bodyPr>
          <a:lstStyle/>
          <a:p>
            <a:r>
              <a:rPr lang="en-US" altLang="ko-KR" sz="900" dirty="0" smtClean="0">
                <a:latin typeface="Calibri" panose="020F0502020204030204" pitchFamily="34" charset="0"/>
                <a:ea typeface="SamsungOneKoreanOTF 400C" panose="020B0506030303020204" pitchFamily="34" charset="-127"/>
                <a:cs typeface="Calibri" panose="020F0502020204030204" pitchFamily="34" charset="0"/>
              </a:rPr>
              <a:t>4x 4T4R</a:t>
            </a:r>
            <a:endParaRPr lang="ko-KR" altLang="en-US" sz="900" dirty="0">
              <a:latin typeface="Calibri" panose="020F0502020204030204" pitchFamily="34" charset="0"/>
              <a:ea typeface="SamsungOneKoreanOTF 400C" panose="020B0506030303020204" pitchFamily="34" charset="-127"/>
              <a:cs typeface="Calibri" panose="020F0502020204030204" pitchFamily="34" charset="0"/>
            </a:endParaRPr>
          </a:p>
        </p:txBody>
      </p:sp>
      <p:sp>
        <p:nvSpPr>
          <p:cNvPr id="11" name="오른쪽 화살표 31"/>
          <p:cNvSpPr/>
          <p:nvPr/>
        </p:nvSpPr>
        <p:spPr>
          <a:xfrm>
            <a:off x="2899744" y="4949059"/>
            <a:ext cx="550521" cy="394308"/>
          </a:xfrm>
          <a:prstGeom prst="rightArrow">
            <a:avLst/>
          </a:prstGeom>
          <a:solidFill>
            <a:schemeClr val="bg1">
              <a:lumMod val="50000"/>
            </a:schemeClr>
          </a:soli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2" name="빗면 32"/>
          <p:cNvSpPr/>
          <p:nvPr/>
        </p:nvSpPr>
        <p:spPr>
          <a:xfrm>
            <a:off x="3675878" y="4827955"/>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13" name="빗면 33"/>
          <p:cNvSpPr/>
          <p:nvPr/>
        </p:nvSpPr>
        <p:spPr>
          <a:xfrm>
            <a:off x="3789990" y="4997799"/>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14" name="빗면 34"/>
          <p:cNvSpPr/>
          <p:nvPr/>
        </p:nvSpPr>
        <p:spPr>
          <a:xfrm>
            <a:off x="3678713" y="5002502"/>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15" name="빗면 37"/>
          <p:cNvSpPr/>
          <p:nvPr/>
        </p:nvSpPr>
        <p:spPr>
          <a:xfrm>
            <a:off x="4178490" y="4323840"/>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16" name="빗면 38"/>
          <p:cNvSpPr/>
          <p:nvPr/>
        </p:nvSpPr>
        <p:spPr>
          <a:xfrm>
            <a:off x="4303788" y="4323840"/>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17" name="빗면 39"/>
          <p:cNvSpPr/>
          <p:nvPr/>
        </p:nvSpPr>
        <p:spPr>
          <a:xfrm>
            <a:off x="4429086" y="4323840"/>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18" name="빗면 40"/>
          <p:cNvSpPr/>
          <p:nvPr/>
        </p:nvSpPr>
        <p:spPr>
          <a:xfrm>
            <a:off x="4554384" y="4323840"/>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19" name="빗면 41"/>
          <p:cNvSpPr/>
          <p:nvPr/>
        </p:nvSpPr>
        <p:spPr>
          <a:xfrm>
            <a:off x="4989794" y="4313363"/>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20" name="빗면 42"/>
          <p:cNvSpPr/>
          <p:nvPr/>
        </p:nvSpPr>
        <p:spPr>
          <a:xfrm>
            <a:off x="5118628" y="4322275"/>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21" name="빗면 45"/>
          <p:cNvSpPr/>
          <p:nvPr/>
        </p:nvSpPr>
        <p:spPr>
          <a:xfrm>
            <a:off x="5229770" y="4320472"/>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22" name="빗면 46"/>
          <p:cNvSpPr/>
          <p:nvPr/>
        </p:nvSpPr>
        <p:spPr>
          <a:xfrm>
            <a:off x="5343122" y="4322275"/>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23" name="빗면 47"/>
          <p:cNvSpPr/>
          <p:nvPr/>
        </p:nvSpPr>
        <p:spPr>
          <a:xfrm>
            <a:off x="5813635" y="4870288"/>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24" name="빗면 49"/>
          <p:cNvSpPr/>
          <p:nvPr/>
        </p:nvSpPr>
        <p:spPr>
          <a:xfrm>
            <a:off x="5815803" y="5029706"/>
            <a:ext cx="120116" cy="172196"/>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25" name="TextBox 24"/>
          <p:cNvSpPr txBox="1"/>
          <p:nvPr/>
        </p:nvSpPr>
        <p:spPr>
          <a:xfrm>
            <a:off x="3965621" y="4017350"/>
            <a:ext cx="2508261" cy="230832"/>
          </a:xfrm>
          <a:prstGeom prst="rect">
            <a:avLst/>
          </a:prstGeom>
          <a:noFill/>
        </p:spPr>
        <p:txBody>
          <a:bodyPr wrap="square" rtlCol="0">
            <a:spAutoFit/>
          </a:bodyPr>
          <a:lstStyle/>
          <a:p>
            <a:r>
              <a:rPr lang="en-US" altLang="ko-KR" sz="900" dirty="0" smtClean="0">
                <a:latin typeface="Calibri" panose="020F0502020204030204" pitchFamily="34" charset="0"/>
                <a:ea typeface="SamsungOneKoreanOTF 400C" panose="020B0506030303020204" pitchFamily="34" charset="-127"/>
                <a:cs typeface="Calibri" panose="020F0502020204030204" pitchFamily="34" charset="0"/>
              </a:rPr>
              <a:t>4x 4T4R</a:t>
            </a:r>
            <a:endParaRPr lang="ko-KR" altLang="en-US" sz="900" dirty="0">
              <a:latin typeface="Calibri" panose="020F0502020204030204" pitchFamily="34" charset="0"/>
              <a:ea typeface="SamsungOneKoreanOTF 400C" panose="020B0506030303020204" pitchFamily="34" charset="-127"/>
              <a:cs typeface="Calibri" panose="020F0502020204030204" pitchFamily="34" charset="0"/>
            </a:endParaRPr>
          </a:p>
        </p:txBody>
      </p:sp>
      <p:sp>
        <p:nvSpPr>
          <p:cNvPr id="26" name="TextBox 25"/>
          <p:cNvSpPr txBox="1"/>
          <p:nvPr/>
        </p:nvSpPr>
        <p:spPr>
          <a:xfrm>
            <a:off x="5140815" y="4122807"/>
            <a:ext cx="991836" cy="230832"/>
          </a:xfrm>
          <a:prstGeom prst="rect">
            <a:avLst/>
          </a:prstGeom>
          <a:noFill/>
        </p:spPr>
        <p:txBody>
          <a:bodyPr wrap="square" rtlCol="0">
            <a:spAutoFit/>
          </a:bodyPr>
          <a:lstStyle/>
          <a:p>
            <a:r>
              <a:rPr lang="en-US" altLang="ko-KR" sz="900" dirty="0" smtClean="0">
                <a:latin typeface="Calibri" panose="020F0502020204030204" pitchFamily="34" charset="0"/>
                <a:ea typeface="SamsungOneKoreanOTF 400C" panose="020B0506030303020204" pitchFamily="34" charset="-127"/>
                <a:cs typeface="Calibri" panose="020F0502020204030204" pitchFamily="34" charset="0"/>
              </a:rPr>
              <a:t>4x 4T4R</a:t>
            </a:r>
            <a:endParaRPr lang="ko-KR" altLang="en-US" sz="900" dirty="0">
              <a:latin typeface="Calibri" panose="020F0502020204030204" pitchFamily="34" charset="0"/>
              <a:ea typeface="SamsungOneKoreanOTF 400C" panose="020B0506030303020204" pitchFamily="34" charset="-127"/>
              <a:cs typeface="Calibri" panose="020F0502020204030204" pitchFamily="34" charset="0"/>
            </a:endParaRPr>
          </a:p>
        </p:txBody>
      </p:sp>
      <p:sp>
        <p:nvSpPr>
          <p:cNvPr id="27" name="TextBox 26"/>
          <p:cNvSpPr txBox="1"/>
          <p:nvPr/>
        </p:nvSpPr>
        <p:spPr>
          <a:xfrm>
            <a:off x="5669642" y="4605887"/>
            <a:ext cx="603634" cy="230832"/>
          </a:xfrm>
          <a:prstGeom prst="rect">
            <a:avLst/>
          </a:prstGeom>
          <a:noFill/>
        </p:spPr>
        <p:txBody>
          <a:bodyPr wrap="square" rtlCol="0">
            <a:spAutoFit/>
          </a:bodyPr>
          <a:lstStyle/>
          <a:p>
            <a:r>
              <a:rPr lang="en-US" altLang="ko-KR" sz="900" dirty="0" smtClean="0">
                <a:latin typeface="Calibri" panose="020F0502020204030204" pitchFamily="34" charset="0"/>
                <a:ea typeface="SamsungOneKoreanOTF 400C" panose="020B0506030303020204" pitchFamily="34" charset="-127"/>
                <a:cs typeface="Calibri" panose="020F0502020204030204" pitchFamily="34" charset="0"/>
              </a:rPr>
              <a:t>4x 4T4R</a:t>
            </a:r>
            <a:endParaRPr lang="ko-KR" altLang="en-US" sz="900" dirty="0">
              <a:latin typeface="Calibri" panose="020F0502020204030204" pitchFamily="34" charset="0"/>
              <a:ea typeface="SamsungOneKoreanOTF 400C" panose="020B0506030303020204" pitchFamily="34" charset="-127"/>
              <a:cs typeface="Calibri" panose="020F0502020204030204" pitchFamily="34" charset="0"/>
            </a:endParaRPr>
          </a:p>
        </p:txBody>
      </p:sp>
      <p:sp>
        <p:nvSpPr>
          <p:cNvPr id="28" name="빗면 43"/>
          <p:cNvSpPr/>
          <p:nvPr/>
        </p:nvSpPr>
        <p:spPr>
          <a:xfrm flipH="1">
            <a:off x="1721889" y="5363006"/>
            <a:ext cx="45719" cy="83850"/>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29" name="빗면 44"/>
          <p:cNvSpPr/>
          <p:nvPr/>
        </p:nvSpPr>
        <p:spPr>
          <a:xfrm flipH="1">
            <a:off x="2529859" y="5268929"/>
            <a:ext cx="45719" cy="83850"/>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30" name="타원 3"/>
          <p:cNvSpPr/>
          <p:nvPr/>
        </p:nvSpPr>
        <p:spPr>
          <a:xfrm rot="7188675">
            <a:off x="1599029" y="4904387"/>
            <a:ext cx="819921" cy="110877"/>
          </a:xfrm>
          <a:prstGeom prst="ellipse">
            <a:avLst/>
          </a:prstGeom>
          <a:solidFill>
            <a:srgbClr val="953735">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31" name="타원 52"/>
          <p:cNvSpPr/>
          <p:nvPr/>
        </p:nvSpPr>
        <p:spPr>
          <a:xfrm rot="3604262">
            <a:off x="1988312" y="4904708"/>
            <a:ext cx="819921" cy="110877"/>
          </a:xfrm>
          <a:prstGeom prst="ellipse">
            <a:avLst/>
          </a:prstGeom>
          <a:solidFill>
            <a:srgbClr val="953735">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32" name="타원 53"/>
          <p:cNvSpPr/>
          <p:nvPr/>
        </p:nvSpPr>
        <p:spPr>
          <a:xfrm rot="3604262">
            <a:off x="4327646" y="4444006"/>
            <a:ext cx="397421" cy="262390"/>
          </a:xfrm>
          <a:prstGeom prst="ellipse">
            <a:avLst/>
          </a:prstGeom>
          <a:solidFill>
            <a:srgbClr val="953735">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33" name="타원 58"/>
          <p:cNvSpPr/>
          <p:nvPr/>
        </p:nvSpPr>
        <p:spPr>
          <a:xfrm rot="6417913">
            <a:off x="4952932" y="4450945"/>
            <a:ext cx="397421" cy="262390"/>
          </a:xfrm>
          <a:prstGeom prst="ellipse">
            <a:avLst/>
          </a:prstGeom>
          <a:solidFill>
            <a:srgbClr val="953735">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34" name="타원 68"/>
          <p:cNvSpPr/>
          <p:nvPr/>
        </p:nvSpPr>
        <p:spPr>
          <a:xfrm rot="10800000">
            <a:off x="5512577" y="5008959"/>
            <a:ext cx="397421" cy="85441"/>
          </a:xfrm>
          <a:prstGeom prst="ellipse">
            <a:avLst/>
          </a:prstGeom>
          <a:solidFill>
            <a:srgbClr val="953735">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35" name="타원 70"/>
          <p:cNvSpPr/>
          <p:nvPr/>
        </p:nvSpPr>
        <p:spPr>
          <a:xfrm rot="10800000">
            <a:off x="3781069" y="4924794"/>
            <a:ext cx="397421" cy="85441"/>
          </a:xfrm>
          <a:prstGeom prst="ellipse">
            <a:avLst/>
          </a:prstGeom>
          <a:solidFill>
            <a:srgbClr val="953735">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36" name="빗면 71"/>
          <p:cNvSpPr/>
          <p:nvPr/>
        </p:nvSpPr>
        <p:spPr>
          <a:xfrm flipH="1">
            <a:off x="4820422" y="4804451"/>
            <a:ext cx="45719" cy="83850"/>
          </a:xfrm>
          <a:prstGeom prst="bevel">
            <a:avLst>
              <a:gd name="adj" fmla="val 9469"/>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Calibri" panose="020F0502020204030204" pitchFamily="34" charset="0"/>
              <a:cs typeface="Calibri" panose="020F0502020204030204" pitchFamily="34" charset="0"/>
            </a:endParaRPr>
          </a:p>
        </p:txBody>
      </p:sp>
      <p:sp>
        <p:nvSpPr>
          <p:cNvPr id="37" name="직사각형 72"/>
          <p:cNvSpPr/>
          <p:nvPr/>
        </p:nvSpPr>
        <p:spPr>
          <a:xfrm>
            <a:off x="1278520" y="3846177"/>
            <a:ext cx="4782556" cy="2554689"/>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schemeClr val="tx1"/>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38" name="TextBox 37"/>
          <p:cNvSpPr txBox="1"/>
          <p:nvPr/>
        </p:nvSpPr>
        <p:spPr>
          <a:xfrm>
            <a:off x="1763388" y="5896722"/>
            <a:ext cx="1890049" cy="276999"/>
          </a:xfrm>
          <a:prstGeom prst="rect">
            <a:avLst/>
          </a:prstGeom>
          <a:noFill/>
        </p:spPr>
        <p:txBody>
          <a:bodyPr wrap="square" rtlCol="0">
            <a:spAutoFit/>
          </a:bodyPr>
          <a:lstStyle/>
          <a:p>
            <a:r>
              <a:rPr lang="en-US" altLang="ko-KR" sz="1200" dirty="0" smtClean="0">
                <a:latin typeface="Calibri" panose="020F0502020204030204" pitchFamily="34" charset="0"/>
                <a:ea typeface="SamsungOneKoreanOTF 400C" panose="020B0506030303020204" pitchFamily="34" charset="-127"/>
                <a:cs typeface="Calibri" panose="020F0502020204030204" pitchFamily="34" charset="0"/>
              </a:rPr>
              <a:t>INFEASIBLE</a:t>
            </a:r>
            <a:endParaRPr lang="ko-KR" altLang="en-US" sz="1200" dirty="0">
              <a:latin typeface="Calibri" panose="020F0502020204030204" pitchFamily="34" charset="0"/>
              <a:ea typeface="SamsungOneKoreanOTF 400C" panose="020B0506030303020204" pitchFamily="34" charset="-127"/>
              <a:cs typeface="Calibri" panose="020F0502020204030204" pitchFamily="34" charset="0"/>
            </a:endParaRPr>
          </a:p>
        </p:txBody>
      </p:sp>
      <p:pic>
        <p:nvPicPr>
          <p:cNvPr id="39" name="그림 60"/>
          <p:cNvPicPr>
            <a:picLocks noChangeAspect="1"/>
          </p:cNvPicPr>
          <p:nvPr/>
        </p:nvPicPr>
        <p:blipFill>
          <a:blip r:embed="rId2"/>
          <a:stretch>
            <a:fillRect/>
          </a:stretch>
        </p:blipFill>
        <p:spPr>
          <a:xfrm>
            <a:off x="6454346" y="3853405"/>
            <a:ext cx="4107410" cy="2554689"/>
          </a:xfrm>
          <a:prstGeom prst="rect">
            <a:avLst/>
          </a:prstGeom>
          <a:ln>
            <a:solidFill>
              <a:schemeClr val="accent1">
                <a:lumMod val="75000"/>
              </a:schemeClr>
            </a:solidFill>
          </a:ln>
        </p:spPr>
      </p:pic>
      <p:cxnSp>
        <p:nvCxnSpPr>
          <p:cNvPr id="40" name="직선 연결선 5"/>
          <p:cNvCxnSpPr/>
          <p:nvPr/>
        </p:nvCxnSpPr>
        <p:spPr>
          <a:xfrm flipV="1">
            <a:off x="6512304" y="4297188"/>
            <a:ext cx="4049452" cy="8779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9865070" y="6185235"/>
            <a:ext cx="603634" cy="253916"/>
          </a:xfrm>
          <a:prstGeom prst="rect">
            <a:avLst/>
          </a:prstGeom>
          <a:noFill/>
        </p:spPr>
        <p:txBody>
          <a:bodyPr wrap="square" rtlCol="0">
            <a:spAutoFit/>
          </a:bodyPr>
          <a:lstStyle/>
          <a:p>
            <a:r>
              <a:rPr lang="en-US" altLang="ko-KR" sz="1050" dirty="0" smtClean="0">
                <a:latin typeface="Calibri" panose="020F0502020204030204" pitchFamily="34" charset="0"/>
                <a:ea typeface="SamsungOneKoreanOTF 400C" panose="020B0506030303020204" pitchFamily="34" charset="-127"/>
                <a:cs typeface="Calibri" panose="020F0502020204030204" pitchFamily="34" charset="0"/>
              </a:rPr>
              <a:t>UE</a:t>
            </a:r>
            <a:endParaRPr lang="ko-KR" altLang="en-US" sz="1050" dirty="0">
              <a:latin typeface="Calibri" panose="020F0502020204030204" pitchFamily="34" charset="0"/>
              <a:ea typeface="SamsungOneKoreanOTF 400C" panose="020B0506030303020204" pitchFamily="34" charset="-127"/>
              <a:cs typeface="Calibri" panose="020F0502020204030204" pitchFamily="34" charset="0"/>
            </a:endParaRPr>
          </a:p>
        </p:txBody>
      </p:sp>
      <p:sp>
        <p:nvSpPr>
          <p:cNvPr id="42" name="TextBox 41"/>
          <p:cNvSpPr txBox="1"/>
          <p:nvPr/>
        </p:nvSpPr>
        <p:spPr>
          <a:xfrm>
            <a:off x="6512304" y="3893231"/>
            <a:ext cx="1331830" cy="253916"/>
          </a:xfrm>
          <a:prstGeom prst="rect">
            <a:avLst/>
          </a:prstGeom>
          <a:noFill/>
        </p:spPr>
        <p:txBody>
          <a:bodyPr wrap="square" rtlCol="0">
            <a:spAutoFit/>
          </a:bodyPr>
          <a:lstStyle/>
          <a:p>
            <a:r>
              <a:rPr lang="en-US" altLang="ko-KR" sz="1050" dirty="0" smtClean="0">
                <a:latin typeface="Calibri" panose="020F0502020204030204" pitchFamily="34" charset="0"/>
                <a:ea typeface="SamsungOneKoreanOTF 400C" panose="020B0506030303020204" pitchFamily="34" charset="-127"/>
                <a:cs typeface="Calibri" panose="020F0502020204030204" pitchFamily="34" charset="0"/>
              </a:rPr>
              <a:t>Multiple RRH</a:t>
            </a:r>
            <a:endParaRPr lang="ko-KR" altLang="en-US" sz="1050" dirty="0">
              <a:latin typeface="Calibri" panose="020F0502020204030204" pitchFamily="34" charset="0"/>
              <a:ea typeface="SamsungOneKoreanOTF 400C" panose="020B0506030303020204" pitchFamily="34" charset="-127"/>
              <a:cs typeface="Calibri" panose="020F0502020204030204" pitchFamily="34" charset="0"/>
            </a:endParaRPr>
          </a:p>
        </p:txBody>
      </p:sp>
      <p:sp>
        <p:nvSpPr>
          <p:cNvPr id="43" name="TextBox 42"/>
          <p:cNvSpPr txBox="1"/>
          <p:nvPr/>
        </p:nvSpPr>
        <p:spPr>
          <a:xfrm>
            <a:off x="1341787" y="5569007"/>
            <a:ext cx="2508261" cy="276999"/>
          </a:xfrm>
          <a:prstGeom prst="rect">
            <a:avLst/>
          </a:prstGeom>
          <a:noFill/>
        </p:spPr>
        <p:txBody>
          <a:bodyPr wrap="square" rtlCol="0">
            <a:spAutoFit/>
          </a:bodyPr>
          <a:lstStyle/>
          <a:p>
            <a:r>
              <a:rPr lang="en-US" altLang="ko-KR" sz="1200" dirty="0" smtClean="0">
                <a:latin typeface="Calibri" panose="020F0502020204030204" pitchFamily="34" charset="0"/>
                <a:ea typeface="SamsungOneKoreanOTF 400C" panose="020B0506030303020204" pitchFamily="34" charset="-127"/>
                <a:cs typeface="Calibri" panose="020F0502020204030204" pitchFamily="34" charset="0"/>
              </a:rPr>
              <a:t>Single-panel FD-MIMO</a:t>
            </a:r>
            <a:endParaRPr lang="ko-KR" altLang="en-US" sz="1200" dirty="0">
              <a:latin typeface="Calibri" panose="020F0502020204030204" pitchFamily="34" charset="0"/>
              <a:ea typeface="SamsungOneKoreanOTF 400C" panose="020B0506030303020204" pitchFamily="34" charset="-127"/>
              <a:cs typeface="Calibri" panose="020F0502020204030204" pitchFamily="34" charset="0"/>
            </a:endParaRPr>
          </a:p>
        </p:txBody>
      </p:sp>
    </p:spTree>
    <p:extLst>
      <p:ext uri="{BB962C8B-B14F-4D97-AF65-F5344CB8AC3E}">
        <p14:creationId xmlns:p14="http://schemas.microsoft.com/office/powerpoint/2010/main" val="2144602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C-JT with distributed RRH </a:t>
            </a:r>
            <a:r>
              <a:rPr lang="en-US" altLang="ko-KR" sz="2400" dirty="0">
                <a:solidFill>
                  <a:schemeClr val="bg2">
                    <a:lumMod val="75000"/>
                  </a:schemeClr>
                </a:solidFill>
              </a:rPr>
              <a:t>| </a:t>
            </a:r>
            <a:r>
              <a:rPr lang="en-US" altLang="ko-KR" sz="2400" dirty="0" smtClean="0">
                <a:solidFill>
                  <a:schemeClr val="bg2">
                    <a:lumMod val="75000"/>
                  </a:schemeClr>
                </a:solidFill>
              </a:rPr>
              <a:t>Performance gain</a:t>
            </a:r>
            <a:endParaRPr lang="ko-KR" altLang="en-US" dirty="0"/>
          </a:p>
        </p:txBody>
      </p:sp>
      <p:sp>
        <p:nvSpPr>
          <p:cNvPr id="3" name="내용 개체 틀 2"/>
          <p:cNvSpPr>
            <a:spLocks noGrp="1"/>
          </p:cNvSpPr>
          <p:nvPr>
            <p:ph idx="1"/>
          </p:nvPr>
        </p:nvSpPr>
        <p:spPr>
          <a:xfrm>
            <a:off x="171595" y="965201"/>
            <a:ext cx="7469530" cy="1545141"/>
          </a:xfrm>
          <a:ln>
            <a:solidFill>
              <a:srgbClr val="0000FF"/>
            </a:solidFill>
          </a:ln>
        </p:spPr>
        <p:txBody>
          <a:bodyPr>
            <a:noAutofit/>
          </a:bodyPr>
          <a:lstStyle/>
          <a:p>
            <a:r>
              <a:rPr lang="en-US" altLang="ko-KR" sz="2000" dirty="0" smtClean="0"/>
              <a:t>700MHz band, 10MHz system bandwidth, </a:t>
            </a:r>
            <a:r>
              <a:rPr lang="en-US" altLang="ko-KR" sz="2000" dirty="0" err="1" smtClean="0"/>
              <a:t>RMa</a:t>
            </a:r>
            <a:r>
              <a:rPr lang="en-US" altLang="ko-KR" sz="2000" dirty="0" smtClean="0"/>
              <a:t> 1.7km ISD, MU-MIMO with 2-RX UEs, FTP-1 traffic, FDD </a:t>
            </a:r>
          </a:p>
          <a:p>
            <a:pPr lvl="1"/>
            <a:r>
              <a:rPr lang="en-US" altLang="ko-KR" dirty="0" smtClean="0"/>
              <a:t>CB1:  </a:t>
            </a:r>
            <a:r>
              <a:rPr lang="en-US" altLang="ko-KR" dirty="0" err="1"/>
              <a:t>eType</a:t>
            </a:r>
            <a:r>
              <a:rPr lang="en-US" altLang="ko-KR" dirty="0"/>
              <a:t>-II per RRH</a:t>
            </a:r>
          </a:p>
          <a:p>
            <a:pPr lvl="1"/>
            <a:r>
              <a:rPr lang="en-US" altLang="ko-KR" dirty="0" smtClean="0"/>
              <a:t>CB2:  Modified </a:t>
            </a:r>
            <a:r>
              <a:rPr lang="en-US" altLang="ko-KR" dirty="0" err="1" smtClean="0"/>
              <a:t>eType</a:t>
            </a:r>
            <a:r>
              <a:rPr lang="en-US" altLang="ko-KR" dirty="0" smtClean="0"/>
              <a:t>-II (SD per RRH, FD across RRHs)</a:t>
            </a:r>
          </a:p>
        </p:txBody>
      </p:sp>
      <p:graphicFrame>
        <p:nvGraphicFramePr>
          <p:cNvPr id="44" name="Chart 43"/>
          <p:cNvGraphicFramePr>
            <a:graphicFrameLocks/>
          </p:cNvGraphicFramePr>
          <p:nvPr>
            <p:extLst>
              <p:ext uri="{D42A27DB-BD31-4B8C-83A1-F6EECF244321}">
                <p14:modId xmlns:p14="http://schemas.microsoft.com/office/powerpoint/2010/main" val="3040258086"/>
              </p:ext>
            </p:extLst>
          </p:nvPr>
        </p:nvGraphicFramePr>
        <p:xfrm>
          <a:off x="171595" y="3268300"/>
          <a:ext cx="5880300" cy="2732924"/>
        </p:xfrm>
        <a:graphic>
          <a:graphicData uri="http://schemas.openxmlformats.org/drawingml/2006/chart">
            <c:chart xmlns:c="http://schemas.openxmlformats.org/drawingml/2006/chart" xmlns:r="http://schemas.openxmlformats.org/officeDocument/2006/relationships" r:id="rId2"/>
          </a:graphicData>
        </a:graphic>
      </p:graphicFrame>
      <p:sp>
        <p:nvSpPr>
          <p:cNvPr id="45" name="TextBox 44"/>
          <p:cNvSpPr txBox="1"/>
          <p:nvPr/>
        </p:nvSpPr>
        <p:spPr>
          <a:xfrm>
            <a:off x="171595" y="3309636"/>
            <a:ext cx="376905" cy="261610"/>
          </a:xfrm>
          <a:prstGeom prst="rect">
            <a:avLst/>
          </a:prstGeom>
          <a:noFill/>
        </p:spPr>
        <p:txBody>
          <a:bodyPr wrap="square" rtlCol="0">
            <a:spAutoFit/>
          </a:bodyPr>
          <a:lstStyle/>
          <a:p>
            <a:r>
              <a:rPr lang="en-US" sz="1100" dirty="0" smtClean="0"/>
              <a:t>(%)</a:t>
            </a:r>
            <a:endParaRPr lang="en-US" sz="1100" dirty="0"/>
          </a:p>
        </p:txBody>
      </p:sp>
      <p:sp>
        <p:nvSpPr>
          <p:cNvPr id="46" name="TextBox 45"/>
          <p:cNvSpPr txBox="1"/>
          <p:nvPr/>
        </p:nvSpPr>
        <p:spPr>
          <a:xfrm>
            <a:off x="2501010" y="4940320"/>
            <a:ext cx="357790" cy="261610"/>
          </a:xfrm>
          <a:prstGeom prst="rect">
            <a:avLst/>
          </a:prstGeom>
          <a:noFill/>
        </p:spPr>
        <p:txBody>
          <a:bodyPr wrap="none" rtlCol="0">
            <a:spAutoFit/>
          </a:bodyPr>
          <a:lstStyle/>
          <a:p>
            <a:r>
              <a:rPr lang="en-US" sz="1100" dirty="0" smtClean="0"/>
              <a:t>8%</a:t>
            </a:r>
            <a:endParaRPr lang="en-US" sz="1100" dirty="0"/>
          </a:p>
        </p:txBody>
      </p:sp>
      <p:cxnSp>
        <p:nvCxnSpPr>
          <p:cNvPr id="47" name="Straight Arrow Connector 46"/>
          <p:cNvCxnSpPr/>
          <p:nvPr/>
        </p:nvCxnSpPr>
        <p:spPr>
          <a:xfrm>
            <a:off x="3986790" y="4254619"/>
            <a:ext cx="6269" cy="106293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3506232" y="4532216"/>
            <a:ext cx="429926" cy="261610"/>
          </a:xfrm>
          <a:prstGeom prst="rect">
            <a:avLst/>
          </a:prstGeom>
          <a:noFill/>
        </p:spPr>
        <p:txBody>
          <a:bodyPr wrap="none" rtlCol="0">
            <a:spAutoFit/>
          </a:bodyPr>
          <a:lstStyle/>
          <a:p>
            <a:r>
              <a:rPr lang="en-US" sz="1100" dirty="0" smtClean="0"/>
              <a:t>20%</a:t>
            </a:r>
            <a:endParaRPr lang="en-US" sz="1100" dirty="0"/>
          </a:p>
        </p:txBody>
      </p:sp>
      <p:cxnSp>
        <p:nvCxnSpPr>
          <p:cNvPr id="49" name="Straight Arrow Connector 48"/>
          <p:cNvCxnSpPr/>
          <p:nvPr/>
        </p:nvCxnSpPr>
        <p:spPr>
          <a:xfrm>
            <a:off x="2877181" y="4891616"/>
            <a:ext cx="537" cy="45730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796633" y="6001224"/>
            <a:ext cx="670376" cy="430887"/>
          </a:xfrm>
          <a:prstGeom prst="rect">
            <a:avLst/>
          </a:prstGeom>
          <a:noFill/>
        </p:spPr>
        <p:txBody>
          <a:bodyPr wrap="none" rtlCol="0">
            <a:spAutoFit/>
          </a:bodyPr>
          <a:lstStyle/>
          <a:p>
            <a:pPr algn="ctr"/>
            <a:r>
              <a:rPr lang="en-US" sz="1100" dirty="0" smtClean="0"/>
              <a:t>C-MIMO</a:t>
            </a:r>
            <a:br>
              <a:rPr lang="en-US" sz="1100" dirty="0" smtClean="0"/>
            </a:br>
            <a:r>
              <a:rPr lang="en-US" sz="1100" dirty="0" smtClean="0"/>
              <a:t>Ideal CSI</a:t>
            </a:r>
            <a:endParaRPr lang="en-US" sz="1100" dirty="0"/>
          </a:p>
        </p:txBody>
      </p:sp>
      <p:sp>
        <p:nvSpPr>
          <p:cNvPr id="51" name="TextBox 50"/>
          <p:cNvSpPr txBox="1"/>
          <p:nvPr/>
        </p:nvSpPr>
        <p:spPr>
          <a:xfrm>
            <a:off x="2868781" y="6010752"/>
            <a:ext cx="683200" cy="430887"/>
          </a:xfrm>
          <a:prstGeom prst="rect">
            <a:avLst/>
          </a:prstGeom>
          <a:noFill/>
        </p:spPr>
        <p:txBody>
          <a:bodyPr wrap="none" rtlCol="0">
            <a:spAutoFit/>
          </a:bodyPr>
          <a:lstStyle/>
          <a:p>
            <a:pPr algn="ctr"/>
            <a:r>
              <a:rPr lang="en-US" sz="1100" dirty="0" smtClean="0"/>
              <a:t>D-MIMO</a:t>
            </a:r>
            <a:br>
              <a:rPr lang="en-US" sz="1100" dirty="0" smtClean="0"/>
            </a:br>
            <a:r>
              <a:rPr lang="en-US" sz="1100" dirty="0" smtClean="0"/>
              <a:t>CB1</a:t>
            </a:r>
            <a:endParaRPr lang="en-US" sz="1100" dirty="0"/>
          </a:p>
        </p:txBody>
      </p:sp>
      <p:sp>
        <p:nvSpPr>
          <p:cNvPr id="52" name="TextBox 51"/>
          <p:cNvSpPr txBox="1"/>
          <p:nvPr/>
        </p:nvSpPr>
        <p:spPr>
          <a:xfrm>
            <a:off x="5088106" y="6010002"/>
            <a:ext cx="683200" cy="430887"/>
          </a:xfrm>
          <a:prstGeom prst="rect">
            <a:avLst/>
          </a:prstGeom>
          <a:noFill/>
        </p:spPr>
        <p:txBody>
          <a:bodyPr wrap="none" rtlCol="0">
            <a:spAutoFit/>
          </a:bodyPr>
          <a:lstStyle/>
          <a:p>
            <a:pPr algn="ctr"/>
            <a:r>
              <a:rPr lang="en-US" sz="1100" dirty="0" smtClean="0"/>
              <a:t>D-MIMO</a:t>
            </a:r>
            <a:br>
              <a:rPr lang="en-US" sz="1100" dirty="0" smtClean="0"/>
            </a:br>
            <a:r>
              <a:rPr lang="en-US" sz="1100" dirty="0" smtClean="0"/>
              <a:t>Ideal CSI</a:t>
            </a:r>
            <a:endParaRPr lang="en-US" sz="1100" dirty="0"/>
          </a:p>
        </p:txBody>
      </p:sp>
      <p:sp>
        <p:nvSpPr>
          <p:cNvPr id="53" name="TextBox 52"/>
          <p:cNvSpPr txBox="1"/>
          <p:nvPr/>
        </p:nvSpPr>
        <p:spPr>
          <a:xfrm>
            <a:off x="3986953" y="6019313"/>
            <a:ext cx="683200" cy="430887"/>
          </a:xfrm>
          <a:prstGeom prst="rect">
            <a:avLst/>
          </a:prstGeom>
          <a:noFill/>
        </p:spPr>
        <p:txBody>
          <a:bodyPr wrap="none" rtlCol="0">
            <a:spAutoFit/>
          </a:bodyPr>
          <a:lstStyle/>
          <a:p>
            <a:pPr algn="ctr"/>
            <a:r>
              <a:rPr lang="en-US" sz="1100" dirty="0" smtClean="0"/>
              <a:t>D-MIMO</a:t>
            </a:r>
            <a:br>
              <a:rPr lang="en-US" sz="1100" dirty="0" smtClean="0"/>
            </a:br>
            <a:r>
              <a:rPr lang="en-US" sz="1100" dirty="0" smtClean="0"/>
              <a:t>CB2</a:t>
            </a:r>
            <a:endParaRPr lang="en-US" sz="1100" dirty="0"/>
          </a:p>
        </p:txBody>
      </p:sp>
      <p:cxnSp>
        <p:nvCxnSpPr>
          <p:cNvPr id="54" name="Straight Arrow Connector 53"/>
          <p:cNvCxnSpPr/>
          <p:nvPr/>
        </p:nvCxnSpPr>
        <p:spPr>
          <a:xfrm>
            <a:off x="5096399" y="3884749"/>
            <a:ext cx="4556" cy="1441366"/>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4675775" y="4438036"/>
            <a:ext cx="429926" cy="261610"/>
          </a:xfrm>
          <a:prstGeom prst="rect">
            <a:avLst/>
          </a:prstGeom>
          <a:noFill/>
        </p:spPr>
        <p:txBody>
          <a:bodyPr wrap="none" rtlCol="0">
            <a:spAutoFit/>
          </a:bodyPr>
          <a:lstStyle/>
          <a:p>
            <a:r>
              <a:rPr lang="en-US" sz="1100" dirty="0" smtClean="0"/>
              <a:t>27%</a:t>
            </a:r>
            <a:endParaRPr lang="en-US" sz="1100" dirty="0"/>
          </a:p>
        </p:txBody>
      </p:sp>
      <p:sp>
        <p:nvSpPr>
          <p:cNvPr id="56" name="TextBox 55"/>
          <p:cNvSpPr txBox="1"/>
          <p:nvPr/>
        </p:nvSpPr>
        <p:spPr>
          <a:xfrm>
            <a:off x="366989" y="5990742"/>
            <a:ext cx="1245855" cy="430887"/>
          </a:xfrm>
          <a:prstGeom prst="rect">
            <a:avLst/>
          </a:prstGeom>
          <a:noFill/>
        </p:spPr>
        <p:txBody>
          <a:bodyPr wrap="none" rtlCol="0">
            <a:spAutoFit/>
          </a:bodyPr>
          <a:lstStyle/>
          <a:p>
            <a:pPr algn="ctr"/>
            <a:r>
              <a:rPr lang="en-US" sz="1100" dirty="0" smtClean="0"/>
              <a:t>C-MIMO</a:t>
            </a:r>
            <a:br>
              <a:rPr lang="en-US" sz="1100" dirty="0" smtClean="0"/>
            </a:br>
            <a:r>
              <a:rPr lang="en-US" sz="1100" dirty="0" smtClean="0"/>
              <a:t>CB (Rel-16 Type-II)</a:t>
            </a:r>
            <a:endParaRPr lang="en-US" sz="1100" dirty="0"/>
          </a:p>
        </p:txBody>
      </p:sp>
      <p:pic>
        <p:nvPicPr>
          <p:cNvPr id="59" name="Picture 58"/>
          <p:cNvPicPr>
            <a:picLocks noChangeAspect="1"/>
          </p:cNvPicPr>
          <p:nvPr/>
        </p:nvPicPr>
        <p:blipFill>
          <a:blip r:embed="rId3"/>
          <a:stretch>
            <a:fillRect/>
          </a:stretch>
        </p:blipFill>
        <p:spPr>
          <a:xfrm>
            <a:off x="10040301" y="1189671"/>
            <a:ext cx="1784519" cy="1667557"/>
          </a:xfrm>
          <a:prstGeom prst="rect">
            <a:avLst/>
          </a:prstGeom>
        </p:spPr>
      </p:pic>
      <p:pic>
        <p:nvPicPr>
          <p:cNvPr id="60" name="Picture 59"/>
          <p:cNvPicPr>
            <a:picLocks noChangeAspect="1"/>
          </p:cNvPicPr>
          <p:nvPr/>
        </p:nvPicPr>
        <p:blipFill>
          <a:blip r:embed="rId4"/>
          <a:stretch>
            <a:fillRect/>
          </a:stretch>
        </p:blipFill>
        <p:spPr>
          <a:xfrm>
            <a:off x="8021370" y="1145393"/>
            <a:ext cx="1854001" cy="1732483"/>
          </a:xfrm>
          <a:prstGeom prst="rect">
            <a:avLst/>
          </a:prstGeom>
        </p:spPr>
      </p:pic>
      <p:graphicFrame>
        <p:nvGraphicFramePr>
          <p:cNvPr id="69" name="Chart 68"/>
          <p:cNvGraphicFramePr>
            <a:graphicFrameLocks/>
          </p:cNvGraphicFramePr>
          <p:nvPr>
            <p:extLst>
              <p:ext uri="{D42A27DB-BD31-4B8C-83A1-F6EECF244321}">
                <p14:modId xmlns:p14="http://schemas.microsoft.com/office/powerpoint/2010/main" val="3729247611"/>
              </p:ext>
            </p:extLst>
          </p:nvPr>
        </p:nvGraphicFramePr>
        <p:xfrm>
          <a:off x="6257701" y="3276113"/>
          <a:ext cx="5827159"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70" name="TextBox 69"/>
          <p:cNvSpPr txBox="1"/>
          <p:nvPr/>
        </p:nvSpPr>
        <p:spPr>
          <a:xfrm>
            <a:off x="6215754" y="3274898"/>
            <a:ext cx="372218" cy="261610"/>
          </a:xfrm>
          <a:prstGeom prst="rect">
            <a:avLst/>
          </a:prstGeom>
          <a:noFill/>
        </p:spPr>
        <p:txBody>
          <a:bodyPr wrap="none" rtlCol="0">
            <a:spAutoFit/>
          </a:bodyPr>
          <a:lstStyle/>
          <a:p>
            <a:r>
              <a:rPr lang="en-US" sz="1100" dirty="0" smtClean="0"/>
              <a:t>(%)</a:t>
            </a:r>
            <a:endParaRPr lang="en-US" sz="1100" dirty="0"/>
          </a:p>
        </p:txBody>
      </p:sp>
      <p:sp>
        <p:nvSpPr>
          <p:cNvPr id="71" name="TextBox 70"/>
          <p:cNvSpPr txBox="1"/>
          <p:nvPr/>
        </p:nvSpPr>
        <p:spPr>
          <a:xfrm>
            <a:off x="8557824" y="4990165"/>
            <a:ext cx="429926" cy="261610"/>
          </a:xfrm>
          <a:prstGeom prst="rect">
            <a:avLst/>
          </a:prstGeom>
          <a:noFill/>
        </p:spPr>
        <p:txBody>
          <a:bodyPr wrap="none" rtlCol="0">
            <a:spAutoFit/>
          </a:bodyPr>
          <a:lstStyle/>
          <a:p>
            <a:r>
              <a:rPr lang="en-US" sz="1100" dirty="0" smtClean="0"/>
              <a:t>34%</a:t>
            </a:r>
            <a:endParaRPr lang="en-US" sz="1100" dirty="0"/>
          </a:p>
        </p:txBody>
      </p:sp>
      <p:cxnSp>
        <p:nvCxnSpPr>
          <p:cNvPr id="72" name="Straight Arrow Connector 71"/>
          <p:cNvCxnSpPr/>
          <p:nvPr/>
        </p:nvCxnSpPr>
        <p:spPr>
          <a:xfrm>
            <a:off x="10040302" y="4259864"/>
            <a:ext cx="0" cy="129454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9640677" y="4756962"/>
            <a:ext cx="429926" cy="261610"/>
          </a:xfrm>
          <a:prstGeom prst="rect">
            <a:avLst/>
          </a:prstGeom>
          <a:noFill/>
        </p:spPr>
        <p:txBody>
          <a:bodyPr wrap="none" rtlCol="0">
            <a:spAutoFit/>
          </a:bodyPr>
          <a:lstStyle/>
          <a:p>
            <a:r>
              <a:rPr lang="en-US" sz="1100" dirty="0" smtClean="0"/>
              <a:t>43%</a:t>
            </a:r>
            <a:endParaRPr lang="en-US" sz="1100" dirty="0"/>
          </a:p>
        </p:txBody>
      </p:sp>
      <p:cxnSp>
        <p:nvCxnSpPr>
          <p:cNvPr id="74" name="Straight Arrow Connector 73"/>
          <p:cNvCxnSpPr/>
          <p:nvPr/>
        </p:nvCxnSpPr>
        <p:spPr>
          <a:xfrm>
            <a:off x="8982064" y="4547540"/>
            <a:ext cx="0" cy="103769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6514753" y="5996197"/>
            <a:ext cx="1245855" cy="430887"/>
          </a:xfrm>
          <a:prstGeom prst="rect">
            <a:avLst/>
          </a:prstGeom>
          <a:noFill/>
        </p:spPr>
        <p:txBody>
          <a:bodyPr wrap="none" rtlCol="0">
            <a:spAutoFit/>
          </a:bodyPr>
          <a:lstStyle/>
          <a:p>
            <a:pPr algn="ctr"/>
            <a:r>
              <a:rPr lang="en-US" sz="1100" dirty="0" smtClean="0"/>
              <a:t>C-MIMO</a:t>
            </a:r>
            <a:br>
              <a:rPr lang="en-US" sz="1100" dirty="0" smtClean="0"/>
            </a:br>
            <a:r>
              <a:rPr lang="en-US" sz="1100" dirty="0" smtClean="0"/>
              <a:t>CB (Rel-16 Type-II)</a:t>
            </a:r>
            <a:endParaRPr lang="en-US" sz="1100" dirty="0"/>
          </a:p>
        </p:txBody>
      </p:sp>
      <p:sp>
        <p:nvSpPr>
          <p:cNvPr id="76" name="TextBox 75"/>
          <p:cNvSpPr txBox="1"/>
          <p:nvPr/>
        </p:nvSpPr>
        <p:spPr>
          <a:xfrm>
            <a:off x="7928259" y="6016744"/>
            <a:ext cx="670376" cy="430887"/>
          </a:xfrm>
          <a:prstGeom prst="rect">
            <a:avLst/>
          </a:prstGeom>
          <a:noFill/>
        </p:spPr>
        <p:txBody>
          <a:bodyPr wrap="none" rtlCol="0">
            <a:spAutoFit/>
          </a:bodyPr>
          <a:lstStyle/>
          <a:p>
            <a:pPr algn="ctr"/>
            <a:r>
              <a:rPr lang="en-US" sz="1100" dirty="0" smtClean="0"/>
              <a:t>C-MIMO</a:t>
            </a:r>
            <a:br>
              <a:rPr lang="en-US" sz="1100" dirty="0" smtClean="0"/>
            </a:br>
            <a:r>
              <a:rPr lang="en-US" sz="1100" dirty="0" smtClean="0"/>
              <a:t>Ideal CSI</a:t>
            </a:r>
            <a:endParaRPr lang="en-US" sz="1100" dirty="0"/>
          </a:p>
        </p:txBody>
      </p:sp>
      <p:sp>
        <p:nvSpPr>
          <p:cNvPr id="77" name="TextBox 76"/>
          <p:cNvSpPr txBox="1"/>
          <p:nvPr/>
        </p:nvSpPr>
        <p:spPr>
          <a:xfrm>
            <a:off x="8983941" y="6015996"/>
            <a:ext cx="683200" cy="430887"/>
          </a:xfrm>
          <a:prstGeom prst="rect">
            <a:avLst/>
          </a:prstGeom>
          <a:noFill/>
        </p:spPr>
        <p:txBody>
          <a:bodyPr wrap="none" rtlCol="0">
            <a:spAutoFit/>
          </a:bodyPr>
          <a:lstStyle/>
          <a:p>
            <a:pPr algn="ctr"/>
            <a:r>
              <a:rPr lang="en-US" sz="1100" dirty="0" smtClean="0"/>
              <a:t>D-MIMO</a:t>
            </a:r>
            <a:br>
              <a:rPr lang="en-US" sz="1100" dirty="0" smtClean="0"/>
            </a:br>
            <a:r>
              <a:rPr lang="en-US" sz="1100" dirty="0" smtClean="0"/>
              <a:t>CB1</a:t>
            </a:r>
            <a:endParaRPr lang="en-US" sz="1100" dirty="0"/>
          </a:p>
        </p:txBody>
      </p:sp>
      <p:sp>
        <p:nvSpPr>
          <p:cNvPr id="78" name="TextBox 77"/>
          <p:cNvSpPr txBox="1"/>
          <p:nvPr/>
        </p:nvSpPr>
        <p:spPr>
          <a:xfrm>
            <a:off x="11141621" y="5984424"/>
            <a:ext cx="683200" cy="430887"/>
          </a:xfrm>
          <a:prstGeom prst="rect">
            <a:avLst/>
          </a:prstGeom>
          <a:noFill/>
        </p:spPr>
        <p:txBody>
          <a:bodyPr wrap="none" rtlCol="0">
            <a:spAutoFit/>
          </a:bodyPr>
          <a:lstStyle/>
          <a:p>
            <a:pPr algn="ctr"/>
            <a:r>
              <a:rPr lang="en-US" sz="1100" dirty="0" smtClean="0"/>
              <a:t>D-MIMO</a:t>
            </a:r>
            <a:br>
              <a:rPr lang="en-US" sz="1100" dirty="0" smtClean="0"/>
            </a:br>
            <a:r>
              <a:rPr lang="en-US" sz="1100" dirty="0" smtClean="0"/>
              <a:t>Ideal CSI</a:t>
            </a:r>
            <a:endParaRPr lang="en-US" sz="1100" dirty="0"/>
          </a:p>
        </p:txBody>
      </p:sp>
      <p:sp>
        <p:nvSpPr>
          <p:cNvPr id="79" name="TextBox 78"/>
          <p:cNvSpPr txBox="1"/>
          <p:nvPr/>
        </p:nvSpPr>
        <p:spPr>
          <a:xfrm>
            <a:off x="10071290" y="5993735"/>
            <a:ext cx="683200" cy="430887"/>
          </a:xfrm>
          <a:prstGeom prst="rect">
            <a:avLst/>
          </a:prstGeom>
          <a:noFill/>
        </p:spPr>
        <p:txBody>
          <a:bodyPr wrap="none" rtlCol="0">
            <a:spAutoFit/>
          </a:bodyPr>
          <a:lstStyle/>
          <a:p>
            <a:pPr algn="ctr"/>
            <a:r>
              <a:rPr lang="en-US" sz="1100" dirty="0" smtClean="0"/>
              <a:t>D-MIMO</a:t>
            </a:r>
            <a:br>
              <a:rPr lang="en-US" sz="1100" dirty="0" smtClean="0"/>
            </a:br>
            <a:r>
              <a:rPr lang="en-US" sz="1100" dirty="0" smtClean="0"/>
              <a:t>CB2</a:t>
            </a:r>
            <a:endParaRPr lang="en-US" sz="1100" dirty="0"/>
          </a:p>
        </p:txBody>
      </p:sp>
      <p:cxnSp>
        <p:nvCxnSpPr>
          <p:cNvPr id="80" name="Straight Arrow Connector 79"/>
          <p:cNvCxnSpPr/>
          <p:nvPr/>
        </p:nvCxnSpPr>
        <p:spPr>
          <a:xfrm flipH="1">
            <a:off x="11117376" y="4126299"/>
            <a:ext cx="1713" cy="144694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10717751" y="4775798"/>
            <a:ext cx="429926" cy="261610"/>
          </a:xfrm>
          <a:prstGeom prst="rect">
            <a:avLst/>
          </a:prstGeom>
          <a:noFill/>
        </p:spPr>
        <p:txBody>
          <a:bodyPr wrap="none" rtlCol="0">
            <a:spAutoFit/>
          </a:bodyPr>
          <a:lstStyle/>
          <a:p>
            <a:r>
              <a:rPr lang="en-US" sz="1100" dirty="0" smtClean="0"/>
              <a:t>48%</a:t>
            </a:r>
            <a:endParaRPr lang="en-US" sz="1100" dirty="0"/>
          </a:p>
        </p:txBody>
      </p:sp>
      <p:pic>
        <p:nvPicPr>
          <p:cNvPr id="61" name="Picture 60"/>
          <p:cNvPicPr>
            <a:picLocks noChangeAspect="1"/>
          </p:cNvPicPr>
          <p:nvPr/>
        </p:nvPicPr>
        <p:blipFill>
          <a:blip r:embed="rId6"/>
          <a:stretch>
            <a:fillRect/>
          </a:stretch>
        </p:blipFill>
        <p:spPr>
          <a:xfrm>
            <a:off x="6629919" y="3434134"/>
            <a:ext cx="1832907" cy="1265512"/>
          </a:xfrm>
          <a:prstGeom prst="rect">
            <a:avLst/>
          </a:prstGeom>
          <a:solidFill>
            <a:schemeClr val="bg1"/>
          </a:solidFill>
        </p:spPr>
      </p:pic>
      <p:pic>
        <p:nvPicPr>
          <p:cNvPr id="58" name="Picture 57"/>
          <p:cNvPicPr>
            <a:picLocks noChangeAspect="1"/>
          </p:cNvPicPr>
          <p:nvPr/>
        </p:nvPicPr>
        <p:blipFill>
          <a:blip r:embed="rId7"/>
          <a:stretch>
            <a:fillRect/>
          </a:stretch>
        </p:blipFill>
        <p:spPr>
          <a:xfrm>
            <a:off x="492565" y="3405638"/>
            <a:ext cx="1803658" cy="1322503"/>
          </a:xfrm>
          <a:prstGeom prst="rect">
            <a:avLst/>
          </a:prstGeom>
          <a:solidFill>
            <a:schemeClr val="bg1"/>
          </a:solidFill>
        </p:spPr>
      </p:pic>
      <p:sp>
        <p:nvSpPr>
          <p:cNvPr id="4" name="TextBox 3"/>
          <p:cNvSpPr txBox="1"/>
          <p:nvPr/>
        </p:nvSpPr>
        <p:spPr>
          <a:xfrm>
            <a:off x="187913" y="2993076"/>
            <a:ext cx="3217439" cy="338554"/>
          </a:xfrm>
          <a:prstGeom prst="rect">
            <a:avLst/>
          </a:prstGeom>
          <a:noFill/>
        </p:spPr>
        <p:txBody>
          <a:bodyPr wrap="square" rtlCol="0">
            <a:spAutoFit/>
          </a:bodyPr>
          <a:lstStyle/>
          <a:p>
            <a:r>
              <a:rPr lang="en-US" altLang="ko-KR" sz="1600" dirty="0" smtClean="0"/>
              <a:t>- Scenario #1</a:t>
            </a:r>
            <a:endParaRPr lang="ko-KR" altLang="en-US" sz="1600" dirty="0"/>
          </a:p>
        </p:txBody>
      </p:sp>
      <p:sp>
        <p:nvSpPr>
          <p:cNvPr id="38" name="TextBox 37"/>
          <p:cNvSpPr txBox="1"/>
          <p:nvPr/>
        </p:nvSpPr>
        <p:spPr>
          <a:xfrm>
            <a:off x="6257701" y="3002184"/>
            <a:ext cx="3217439" cy="338554"/>
          </a:xfrm>
          <a:prstGeom prst="rect">
            <a:avLst/>
          </a:prstGeom>
          <a:noFill/>
        </p:spPr>
        <p:txBody>
          <a:bodyPr wrap="square" rtlCol="0">
            <a:spAutoFit/>
          </a:bodyPr>
          <a:lstStyle/>
          <a:p>
            <a:r>
              <a:rPr lang="en-US" altLang="ko-KR" sz="1600" dirty="0" smtClean="0"/>
              <a:t>- Scenario #2</a:t>
            </a:r>
            <a:endParaRPr lang="ko-KR" altLang="en-US" sz="1600" dirty="0"/>
          </a:p>
        </p:txBody>
      </p:sp>
    </p:spTree>
    <p:extLst>
      <p:ext uri="{BB962C8B-B14F-4D97-AF65-F5344CB8AC3E}">
        <p14:creationId xmlns:p14="http://schemas.microsoft.com/office/powerpoint/2010/main" val="1843596141"/>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53127</TotalTime>
  <Words>1806</Words>
  <Application>Microsoft Office PowerPoint</Application>
  <PresentationFormat>Widescreen</PresentationFormat>
  <Paragraphs>158</Paragraphs>
  <Slides>10</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10</vt:i4>
      </vt:variant>
    </vt:vector>
  </HeadingPairs>
  <TitlesOfParts>
    <vt:vector size="22" baseType="lpstr">
      <vt:lpstr>굴림</vt:lpstr>
      <vt:lpstr>맑은 고딕</vt:lpstr>
      <vt:lpstr>SamsungOneKoreanOTF 400C</vt:lpstr>
      <vt:lpstr>Titillium</vt:lpstr>
      <vt:lpstr>Arial</vt:lpstr>
      <vt:lpstr>Calibri</vt:lpstr>
      <vt:lpstr>Calibri Light</vt:lpstr>
      <vt:lpstr>Symbol</vt:lpstr>
      <vt:lpstr>Times New Roman</vt:lpstr>
      <vt:lpstr>Verdana</vt:lpstr>
      <vt:lpstr>Wingdings</vt:lpstr>
      <vt:lpstr>Office 테마</vt:lpstr>
      <vt:lpstr>PowerPoint Presentation</vt:lpstr>
      <vt:lpstr>Background | Latest categorization for DL MIMO and UL [RWS-210659] (RAN1 led) </vt:lpstr>
      <vt:lpstr>Background |Outcome of email discussion – DL MIMO</vt:lpstr>
      <vt:lpstr>Assessment on conclusion of email discussion | Example area 1</vt:lpstr>
      <vt:lpstr>Assessment on conclusion of email discussion | Example area 2</vt:lpstr>
      <vt:lpstr>Assessment on conclusion of email discussion | Example area 2</vt:lpstr>
      <vt:lpstr>Assessment on conclusion of email discussion | Other</vt:lpstr>
      <vt:lpstr>C-JT with distributed RRH | Motivation and Scope</vt:lpstr>
      <vt:lpstr>C-JT with distributed RRH | Performance gain</vt:lpstr>
      <vt:lpstr>Proposal |</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Younsun Kim</dc:creator>
  <cp:lastModifiedBy>Eko Onggosanusi</cp:lastModifiedBy>
  <cp:revision>866</cp:revision>
  <dcterms:created xsi:type="dcterms:W3CDTF">2019-02-14T07:06:45Z</dcterms:created>
  <dcterms:modified xsi:type="dcterms:W3CDTF">2021-09-06T00:32:17Z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