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ffar, Munira" userId="04055942-5c4a-42e7-96e7-8ac0dda98f6e" providerId="ADAL" clId="{1F5E4EC4-F768-4C8F-8567-96772E131ED7}"/>
    <pc:docChg chg="modSld">
      <pc:chgData name="Jaffar, Munira" userId="04055942-5c4a-42e7-96e7-8ac0dda98f6e" providerId="ADAL" clId="{1F5E4EC4-F768-4C8F-8567-96772E131ED7}" dt="2021-06-17T21:52:34.310" v="12" actId="400"/>
      <pc:docMkLst>
        <pc:docMk/>
      </pc:docMkLst>
      <pc:sldChg chg="modSp">
        <pc:chgData name="Jaffar, Munira" userId="04055942-5c4a-42e7-96e7-8ac0dda98f6e" providerId="ADAL" clId="{1F5E4EC4-F768-4C8F-8567-96772E131ED7}" dt="2021-06-17T21:52:34.310" v="12" actId="400"/>
        <pc:sldMkLst>
          <pc:docMk/>
          <pc:sldMk cId="2540989442" sldId="266"/>
        </pc:sldMkLst>
        <pc:spChg chg="mod">
          <ac:chgData name="Jaffar, Munira" userId="04055942-5c4a-42e7-96e7-8ac0dda98f6e" providerId="ADAL" clId="{1F5E4EC4-F768-4C8F-8567-96772E131ED7}" dt="2021-06-17T21:52:34.310" v="12" actId="400"/>
          <ac:spMkLst>
            <pc:docMk/>
            <pc:sldMk cId="2540989442" sldId="266"/>
            <ac:spMk id="3" creationId="{133B75B3-53BA-4422-9348-68563FCDF0B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2A54925-D0DD-49C7-B118-8B7AFED5E02A}"/>
              </a:ext>
            </a:extLst>
          </p:cNvPr>
          <p:cNvSpPr>
            <a:spLocks noGrp="1"/>
          </p:cNvSpPr>
          <p:nvPr>
            <p:ph type="dt" sz="half" idx="10"/>
          </p:nvPr>
        </p:nvSpPr>
        <p:spPr/>
        <p:txBody>
          <a:bodyPr/>
          <a:lstStyle/>
          <a:p>
            <a:fld id="{FE587D83-5026-44F4-B5FF-F0ADE0639CA1}" type="datetime1">
              <a:rPr lang="en-US" smtClean="0"/>
              <a:t>6/17/2021</a:t>
            </a:fld>
            <a:endParaRPr lang="en-US" dirty="0"/>
          </a:p>
        </p:txBody>
      </p:sp>
      <p:sp>
        <p:nvSpPr>
          <p:cNvPr id="5" name="Footer Placeholder 4">
            <a:extLst>
              <a:ext uri="{FF2B5EF4-FFF2-40B4-BE49-F238E27FC236}">
                <a16:creationId xmlns:a16="http://schemas.microsoft.com/office/drawing/2014/main" xmlns=""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4BC4D6-7865-42A5-B7CF-F14867A159D8}"/>
              </a:ext>
            </a:extLst>
          </p:cNvPr>
          <p:cNvSpPr>
            <a:spLocks noGrp="1"/>
          </p:cNvSpPr>
          <p:nvPr>
            <p:ph type="dt" sz="half" idx="10"/>
          </p:nvPr>
        </p:nvSpPr>
        <p:spPr/>
        <p:txBody>
          <a:bodyPr/>
          <a:lstStyle/>
          <a:p>
            <a:fld id="{6FD9DF54-0095-496B-A35B-EB9884E305D1}" type="datetime1">
              <a:rPr lang="en-US" smtClean="0"/>
              <a:t>6/17/2021</a:t>
            </a:fld>
            <a:endParaRPr lang="en-US" dirty="0"/>
          </a:p>
        </p:txBody>
      </p:sp>
      <p:sp>
        <p:nvSpPr>
          <p:cNvPr id="5" name="Footer Placeholder 4">
            <a:extLst>
              <a:ext uri="{FF2B5EF4-FFF2-40B4-BE49-F238E27FC236}">
                <a16:creationId xmlns:a16="http://schemas.microsoft.com/office/drawing/2014/main" xmlns=""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2256840-9E08-46D6-A825-ECF00A34703B}"/>
              </a:ext>
            </a:extLst>
          </p:cNvPr>
          <p:cNvSpPr>
            <a:spLocks noGrp="1"/>
          </p:cNvSpPr>
          <p:nvPr>
            <p:ph type="dt" sz="half" idx="10"/>
          </p:nvPr>
        </p:nvSpPr>
        <p:spPr/>
        <p:txBody>
          <a:bodyPr/>
          <a:lstStyle/>
          <a:p>
            <a:fld id="{B3340737-9AD2-4750-A712-AA73D1D02F47}" type="datetime1">
              <a:rPr lang="en-US" smtClean="0"/>
              <a:t>6/17/2021</a:t>
            </a:fld>
            <a:endParaRPr lang="en-US" dirty="0"/>
          </a:p>
        </p:txBody>
      </p:sp>
      <p:sp>
        <p:nvSpPr>
          <p:cNvPr id="5" name="Footer Placeholder 4">
            <a:extLst>
              <a:ext uri="{FF2B5EF4-FFF2-40B4-BE49-F238E27FC236}">
                <a16:creationId xmlns:a16="http://schemas.microsoft.com/office/drawing/2014/main" xmlns=""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86CC6C5-FB4A-4CD6-92F8-799234810ACB}"/>
              </a:ext>
            </a:extLst>
          </p:cNvPr>
          <p:cNvSpPr>
            <a:spLocks noGrp="1"/>
          </p:cNvSpPr>
          <p:nvPr>
            <p:ph type="dt" sz="half" idx="10"/>
          </p:nvPr>
        </p:nvSpPr>
        <p:spPr/>
        <p:txBody>
          <a:bodyPr/>
          <a:lstStyle/>
          <a:p>
            <a:fld id="{CCCF046D-FE5C-4D23-847C-BB0CDE408B92}" type="datetime1">
              <a:rPr lang="en-US" smtClean="0"/>
              <a:t>6/17/2021</a:t>
            </a:fld>
            <a:endParaRPr lang="en-US" dirty="0"/>
          </a:p>
        </p:txBody>
      </p:sp>
      <p:sp>
        <p:nvSpPr>
          <p:cNvPr id="5" name="Footer Placeholder 4">
            <a:extLst>
              <a:ext uri="{FF2B5EF4-FFF2-40B4-BE49-F238E27FC236}">
                <a16:creationId xmlns:a16="http://schemas.microsoft.com/office/drawing/2014/main" xmlns=""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06631C9-7D02-4C09-B127-994CCA6F4576}"/>
              </a:ext>
            </a:extLst>
          </p:cNvPr>
          <p:cNvSpPr>
            <a:spLocks noGrp="1"/>
          </p:cNvSpPr>
          <p:nvPr>
            <p:ph type="dt" sz="half" idx="10"/>
          </p:nvPr>
        </p:nvSpPr>
        <p:spPr/>
        <p:txBody>
          <a:bodyPr/>
          <a:lstStyle/>
          <a:p>
            <a:fld id="{8F27EFB4-5C99-44D7-9369-8F67363A39E8}" type="datetime1">
              <a:rPr lang="en-US" smtClean="0"/>
              <a:t>6/17/2021</a:t>
            </a:fld>
            <a:endParaRPr lang="en-US" dirty="0"/>
          </a:p>
        </p:txBody>
      </p:sp>
      <p:sp>
        <p:nvSpPr>
          <p:cNvPr id="5" name="Footer Placeholder 4">
            <a:extLst>
              <a:ext uri="{FF2B5EF4-FFF2-40B4-BE49-F238E27FC236}">
                <a16:creationId xmlns:a16="http://schemas.microsoft.com/office/drawing/2014/main" xmlns=""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2904925-D056-4100-BA49-A9A69096DCB1}"/>
              </a:ext>
            </a:extLst>
          </p:cNvPr>
          <p:cNvSpPr>
            <a:spLocks noGrp="1"/>
          </p:cNvSpPr>
          <p:nvPr>
            <p:ph type="dt" sz="half" idx="10"/>
          </p:nvPr>
        </p:nvSpPr>
        <p:spPr/>
        <p:txBody>
          <a:bodyPr/>
          <a:lstStyle/>
          <a:p>
            <a:fld id="{B53433F3-669A-4B19-B038-10E2CF9CA320}" type="datetime1">
              <a:rPr lang="en-US" smtClean="0"/>
              <a:t>6/17/2021</a:t>
            </a:fld>
            <a:endParaRPr lang="en-US" dirty="0"/>
          </a:p>
        </p:txBody>
      </p:sp>
      <p:sp>
        <p:nvSpPr>
          <p:cNvPr id="6" name="Footer Placeholder 5">
            <a:extLst>
              <a:ext uri="{FF2B5EF4-FFF2-40B4-BE49-F238E27FC236}">
                <a16:creationId xmlns:a16="http://schemas.microsoft.com/office/drawing/2014/main" xmlns=""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1758C52-F794-46EE-A129-B427C38D6112}"/>
              </a:ext>
            </a:extLst>
          </p:cNvPr>
          <p:cNvSpPr>
            <a:spLocks noGrp="1"/>
          </p:cNvSpPr>
          <p:nvPr>
            <p:ph type="dt" sz="half" idx="10"/>
          </p:nvPr>
        </p:nvSpPr>
        <p:spPr/>
        <p:txBody>
          <a:bodyPr/>
          <a:lstStyle/>
          <a:p>
            <a:fld id="{0F1BD4D7-73CF-4ECB-B2DA-34E1C5D04800}" type="datetime1">
              <a:rPr lang="en-US" smtClean="0"/>
              <a:t>6/17/2021</a:t>
            </a:fld>
            <a:endParaRPr lang="en-US" dirty="0"/>
          </a:p>
        </p:txBody>
      </p:sp>
      <p:sp>
        <p:nvSpPr>
          <p:cNvPr id="8" name="Footer Placeholder 7">
            <a:extLst>
              <a:ext uri="{FF2B5EF4-FFF2-40B4-BE49-F238E27FC236}">
                <a16:creationId xmlns:a16="http://schemas.microsoft.com/office/drawing/2014/main" xmlns=""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54C9C1F-041E-472F-A5A7-8175755FF9D5}"/>
              </a:ext>
            </a:extLst>
          </p:cNvPr>
          <p:cNvSpPr>
            <a:spLocks noGrp="1"/>
          </p:cNvSpPr>
          <p:nvPr>
            <p:ph type="dt" sz="half" idx="10"/>
          </p:nvPr>
        </p:nvSpPr>
        <p:spPr/>
        <p:txBody>
          <a:bodyPr/>
          <a:lstStyle/>
          <a:p>
            <a:fld id="{529ADF44-BDCF-45E9-B569-05DFE20ACCD4}" type="datetime1">
              <a:rPr lang="en-US" smtClean="0"/>
              <a:t>6/17/2021</a:t>
            </a:fld>
            <a:endParaRPr lang="en-US" dirty="0"/>
          </a:p>
        </p:txBody>
      </p:sp>
      <p:sp>
        <p:nvSpPr>
          <p:cNvPr id="4" name="Footer Placeholder 3">
            <a:extLst>
              <a:ext uri="{FF2B5EF4-FFF2-40B4-BE49-F238E27FC236}">
                <a16:creationId xmlns:a16="http://schemas.microsoft.com/office/drawing/2014/main" xmlns=""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652902B-C07F-458B-99FD-169639986579}"/>
              </a:ext>
            </a:extLst>
          </p:cNvPr>
          <p:cNvSpPr>
            <a:spLocks noGrp="1"/>
          </p:cNvSpPr>
          <p:nvPr>
            <p:ph type="dt" sz="half" idx="10"/>
          </p:nvPr>
        </p:nvSpPr>
        <p:spPr/>
        <p:txBody>
          <a:bodyPr/>
          <a:lstStyle/>
          <a:p>
            <a:fld id="{8BC62837-58C8-4948-9E77-EA32EA65DF4F}" type="datetime1">
              <a:rPr lang="en-US" smtClean="0"/>
              <a:t>6/17/2021</a:t>
            </a:fld>
            <a:endParaRPr lang="en-US" dirty="0"/>
          </a:p>
        </p:txBody>
      </p:sp>
      <p:sp>
        <p:nvSpPr>
          <p:cNvPr id="3" name="Footer Placeholder 2">
            <a:extLst>
              <a:ext uri="{FF2B5EF4-FFF2-40B4-BE49-F238E27FC236}">
                <a16:creationId xmlns:a16="http://schemas.microsoft.com/office/drawing/2014/main" xmlns=""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ACCCF91-E337-43F3-9AAC-091D0FEC1A37}"/>
              </a:ext>
            </a:extLst>
          </p:cNvPr>
          <p:cNvSpPr>
            <a:spLocks noGrp="1"/>
          </p:cNvSpPr>
          <p:nvPr>
            <p:ph type="dt" sz="half" idx="10"/>
          </p:nvPr>
        </p:nvSpPr>
        <p:spPr/>
        <p:txBody>
          <a:bodyPr/>
          <a:lstStyle/>
          <a:p>
            <a:fld id="{EB60AB48-FD45-45D4-AF74-E6625F10F947}" type="datetime1">
              <a:rPr lang="en-US" smtClean="0"/>
              <a:t>6/17/2021</a:t>
            </a:fld>
            <a:endParaRPr lang="en-US" dirty="0"/>
          </a:p>
        </p:txBody>
      </p:sp>
      <p:sp>
        <p:nvSpPr>
          <p:cNvPr id="6" name="Footer Placeholder 5">
            <a:extLst>
              <a:ext uri="{FF2B5EF4-FFF2-40B4-BE49-F238E27FC236}">
                <a16:creationId xmlns:a16="http://schemas.microsoft.com/office/drawing/2014/main" xmlns=""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3094E92-B9A1-4E67-A11C-2D5BA775962B}"/>
              </a:ext>
            </a:extLst>
          </p:cNvPr>
          <p:cNvSpPr>
            <a:spLocks noGrp="1"/>
          </p:cNvSpPr>
          <p:nvPr>
            <p:ph type="dt" sz="half" idx="10"/>
          </p:nvPr>
        </p:nvSpPr>
        <p:spPr/>
        <p:txBody>
          <a:bodyPr/>
          <a:lstStyle/>
          <a:p>
            <a:fld id="{1DB4E0AE-B3F3-4C18-B987-4ECCAE68AD34}" type="datetime1">
              <a:rPr lang="en-US" smtClean="0"/>
              <a:t>6/17/2021</a:t>
            </a:fld>
            <a:endParaRPr lang="en-US" dirty="0"/>
          </a:p>
        </p:txBody>
      </p:sp>
      <p:sp>
        <p:nvSpPr>
          <p:cNvPr id="6" name="Footer Placeholder 5">
            <a:extLst>
              <a:ext uri="{FF2B5EF4-FFF2-40B4-BE49-F238E27FC236}">
                <a16:creationId xmlns:a16="http://schemas.microsoft.com/office/drawing/2014/main" xmlns=""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6/17/2021</a:t>
            </a:fld>
            <a:endParaRPr lang="en-US" dirty="0"/>
          </a:p>
        </p:txBody>
      </p:sp>
      <p:sp>
        <p:nvSpPr>
          <p:cNvPr id="5" name="Footer Placeholder 4">
            <a:extLst>
              <a:ext uri="{FF2B5EF4-FFF2-40B4-BE49-F238E27FC236}">
                <a16:creationId xmlns:a16="http://schemas.microsoft.com/office/drawing/2014/main" xmlns=""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7F60F8-C5F8-436E-94A5-88398D7F17F9}"/>
              </a:ext>
            </a:extLst>
          </p:cNvPr>
          <p:cNvSpPr>
            <a:spLocks noGrp="1"/>
          </p:cNvSpPr>
          <p:nvPr>
            <p:ph type="title"/>
          </p:nvPr>
        </p:nvSpPr>
        <p:spPr>
          <a:xfrm>
            <a:off x="838199" y="139256"/>
            <a:ext cx="10515600" cy="1030335"/>
          </a:xfrm>
        </p:spPr>
        <p:txBody>
          <a:bodyPr>
            <a:normAutofit/>
          </a:bodyPr>
          <a:lstStyle/>
          <a:p>
            <a:r>
              <a:rPr lang="en-US" dirty="0">
                <a:solidFill>
                  <a:srgbClr val="C00000"/>
                </a:solidFill>
              </a:rPr>
              <a:t>Proposed Final Round WF</a:t>
            </a:r>
            <a:endParaRPr lang="en-US" sz="2400" dirty="0">
              <a:solidFill>
                <a:srgbClr val="0000FF"/>
              </a:solidFill>
            </a:endParaRPr>
          </a:p>
        </p:txBody>
      </p:sp>
      <p:sp>
        <p:nvSpPr>
          <p:cNvPr id="3" name="Content Placeholder 2">
            <a:extLst>
              <a:ext uri="{FF2B5EF4-FFF2-40B4-BE49-F238E27FC236}">
                <a16:creationId xmlns:a16="http://schemas.microsoft.com/office/drawing/2014/main" xmlns="" id="{133B75B3-53BA-4422-9348-68563FCDF0BD}"/>
              </a:ext>
            </a:extLst>
          </p:cNvPr>
          <p:cNvSpPr>
            <a:spLocks noGrp="1"/>
          </p:cNvSpPr>
          <p:nvPr>
            <p:ph idx="1"/>
          </p:nvPr>
        </p:nvSpPr>
        <p:spPr>
          <a:xfrm>
            <a:off x="703728" y="1068889"/>
            <a:ext cx="10887637" cy="4720221"/>
          </a:xfrm>
        </p:spPr>
        <p:txBody>
          <a:bodyPr>
            <a:noAutofit/>
          </a:bodyPr>
          <a:lstStyle/>
          <a:p>
            <a:pPr marL="344488" indent="-344488">
              <a:lnSpc>
                <a:spcPct val="100000"/>
              </a:lnSpc>
              <a:spcBef>
                <a:spcPts val="600"/>
              </a:spcBef>
              <a:spcAft>
                <a:spcPts val="600"/>
              </a:spcAft>
            </a:pPr>
            <a:r>
              <a:rPr lang="en-US" sz="1800" dirty="0" smtClean="0"/>
              <a:t>Proposal </a:t>
            </a:r>
            <a:r>
              <a:rPr lang="en-US" sz="1800" dirty="0"/>
              <a:t>1: RAN#92-e to endorse at least a </a:t>
            </a:r>
            <a:r>
              <a:rPr lang="en-US" sz="1800" dirty="0" smtClean="0"/>
              <a:t>portion</a:t>
            </a:r>
            <a:r>
              <a:rPr lang="en-US" sz="1800" dirty="0" smtClean="0">
                <a:solidFill>
                  <a:schemeClr val="accent1"/>
                </a:solidFill>
              </a:rPr>
              <a:t> </a:t>
            </a:r>
            <a:r>
              <a:rPr lang="en-US" sz="1800" dirty="0" smtClean="0"/>
              <a:t>of </a:t>
            </a:r>
            <a:r>
              <a:rPr lang="en-US" sz="1800" dirty="0"/>
              <a:t>the “</a:t>
            </a:r>
            <a:r>
              <a:rPr lang="en-US" sz="1800" dirty="0" err="1"/>
              <a:t>Ka</a:t>
            </a:r>
            <a:r>
              <a:rPr lang="en-US" sz="1800" dirty="0"/>
              <a:t> Band” </a:t>
            </a:r>
            <a:r>
              <a:rPr lang="en-US" sz="1800" strike="sngStrike" dirty="0"/>
              <a:t>as the exemplary band </a:t>
            </a:r>
            <a:r>
              <a:rPr lang="en-US" sz="1800" dirty="0"/>
              <a:t>for NTN-NR </a:t>
            </a:r>
            <a:r>
              <a:rPr lang="en-US" sz="1800" strike="sngStrike" dirty="0"/>
              <a:t>above 10 GHz </a:t>
            </a:r>
            <a:r>
              <a:rPr lang="en-US" sz="1800" strike="sngStrike" dirty="0" smtClean="0"/>
              <a:t>for GEO </a:t>
            </a:r>
            <a:r>
              <a:rPr lang="en-US" sz="1800" strike="sngStrike" dirty="0"/>
              <a:t>and NGSO based satellite access</a:t>
            </a:r>
            <a:endParaRPr lang="en-US" sz="1800" dirty="0"/>
          </a:p>
          <a:p>
            <a:pPr marL="801688" lvl="1" indent="-344488">
              <a:lnSpc>
                <a:spcPct val="100000"/>
              </a:lnSpc>
              <a:spcBef>
                <a:spcPts val="600"/>
              </a:spcBef>
              <a:spcAft>
                <a:spcPts val="600"/>
              </a:spcAft>
            </a:pPr>
            <a:r>
              <a:rPr lang="en-US" sz="1600" dirty="0"/>
              <a:t>Note: Any final confirmation of the exemplary band for NTN-NR above 10 GHz is pending the outcome of the technical analysis in Proposal 2.</a:t>
            </a:r>
          </a:p>
          <a:p>
            <a:pPr marL="344488" indent="-344488">
              <a:lnSpc>
                <a:spcPct val="100000"/>
              </a:lnSpc>
              <a:spcBef>
                <a:spcPts val="600"/>
              </a:spcBef>
              <a:spcAft>
                <a:spcPts val="600"/>
              </a:spcAft>
            </a:pPr>
            <a:r>
              <a:rPr lang="en-US" sz="1800" dirty="0"/>
              <a:t>Proposal 2: The RAN4 technical aspects associated with the deployment of NTN in FDD mode in bands above 10 GHz will be identified/characterized prior to the normative work as part of an analysis (including coexistence study and taking regulatory requirements into account) to be started after March 2022, and once FR1 NTN coexistence study is stable enough.</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Note </a:t>
            </a:r>
            <a:r>
              <a:rPr lang="en-US" sz="1600" dirty="0">
                <a:solidFill>
                  <a:srgbClr val="00B050"/>
                </a:solidFill>
                <a:latin typeface="Calibri" panose="020F0502020204030204" pitchFamily="34" charset="0"/>
                <a:ea typeface="DengXian" panose="02010600030101010101" pitchFamily="2" charset="-122"/>
              </a:rPr>
              <a:t>1</a:t>
            </a:r>
            <a:r>
              <a:rPr lang="en-US" sz="1600" dirty="0">
                <a:latin typeface="Calibri" panose="020F0502020204030204" pitchFamily="34" charset="0"/>
                <a:ea typeface="DengXian" panose="02010600030101010101" pitchFamily="2" charset="-122"/>
              </a:rPr>
              <a:t>: This should include study/discussion of which part of Ka band can be used for the </a:t>
            </a:r>
            <a:r>
              <a:rPr lang="en-US" sz="1600" dirty="0" err="1">
                <a:latin typeface="Calibri" panose="020F0502020204030204" pitchFamily="34" charset="0"/>
                <a:ea typeface="DengXian" panose="02010600030101010101" pitchFamily="2" charset="-122"/>
              </a:rPr>
              <a:t>exampl</a:t>
            </a:r>
            <a:r>
              <a:rPr lang="en-US" sz="1600" dirty="0" err="1">
                <a:solidFill>
                  <a:srgbClr val="00B050"/>
                </a:solidFill>
                <a:latin typeface="Calibri" panose="020F0502020204030204" pitchFamily="34" charset="0"/>
                <a:ea typeface="DengXian" panose="02010600030101010101" pitchFamily="2" charset="-122"/>
              </a:rPr>
              <a:t>ary</a:t>
            </a:r>
            <a:r>
              <a:rPr lang="en-US" sz="1600" dirty="0">
                <a:latin typeface="Calibri" panose="020F0502020204030204" pitchFamily="34" charset="0"/>
                <a:ea typeface="DengXian" panose="02010600030101010101" pitchFamily="2" charset="-122"/>
              </a:rPr>
              <a:t> band </a:t>
            </a:r>
            <a:r>
              <a:rPr lang="en-US" sz="1600" dirty="0">
                <a:solidFill>
                  <a:srgbClr val="00B050"/>
                </a:solidFill>
                <a:latin typeface="Calibri" panose="020F0502020204030204" pitchFamily="34" charset="0"/>
                <a:ea typeface="DengXian" panose="02010600030101010101" pitchFamily="2" charset="-122"/>
              </a:rPr>
              <a:t>for NR-NTN above 10 GHz</a:t>
            </a:r>
            <a:r>
              <a:rPr lang="en-US" sz="1600" dirty="0">
                <a:latin typeface="Calibri" panose="020F0502020204030204" pitchFamily="34" charset="0"/>
                <a:ea typeface="DengXian" panose="02010600030101010101" pitchFamily="2" charset="-122"/>
              </a:rPr>
              <a:t> </a:t>
            </a:r>
            <a:r>
              <a:rPr lang="en-US" sz="1600" strike="sngStrike" dirty="0">
                <a:latin typeface="Calibri" panose="020F0502020204030204" pitchFamily="34" charset="0"/>
                <a:ea typeface="DengXian" panose="02010600030101010101" pitchFamily="2" charset="-122"/>
              </a:rPr>
              <a:t>and whether it should be MSS, FSS or both</a:t>
            </a:r>
            <a:r>
              <a:rPr lang="en-US" sz="1600" dirty="0">
                <a:latin typeface="Calibri" panose="020F0502020204030204" pitchFamily="34" charset="0"/>
                <a:ea typeface="DengXian" panose="02010600030101010101" pitchFamily="2" charset="-122"/>
              </a:rPr>
              <a:t>  </a:t>
            </a:r>
            <a:r>
              <a:rPr lang="en-US" sz="1600" dirty="0">
                <a:solidFill>
                  <a:srgbClr val="00B050"/>
                </a:solidFill>
                <a:latin typeface="Calibri" panose="020F0502020204030204" pitchFamily="34" charset="0"/>
                <a:ea typeface="DengXian" panose="02010600030101010101" pitchFamily="2" charset="-122"/>
              </a:rPr>
              <a:t>taking into account deployment type (e.g. VSAT, ESIM</a:t>
            </a:r>
            <a:r>
              <a:rPr lang="en-US" sz="1600" dirty="0" smtClean="0">
                <a:solidFill>
                  <a:srgbClr val="00B050"/>
                </a:solidFill>
                <a:latin typeface="Calibri" panose="020F0502020204030204" pitchFamily="34" charset="0"/>
                <a:ea typeface="DengXian" panose="02010600030101010101" pitchFamily="2" charset="-122"/>
              </a:rPr>
              <a:t>)</a:t>
            </a:r>
          </a:p>
          <a:p>
            <a:pPr marL="801688" lvl="1" indent="-344488">
              <a:lnSpc>
                <a:spcPct val="100000"/>
              </a:lnSpc>
              <a:spcBef>
                <a:spcPts val="600"/>
              </a:spcBef>
              <a:spcAft>
                <a:spcPts val="600"/>
              </a:spcAft>
            </a:pPr>
            <a:r>
              <a:rPr lang="en-US" sz="1600" dirty="0" smtClean="0">
                <a:solidFill>
                  <a:srgbClr val="00B050"/>
                </a:solidFill>
                <a:latin typeface="Calibri" panose="020F0502020204030204" pitchFamily="34" charset="0"/>
                <a:ea typeface="DengXian" panose="02010600030101010101" pitchFamily="2" charset="-122"/>
              </a:rPr>
              <a:t>Note </a:t>
            </a:r>
            <a:r>
              <a:rPr lang="en-US" sz="1600" dirty="0">
                <a:solidFill>
                  <a:srgbClr val="00B050"/>
                </a:solidFill>
                <a:latin typeface="Calibri" panose="020F0502020204030204" pitchFamily="34" charset="0"/>
                <a:ea typeface="DengXian" panose="02010600030101010101" pitchFamily="2" charset="-122"/>
              </a:rPr>
              <a:t>2: The Ka band (17.7-20.2 and 27.5-30) as common across all regions is </a:t>
            </a:r>
            <a:r>
              <a:rPr lang="en-US" sz="1600" dirty="0" smtClean="0">
                <a:solidFill>
                  <a:srgbClr val="00B050"/>
                </a:solidFill>
                <a:latin typeface="Calibri" panose="020F0502020204030204" pitchFamily="34" charset="0"/>
                <a:ea typeface="DengXian" panose="02010600030101010101" pitchFamily="2" charset="-122"/>
              </a:rPr>
              <a:t>priority</a:t>
            </a:r>
          </a:p>
          <a:p>
            <a:pPr marL="801688" lvl="1" indent="-344488">
              <a:lnSpc>
                <a:spcPct val="100000"/>
              </a:lnSpc>
              <a:spcBef>
                <a:spcPts val="600"/>
              </a:spcBef>
              <a:spcAft>
                <a:spcPts val="600"/>
              </a:spcAft>
            </a:pPr>
            <a:r>
              <a:rPr lang="en-US" sz="1600" dirty="0" smtClean="0">
                <a:solidFill>
                  <a:schemeClr val="accent1"/>
                </a:solidFill>
                <a:latin typeface="Calibri" panose="020F0502020204030204" pitchFamily="34" charset="0"/>
                <a:ea typeface="DengXian" panose="02010600030101010101" pitchFamily="2" charset="-122"/>
              </a:rPr>
              <a:t>Note 3: The existing TDD requirements</a:t>
            </a:r>
            <a:r>
              <a:rPr lang="en-US" sz="1600" dirty="0" smtClean="0">
                <a:solidFill>
                  <a:schemeClr val="accent1"/>
                </a:solidFill>
                <a:latin typeface="Calibri" panose="020F0502020204030204" pitchFamily="34" charset="0"/>
                <a:ea typeface="DengXian" panose="02010600030101010101" pitchFamily="2" charset="-122"/>
              </a:rPr>
              <a:t> should be not relaxed from deployment of NTN in FDD </a:t>
            </a:r>
            <a:endParaRPr lang="en-US" sz="1600" dirty="0">
              <a:solidFill>
                <a:schemeClr val="accent1"/>
              </a:solidFill>
              <a:latin typeface="Calibri" panose="020F0502020204030204" pitchFamily="34" charset="0"/>
              <a:ea typeface="DengXian" panose="02010600030101010101" pitchFamily="2" charset="-122"/>
            </a:endParaRPr>
          </a:p>
          <a:p>
            <a:pPr marL="344488" indent="-344488">
              <a:lnSpc>
                <a:spcPct val="100000"/>
              </a:lnSpc>
              <a:spcBef>
                <a:spcPts val="600"/>
              </a:spcBef>
              <a:spcAft>
                <a:spcPts val="600"/>
              </a:spcAft>
            </a:pPr>
            <a:r>
              <a:rPr lang="en-US" sz="1800" dirty="0"/>
              <a:t>Proposal 3: For NTN bands above 10GHz, RAN4 to decide to apply FR1, FR2 </a:t>
            </a:r>
            <a:r>
              <a:rPr lang="en-US" sz="1800" strike="sngStrike" dirty="0"/>
              <a:t>or new FR </a:t>
            </a:r>
            <a:r>
              <a:rPr lang="en-US" sz="1800" dirty="0"/>
              <a:t>definitions for these bands (potentially different categorization for different bands)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redefine or extend the existing </a:t>
            </a:r>
            <a:r>
              <a:rPr lang="en-US" sz="1600" dirty="0">
                <a:solidFill>
                  <a:srgbClr val="FF0000"/>
                </a:solidFill>
                <a:latin typeface="Calibri" panose="020F0502020204030204" pitchFamily="34" charset="0"/>
                <a:ea typeface="DengXian" panose="02010600030101010101" pitchFamily="2" charset="-122"/>
              </a:rPr>
              <a:t>terrestrial</a:t>
            </a:r>
            <a:r>
              <a:rPr lang="en-US" sz="1600" dirty="0">
                <a:latin typeface="Calibri" panose="020F0502020204030204" pitchFamily="34" charset="0"/>
                <a:ea typeface="DengXian" panose="02010600030101010101" pitchFamily="2" charset="-122"/>
              </a:rPr>
              <a:t> frequency ranges.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automatically apply to future terrestrial bands defined in this frequency region.</a:t>
            </a:r>
          </a:p>
        </p:txBody>
      </p:sp>
    </p:spTree>
    <p:extLst>
      <p:ext uri="{BB962C8B-B14F-4D97-AF65-F5344CB8AC3E}">
        <p14:creationId xmlns:p14="http://schemas.microsoft.com/office/powerpoint/2010/main" val="254098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920E0F-45DC-4AF1-BBBC-56585FF40228}">
  <ds:schemaRefs>
    <ds:schemaRef ds:uri="http://schemas.microsoft.com/sharepoint/v3/contenttype/forms"/>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C73EF-8BB1-43D1-94BF-02E6180EC6B6}">
  <ds:schemaRefs>
    <ds:schemaRef ds:uri="http://www.w3.org/XML/1998/namespace"/>
    <ds:schemaRef ds:uri="http://schemas.microsoft.com/office/2006/metadata/properties"/>
    <ds:schemaRef ds:uri="http://schemas.microsoft.com/office/2006/documentManagement/types"/>
    <ds:schemaRef ds:uri="http://purl.org/dc/dcmitype/"/>
    <ds:schemaRef ds:uri="91a28437-7d3a-4406-b441-a186b0a3fae6"/>
    <ds:schemaRef ds:uri="http://schemas.openxmlformats.org/package/2006/metadata/core-properties"/>
    <ds:schemaRef ds:uri="http://purl.org/dc/elements/1.1/"/>
    <ds:schemaRef ds:uri="74dd3bb7-dd62-447b-a1e0-1bd6a8025f6b"/>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2358</TotalTime>
  <Words>269</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DengXian</vt:lpstr>
      <vt:lpstr>Office Theme</vt:lpstr>
      <vt:lpstr>Proposed Final Round WF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NR-NTN-WI Proposed WF</dc:title>
  <dc:creator>Jaffar, Munira</dc:creator>
  <cp:lastModifiedBy>Verizon</cp:lastModifiedBy>
  <cp:revision>85</cp:revision>
  <dcterms:created xsi:type="dcterms:W3CDTF">2021-02-25T22:38:59Z</dcterms:created>
  <dcterms:modified xsi:type="dcterms:W3CDTF">2021-06-18T04:12:28Z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