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ffar, Munira" initials="JM" lastIdx="3" clrIdx="0">
    <p:extLst>
      <p:ext uri="{19B8F6BF-5375-455C-9EA6-DF929625EA0E}">
        <p15:presenceInfo xmlns:p15="http://schemas.microsoft.com/office/powerpoint/2012/main" userId="S::Munira.Jaffar@hughes.com::04055942-5c4a-42e7-96e7-8ac0dda98f6e" providerId="AD"/>
      </p:ext>
    </p:extLst>
  </p:cmAuthor>
  <p:cmAuthor id="2" name="Fred Mills" initials="FM" lastIdx="3" clrIdx="1">
    <p:extLst>
      <p:ext uri="{19B8F6BF-5375-455C-9EA6-DF929625EA0E}">
        <p15:presenceInfo xmlns:p15="http://schemas.microsoft.com/office/powerpoint/2012/main" userId="8e2f6d2ec96a024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000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ECE128-F656-4E71-A11D-7F5AA365BE07}" type="datetimeFigureOut">
              <a:rPr lang="en-US" smtClean="0"/>
              <a:t>6/18/2021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8B55FF-DF9F-42AE-BB06-079BECEC27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937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022E6-61EF-48B9-BC94-872ADBAE2D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466360-544A-48C9-A4E0-210C31DE51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54925-D0DD-49C7-B118-8B7AFED5E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87D83-5026-44F4-B5FF-F0ADE0639CA1}" type="datetime1">
              <a:rPr lang="en-US" smtClean="0"/>
              <a:t>6/18/2021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AC8124-4944-40B8-9D15-7C8DEDEC5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D9A378-7DD1-447D-A21D-944FD03D7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58D4D-76B4-4F21-A473-10EE91B092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163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2806F-0BAD-484D-ADAD-019847833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0AD414-B0BF-451B-9796-7815699240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4BC4D6-7865-42A5-B7CF-F14867A15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9DF54-0095-496B-A35B-EB9884E305D1}" type="datetime1">
              <a:rPr lang="en-US" smtClean="0"/>
              <a:t>6/18/2021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047813-8B49-4309-8810-DA0C40D77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72DD8D-B9DA-481D-8906-0BE77BC36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58D4D-76B4-4F21-A473-10EE91B092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988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702460-C0BF-4978-85B4-8223B417C2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771F93-3395-4F39-86D9-34DC7F0493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256840-9E08-46D6-A825-ECF00A347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40737-9AD2-4750-A712-AA73D1D02F47}" type="datetime1">
              <a:rPr lang="en-US" smtClean="0"/>
              <a:t>6/18/2021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40B0AE-6F60-4EF6-8542-DF36673E9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81D2D9-2CB4-4808-8341-D6EA0AB07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58D4D-76B4-4F21-A473-10EE91B092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444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AB17D-5CFA-4014-8E14-213E3D47E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8DAB7E-A386-40CC-9090-9EA0CC61A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CC6C5-FB4A-4CD6-92F8-799234810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F046D-FE5C-4D23-847C-BB0CDE408B92}" type="datetime1">
              <a:rPr lang="en-US" smtClean="0"/>
              <a:t>6/18/2021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11D2E4-776B-4803-9475-EC55503D9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335779-54EE-4DCE-B0FB-3AE92E47B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58D4D-76B4-4F21-A473-10EE91B092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441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6A6CE-2172-4D0E-83BA-924D204EA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63E3F4-C3C8-4FC5-815A-FDB8B8DD09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6631C9-7D02-4C09-B127-994CCA6F4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7EFB4-5C99-44D7-9369-8F67363A39E8}" type="datetime1">
              <a:rPr lang="en-US" smtClean="0"/>
              <a:t>6/18/2021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DB1A02-E90A-44D3-825E-47587B358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91AD52-2E98-4DBC-8FC3-03CA52AE8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58D4D-76B4-4F21-A473-10EE91B092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401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3D4C0-3C89-4FA4-B9D2-0C03B76BB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4B655-3483-470B-82B5-17B9A9D2C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3C74EB-A6B8-400C-A8B5-4CC8F8DF9C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904925-D056-4100-BA49-A9A69096D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433F3-669A-4B19-B038-10E2CF9CA320}" type="datetime1">
              <a:rPr lang="en-US" smtClean="0"/>
              <a:t>6/18/2021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7AE580-0504-4393-9590-B11940F27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74E4B7-1C0E-4344-9D1E-E01F66C2D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58D4D-76B4-4F21-A473-10EE91B092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037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DD220-6100-4F3D-B125-63CB75B10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8F7238-5DDE-4C95-BF75-BF840C939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74BE09-91D3-4CB4-A76D-15513A0E16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64005A-1E27-40FB-B201-51A81A2F62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FF70B7-6D9C-4AC8-B6A0-E933FDEBA6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758C52-F794-46EE-A129-B427C38D6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BD4D7-73CF-4ECB-B2DA-34E1C5D04800}" type="datetime1">
              <a:rPr lang="en-US" smtClean="0"/>
              <a:t>6/18/2021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748FB5-8B4A-44ED-AC64-F8EB97FA5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78E8AA-B892-439A-B81F-04903FD9E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58D4D-76B4-4F21-A473-10EE91B092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685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3E689-1265-4DD6-BAEB-2DCBF955D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4C9C1F-041E-472F-A5A7-8175755FF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ADF44-BDCF-45E9-B569-05DFE20ACCD4}" type="datetime1">
              <a:rPr lang="en-US" smtClean="0"/>
              <a:t>6/18/2021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24B914-C304-4B5C-94B2-D19AB9DE1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1E1B43-2AC5-43C2-A1D4-FB47AABCE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58D4D-76B4-4F21-A473-10EE91B092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507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652902B-C07F-458B-99FD-169639986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62837-58C8-4948-9E77-EA32EA65DF4F}" type="datetime1">
              <a:rPr lang="en-US" smtClean="0"/>
              <a:t>6/18/2021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D39A1D-A916-441D-AE2E-6630FFE66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E66765-F844-4068-9273-1E8EE6E52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58D4D-76B4-4F21-A473-10EE91B092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319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F03B5-4B08-40FD-ADCA-A587B346D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EAAFEC-996A-494A-9EF8-2FA82A9A8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07A971-96D9-4671-99C2-3261C3AFE6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CCCF91-E337-43F3-9AAC-091D0FEC1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AB48-FD45-45D4-AF74-E6625F10F947}" type="datetime1">
              <a:rPr lang="en-US" smtClean="0"/>
              <a:t>6/18/2021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574487-4491-4EC2-8617-A117C158A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8C61B3-62E4-48C0-B732-2432201E9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58D4D-76B4-4F21-A473-10EE91B092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050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B0827-5480-45C8-9CE6-FD4E733A9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34E820-F7A1-4F5F-91ED-4E7EB79098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6D82A2-0B2B-4FAE-A8ED-E3A36222EF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4E92-B9A1-4E67-A11C-2D5BA7759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4E0AE-B3F3-4C18-B987-4ECCAE68AD34}" type="datetime1">
              <a:rPr lang="en-US" smtClean="0"/>
              <a:t>6/18/2021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741789-E5D2-4024-A45F-C003C069F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0913A9-2D5B-4CF5-B11A-91369216D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58D4D-76B4-4F21-A473-10EE91B092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149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4AAE51-56B2-4FBE-A171-A8192F6F0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30F901-38E1-4F7A-9C44-CA298249CF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2BD3F7-A125-4A7E-82C6-273B4C942E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7A4253-C67E-436C-BD17-86306B1DD28C}" type="datetime1">
              <a:rPr lang="en-US" smtClean="0"/>
              <a:t>6/18/2021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2F03AB-3178-4BA1-A7BA-5390ED30D5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E66EC5-7B3A-4618-B87E-4CDA7AA524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58D4D-76B4-4F21-A473-10EE91B0921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502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F60F8-C5F8-436E-94A5-88398D7F1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39256"/>
            <a:ext cx="10515600" cy="103033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Moderator Proposed Extended Round WF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B75B3-53BA-4422-9348-68563FCDF0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728" y="1068889"/>
            <a:ext cx="10887637" cy="5083938"/>
          </a:xfrm>
        </p:spPr>
        <p:txBody>
          <a:bodyPr>
            <a:noAutofit/>
          </a:bodyPr>
          <a:lstStyle/>
          <a:p>
            <a:pPr marL="344488" indent="-344488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Proposal 1: RAN#92-e to endorse at least a portion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/>
              <a:t>of the “Ka Band” as the </a:t>
            </a:r>
            <a:r>
              <a:rPr lang="en-US" sz="1800" dirty="0">
                <a:solidFill>
                  <a:srgbClr val="FF0000"/>
                </a:solidFill>
              </a:rPr>
              <a:t>candidate</a:t>
            </a:r>
            <a:r>
              <a:rPr lang="en-US" sz="1800" dirty="0"/>
              <a:t> example band for NTN-NR </a:t>
            </a:r>
            <a:r>
              <a:rPr lang="en-US" sz="1800" dirty="0">
                <a:solidFill>
                  <a:srgbClr val="FF0000"/>
                </a:solidFill>
              </a:rPr>
              <a:t>in</a:t>
            </a:r>
            <a:r>
              <a:rPr lang="en-US" sz="1800" dirty="0"/>
              <a:t> above 10 GHz </a:t>
            </a:r>
            <a:r>
              <a:rPr lang="en-US" sz="1800" dirty="0">
                <a:solidFill>
                  <a:srgbClr val="FF0000"/>
                </a:solidFill>
              </a:rPr>
              <a:t>bands </a:t>
            </a:r>
            <a:r>
              <a:rPr lang="en-US" sz="1800" strike="sngStrike" dirty="0">
                <a:solidFill>
                  <a:srgbClr val="FF0000"/>
                </a:solidFill>
              </a:rPr>
              <a:t>for GEO and NGSO based satellite access</a:t>
            </a:r>
          </a:p>
          <a:p>
            <a:pPr marL="801688" lvl="1" indent="-344488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dirty="0"/>
              <a:t>Note: Any final confirmation of the example band for NTN-NR above 10 GHz is pending the outcome of the technical analysis in Proposal 2.</a:t>
            </a:r>
          </a:p>
          <a:p>
            <a:pPr marL="344488" indent="-344488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Proposal 2: RAN4 work is to be started after March 2022, and once FR1 NTN coexistence study is stable enough. </a:t>
            </a:r>
          </a:p>
          <a:p>
            <a:pPr marL="801688" lvl="1" indent="-344488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400" dirty="0"/>
              <a:t>The RAN4 technical aspects associated with the deployment of NTN in FDD mode in bands above 10 GHz will be identified/characterized prior to the normative work as part of an analysis (including coexistence study and taking regulatory requirements into account). </a:t>
            </a:r>
          </a:p>
          <a:p>
            <a:pPr marL="1258888" lvl="2" indent="-344488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dirty="0">
                <a:latin typeface="Calibri" panose="020F0502020204030204" pitchFamily="34" charset="0"/>
                <a:ea typeface="DengXian" panose="02010600030101010101" pitchFamily="2" charset="-122"/>
              </a:rPr>
              <a:t>Note </a:t>
            </a:r>
            <a:r>
              <a:rPr lang="en-US" sz="1200" dirty="0">
                <a:solidFill>
                  <a:srgbClr val="FF0000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1</a:t>
            </a:r>
            <a:r>
              <a:rPr lang="en-US" sz="1200" dirty="0">
                <a:latin typeface="Calibri" panose="020F0502020204030204" pitchFamily="34" charset="0"/>
                <a:ea typeface="DengXian" panose="02010600030101010101" pitchFamily="2" charset="-122"/>
              </a:rPr>
              <a:t>: This should include study/discussion of which part of Ka band can be used for the example band </a:t>
            </a:r>
            <a:r>
              <a:rPr lang="en-US" sz="1200" dirty="0">
                <a:solidFill>
                  <a:srgbClr val="FF0000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for NR-NTN above 10 GHz </a:t>
            </a:r>
            <a:r>
              <a:rPr lang="en-US" sz="1200" strike="sngStrike" dirty="0">
                <a:solidFill>
                  <a:srgbClr val="FF0000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and whether it should be MSS, FSS or both</a:t>
            </a:r>
            <a:r>
              <a:rPr lang="en-US" sz="1200" dirty="0">
                <a:solidFill>
                  <a:srgbClr val="FF0000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  taking into account deployment type (e.g. VSAT, ESIM)</a:t>
            </a:r>
          </a:p>
          <a:p>
            <a:pPr marL="1258888" lvl="2" indent="-344488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dirty="0">
                <a:solidFill>
                  <a:srgbClr val="FF0000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Note 2: The Ka band (17.7-20.2 and 27.5-30) as common across all regions is priority</a:t>
            </a:r>
          </a:p>
          <a:p>
            <a:pPr marL="1258888" lvl="2" indent="-344488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dirty="0">
                <a:solidFill>
                  <a:srgbClr val="FF0000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Note 3: Satellite bands introduced in 3GPP for NTN for FDD shall not impact the existing 3GPP TDD specifications for terrestrial bands</a:t>
            </a:r>
            <a:endParaRPr lang="en-US" sz="1200" dirty="0">
              <a:solidFill>
                <a:schemeClr val="accent1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801688" lvl="1" indent="-344488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400" dirty="0">
                <a:solidFill>
                  <a:srgbClr val="FF0000"/>
                </a:solidFill>
              </a:rPr>
              <a:t>RAN4 to take a look at the NTN bands above 10GHz and decide which “FR” properties they should be based upon, and make the requirements based on this.</a:t>
            </a:r>
          </a:p>
          <a:p>
            <a:pPr marL="1257300" lvl="2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 of NTN band(s) above 10 GHz does not change the current FR1/FR2 definition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 of NTN band(s) above 10 GHz does not automatically apply to future terrestrial bands defined in this frequency region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4488" indent="-344488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989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1AAAE378598EF42867F3CA9E172EBE7" ma:contentTypeVersion="7" ma:contentTypeDescription="Create a new document." ma:contentTypeScope="" ma:versionID="20b13a82a13dfb849fdeed49126978cc">
  <xsd:schema xmlns:xsd="http://www.w3.org/2001/XMLSchema" xmlns:xs="http://www.w3.org/2001/XMLSchema" xmlns:p="http://schemas.microsoft.com/office/2006/metadata/properties" xmlns:ns3="91a28437-7d3a-4406-b441-a186b0a3fae6" xmlns:ns4="74dd3bb7-dd62-447b-a1e0-1bd6a8025f6b" targetNamespace="http://schemas.microsoft.com/office/2006/metadata/properties" ma:root="true" ma:fieldsID="a0c707b332da950bdfdfaaac1cac1920" ns3:_="" ns4:_="">
    <xsd:import namespace="91a28437-7d3a-4406-b441-a186b0a3fae6"/>
    <xsd:import namespace="74dd3bb7-dd62-447b-a1e0-1bd6a8025f6b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a28437-7d3a-4406-b441-a186b0a3fae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dd3bb7-dd62-447b-a1e0-1bd6a8025f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19C73EF-8BB1-43D1-94BF-02E6180EC6B6}">
  <ds:schemaRefs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dcmitype/"/>
    <ds:schemaRef ds:uri="91a28437-7d3a-4406-b441-a186b0a3fae6"/>
    <ds:schemaRef ds:uri="http://schemas.openxmlformats.org/package/2006/metadata/core-properties"/>
    <ds:schemaRef ds:uri="http://purl.org/dc/elements/1.1/"/>
    <ds:schemaRef ds:uri="74dd3bb7-dd62-447b-a1e0-1bd6a8025f6b"/>
    <ds:schemaRef ds:uri="http://schemas.microsoft.com/office/infopath/2007/PartnerControl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2E3685C8-0E2B-4CAB-B9A8-FDBD8579D6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1a28437-7d3a-4406-b441-a186b0a3fae6"/>
    <ds:schemaRef ds:uri="74dd3bb7-dd62-447b-a1e0-1bd6a8025f6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6920E0F-45DC-4AF1-BBBC-56585FF4022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2435</TotalTime>
  <Words>301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Symbol</vt:lpstr>
      <vt:lpstr>Office Theme</vt:lpstr>
      <vt:lpstr>Moderator Proposed Extended Round WF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NR-NTN-WI Proposed WF</dc:title>
  <dc:creator>Jaffar, Munira</dc:creator>
  <cp:lastModifiedBy>Wanshi Chen</cp:lastModifiedBy>
  <cp:revision>96</cp:revision>
  <dcterms:created xsi:type="dcterms:W3CDTF">2021-02-25T22:38:59Z</dcterms:created>
  <dcterms:modified xsi:type="dcterms:W3CDTF">2021-06-18T12:26:45Z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0x01010091AAAE378598EF42867F3CA9E172EBE7</vt:lpwstr>
  </property>
</Properties>
</file>