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1081" r:id="rId4"/>
    <p:sldId id="1085" r:id="rId5"/>
    <p:sldId id="1091" r:id="rId6"/>
    <p:sldId id="1092" r:id="rId7"/>
    <p:sldId id="1089" r:id="rId8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C5C5"/>
    <a:srgbClr val="C800BE"/>
    <a:srgbClr val="FA7100"/>
    <a:srgbClr val="FFA7A7"/>
    <a:srgbClr val="53FFA1"/>
    <a:srgbClr val="92D050"/>
    <a:srgbClr val="0066FF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8358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2374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6" y="18"/>
            <a:ext cx="2863728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RAN Timeline and Meeting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22246" y="3839312"/>
            <a:ext cx="11892588" cy="1752600"/>
          </a:xfrm>
        </p:spPr>
        <p:txBody>
          <a:bodyPr/>
          <a:lstStyle/>
          <a:p>
            <a:pPr algn="l"/>
            <a:r>
              <a:rPr lang="en-US" u="sng" dirty="0"/>
              <a:t>Source:</a:t>
            </a:r>
            <a:r>
              <a:rPr lang="en-US" dirty="0"/>
              <a:t> RAN Chair, RAN1 Chair, RAN2 Chair, RAN3 Chair, RAN4 Chair, RAN5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2901113" y="1361162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RP-211582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3" name="Straight Connector 12">
            <a:extLst>
              <a:ext uri="{FF2B5EF4-FFF2-40B4-BE49-F238E27FC236}">
                <a16:creationId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4866960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" name="Straight Connector 12">
            <a:extLst>
              <a:ext uri="{FF2B5EF4-FFF2-40B4-BE49-F238E27FC236}">
                <a16:creationId xmlns:a16="http://schemas.microsoft.com/office/drawing/2014/main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4903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527529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id="{E552400C-19BD-4B02-A9D4-DB1E850D1BA1}"/>
              </a:ext>
            </a:extLst>
          </p:cNvPr>
          <p:cNvSpPr/>
          <p:nvPr/>
        </p:nvSpPr>
        <p:spPr>
          <a:xfrm>
            <a:off x="90289" y="2296809"/>
            <a:ext cx="298464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83D11D1-CF70-4C6D-8A90-D0C44AD2585F}"/>
              </a:ext>
            </a:extLst>
          </p:cNvPr>
          <p:cNvSpPr/>
          <p:nvPr/>
        </p:nvSpPr>
        <p:spPr>
          <a:xfrm>
            <a:off x="132968" y="1361073"/>
            <a:ext cx="92718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cxnSp>
        <p:nvCxnSpPr>
          <p:cNvPr id="150" name="Straight Connector 12">
            <a:extLst>
              <a:ext uri="{FF2B5EF4-FFF2-40B4-BE49-F238E27FC236}">
                <a16:creationId xmlns:a16="http://schemas.microsoft.com/office/drawing/2014/main" id="{F446E106-9459-4B09-ABDF-24B7EAB59634}"/>
              </a:ext>
            </a:extLst>
          </p:cNvPr>
          <p:cNvCxnSpPr>
            <a:cxnSpLocks/>
          </p:cNvCxnSpPr>
          <p:nvPr/>
        </p:nvCxnSpPr>
        <p:spPr bwMode="auto">
          <a:xfrm flipV="1">
            <a:off x="47146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12">
            <a:extLst>
              <a:ext uri="{FF2B5EF4-FFF2-40B4-BE49-F238E27FC236}">
                <a16:creationId xmlns:a16="http://schemas.microsoft.com/office/drawing/2014/main" id="{2B6DA14A-6BD0-4FD3-8E54-4E6331A61674}"/>
              </a:ext>
            </a:extLst>
          </p:cNvPr>
          <p:cNvCxnSpPr>
            <a:cxnSpLocks/>
          </p:cNvCxnSpPr>
          <p:nvPr/>
        </p:nvCxnSpPr>
        <p:spPr bwMode="auto">
          <a:xfrm flipV="1">
            <a:off x="83510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Straight Connector 12">
            <a:extLst>
              <a:ext uri="{FF2B5EF4-FFF2-40B4-BE49-F238E27FC236}">
                <a16:creationId xmlns:a16="http://schemas.microsoft.com/office/drawing/2014/main" id="{0CA84296-3EFF-46C3-84CF-5463661AB2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9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Straight Connector 12">
            <a:extLst>
              <a:ext uri="{FF2B5EF4-FFF2-40B4-BE49-F238E27FC236}">
                <a16:creationId xmlns:a16="http://schemas.microsoft.com/office/drawing/2014/main" id="{D0D9632F-A54E-4D5D-A45E-7766B2822C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779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12">
            <a:extLst>
              <a:ext uri="{FF2B5EF4-FFF2-40B4-BE49-F238E27FC236}">
                <a16:creationId xmlns:a16="http://schemas.microsoft.com/office/drawing/2014/main" id="{6B1AE3FA-CE81-45AE-A56A-5A4A9AFB5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19565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Straight Connector 12">
            <a:extLst>
              <a:ext uri="{FF2B5EF4-FFF2-40B4-BE49-F238E27FC236}">
                <a16:creationId xmlns:a16="http://schemas.microsoft.com/office/drawing/2014/main" id="{4307E4A6-5C95-47E6-8A1F-0CB01487943B}"/>
              </a:ext>
            </a:extLst>
          </p:cNvPr>
          <p:cNvCxnSpPr>
            <a:cxnSpLocks/>
          </p:cNvCxnSpPr>
          <p:nvPr/>
        </p:nvCxnSpPr>
        <p:spPr bwMode="auto">
          <a:xfrm flipV="1">
            <a:off x="231918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2">
            <a:extLst>
              <a:ext uri="{FF2B5EF4-FFF2-40B4-BE49-F238E27FC236}">
                <a16:creationId xmlns:a16="http://schemas.microsoft.com/office/drawing/2014/main" id="{FDCCCB89-70AA-449E-A585-4C58D3429E20}"/>
              </a:ext>
            </a:extLst>
          </p:cNvPr>
          <p:cNvCxnSpPr>
            <a:cxnSpLocks/>
          </p:cNvCxnSpPr>
          <p:nvPr/>
        </p:nvCxnSpPr>
        <p:spPr bwMode="auto">
          <a:xfrm flipV="1">
            <a:off x="269538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Straight Connector 12">
            <a:extLst>
              <a:ext uri="{FF2B5EF4-FFF2-40B4-BE49-F238E27FC236}">
                <a16:creationId xmlns:a16="http://schemas.microsoft.com/office/drawing/2014/main" id="{01C7E078-30EC-47E0-9AF4-778BB7EEAF9B}"/>
              </a:ext>
            </a:extLst>
          </p:cNvPr>
          <p:cNvCxnSpPr>
            <a:cxnSpLocks/>
          </p:cNvCxnSpPr>
          <p:nvPr/>
        </p:nvCxnSpPr>
        <p:spPr bwMode="auto">
          <a:xfrm flipV="1">
            <a:off x="30656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id="{172B18F1-FE51-47EA-9006-291FE3E2056C}"/>
              </a:ext>
            </a:extLst>
          </p:cNvPr>
          <p:cNvCxnSpPr>
            <a:cxnSpLocks/>
          </p:cNvCxnSpPr>
          <p:nvPr/>
        </p:nvCxnSpPr>
        <p:spPr bwMode="auto">
          <a:xfrm flipV="1">
            <a:off x="34308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Straight Connector 12">
            <a:extLst>
              <a:ext uri="{FF2B5EF4-FFF2-40B4-BE49-F238E27FC236}">
                <a16:creationId xmlns:a16="http://schemas.microsoft.com/office/drawing/2014/main" id="{AC2BB892-A304-4E28-8B0E-7A2FD2619A47}"/>
              </a:ext>
            </a:extLst>
          </p:cNvPr>
          <p:cNvCxnSpPr>
            <a:cxnSpLocks/>
          </p:cNvCxnSpPr>
          <p:nvPr/>
        </p:nvCxnSpPr>
        <p:spPr bwMode="auto">
          <a:xfrm flipV="1">
            <a:off x="380074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Straight Connector 12">
            <a:extLst>
              <a:ext uri="{FF2B5EF4-FFF2-40B4-BE49-F238E27FC236}">
                <a16:creationId xmlns:a16="http://schemas.microsoft.com/office/drawing/2014/main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417059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452955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564388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6018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580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67571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71230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381317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4931489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3451952" y="2913709"/>
            <a:ext cx="702203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4925860" y="2885196"/>
            <a:ext cx="346952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3443132" y="4884808"/>
            <a:ext cx="705639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3450638" y="4388149"/>
            <a:ext cx="695024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8801FFA4-C935-4B58-8AE0-3C0B6B0861BA}"/>
              </a:ext>
            </a:extLst>
          </p:cNvPr>
          <p:cNvSpPr/>
          <p:nvPr/>
        </p:nvSpPr>
        <p:spPr>
          <a:xfrm>
            <a:off x="3451953" y="3889804"/>
            <a:ext cx="70332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3445401" y="3402794"/>
            <a:ext cx="706184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4497289" y="-3261153"/>
            <a:ext cx="220245" cy="8948888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3350328" y="748162"/>
            <a:ext cx="3269140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69E6ACF1-C34D-4F9A-A747-B723E9C8D31C}"/>
              </a:ext>
            </a:extLst>
          </p:cNvPr>
          <p:cNvSpPr/>
          <p:nvPr/>
        </p:nvSpPr>
        <p:spPr>
          <a:xfrm>
            <a:off x="48733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FFEB767-7A6A-4A3C-A2C5-30AE97531E30}"/>
              </a:ext>
            </a:extLst>
          </p:cNvPr>
          <p:cNvSpPr/>
          <p:nvPr/>
        </p:nvSpPr>
        <p:spPr>
          <a:xfrm>
            <a:off x="85818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28-2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F682DC7-4652-42F3-A8F4-BF5F00EC8081}"/>
              </a:ext>
            </a:extLst>
          </p:cNvPr>
          <p:cNvSpPr/>
          <p:nvPr/>
        </p:nvSpPr>
        <p:spPr>
          <a:xfrm>
            <a:off x="12290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76EBB6D-81A0-46F7-989A-19339F332C4C}"/>
              </a:ext>
            </a:extLst>
          </p:cNvPr>
          <p:cNvSpPr/>
          <p:nvPr/>
        </p:nvSpPr>
        <p:spPr>
          <a:xfrm>
            <a:off x="159988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D212ADDC-FB2D-472D-941D-EAEA159C4D85}"/>
              </a:ext>
            </a:extLst>
          </p:cNvPr>
          <p:cNvSpPr/>
          <p:nvPr/>
        </p:nvSpPr>
        <p:spPr>
          <a:xfrm>
            <a:off x="196776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F569A298-177D-45B9-ACE8-DB74D8230DC4}"/>
              </a:ext>
            </a:extLst>
          </p:cNvPr>
          <p:cNvSpPr/>
          <p:nvPr/>
        </p:nvSpPr>
        <p:spPr>
          <a:xfrm>
            <a:off x="23386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5B1A9508-4D14-4365-A4D7-A11B3E678F0F}"/>
              </a:ext>
            </a:extLst>
          </p:cNvPr>
          <p:cNvSpPr/>
          <p:nvPr/>
        </p:nvSpPr>
        <p:spPr>
          <a:xfrm>
            <a:off x="271496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C9EB29F6-8FC0-4853-BFD8-FE7B07ECFFD6}"/>
              </a:ext>
            </a:extLst>
          </p:cNvPr>
          <p:cNvSpPr/>
          <p:nvPr/>
        </p:nvSpPr>
        <p:spPr>
          <a:xfrm>
            <a:off x="30858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1CCA6497-2946-413B-8F29-10A89EBE4585}"/>
              </a:ext>
            </a:extLst>
          </p:cNvPr>
          <p:cNvSpPr/>
          <p:nvPr/>
        </p:nvSpPr>
        <p:spPr>
          <a:xfrm>
            <a:off x="34537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C4005D3B-A1E8-4A12-8587-FFE678029C62}"/>
              </a:ext>
            </a:extLst>
          </p:cNvPr>
          <p:cNvSpPr/>
          <p:nvPr/>
        </p:nvSpPr>
        <p:spPr>
          <a:xfrm>
            <a:off x="382053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93E225A5-56F9-4F74-ADAE-1941E0FFD46B}"/>
              </a:ext>
            </a:extLst>
          </p:cNvPr>
          <p:cNvSpPr/>
          <p:nvPr/>
        </p:nvSpPr>
        <p:spPr>
          <a:xfrm>
            <a:off x="419138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455926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493011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530096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567181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603969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64105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67814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715224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846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823211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860292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897494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97161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9238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9943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75217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788965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826050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863135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900220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937008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974093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1011728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749452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0" name="Rectangle 249">
            <a:extLst>
              <a:ext uri="{FF2B5EF4-FFF2-40B4-BE49-F238E27FC236}">
                <a16:creationId xmlns:a16="http://schemas.microsoft.com/office/drawing/2014/main" id="{71E39890-53F3-4F7D-B746-5D718711349F}"/>
              </a:ext>
            </a:extLst>
          </p:cNvPr>
          <p:cNvSpPr/>
          <p:nvPr/>
        </p:nvSpPr>
        <p:spPr>
          <a:xfrm>
            <a:off x="1225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id="{7B854F67-0DAB-4103-AB4C-9362D7596BFA}"/>
              </a:ext>
            </a:extLst>
          </p:cNvPr>
          <p:cNvSpPr/>
          <p:nvPr/>
        </p:nvSpPr>
        <p:spPr>
          <a:xfrm>
            <a:off x="92964" y="2882637"/>
            <a:ext cx="355424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06" y="60268"/>
            <a:ext cx="12755307" cy="661749"/>
          </a:xfrm>
        </p:spPr>
        <p:txBody>
          <a:bodyPr/>
          <a:lstStyle/>
          <a:p>
            <a:r>
              <a:rPr lang="en-US" sz="3200" dirty="0"/>
              <a:t>Background: RAN#</a:t>
            </a:r>
            <a:r>
              <a:rPr lang="en-US" sz="3200"/>
              <a:t>91-e Endorsed </a:t>
            </a:r>
            <a:r>
              <a:rPr lang="en-US" sz="3200" dirty="0"/>
              <a:t>RAN meeting plan &amp; Rel-18 planning</a:t>
            </a: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614431DD-E522-4F7F-AA8B-9D80BE4FA567}"/>
              </a:ext>
            </a:extLst>
          </p:cNvPr>
          <p:cNvSpPr/>
          <p:nvPr/>
        </p:nvSpPr>
        <p:spPr>
          <a:xfrm>
            <a:off x="1230880" y="2882641"/>
            <a:ext cx="145853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93403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Rectangle 129">
            <a:extLst>
              <a:ext uri="{FF2B5EF4-FFF2-40B4-BE49-F238E27FC236}">
                <a16:creationId xmlns:a16="http://schemas.microsoft.com/office/drawing/2014/main" id="{8390C836-A37F-43EF-AC51-F00D2D5DAE65}"/>
              </a:ext>
            </a:extLst>
          </p:cNvPr>
          <p:cNvSpPr/>
          <p:nvPr/>
        </p:nvSpPr>
        <p:spPr>
          <a:xfrm>
            <a:off x="1072665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8B3D99CB-7092-448E-B4ED-CAED6FBBC017}"/>
              </a:ext>
            </a:extLst>
          </p:cNvPr>
          <p:cNvSpPr/>
          <p:nvPr/>
        </p:nvSpPr>
        <p:spPr>
          <a:xfrm>
            <a:off x="270901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4466B0B-DD43-4623-B8FC-0DEDA0519DC8}"/>
              </a:ext>
            </a:extLst>
          </p:cNvPr>
          <p:cNvSpPr/>
          <p:nvPr/>
        </p:nvSpPr>
        <p:spPr>
          <a:xfrm>
            <a:off x="434494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04CC4E08-2F7A-462B-936C-33EF18F94885}"/>
              </a:ext>
            </a:extLst>
          </p:cNvPr>
          <p:cNvSpPr/>
          <p:nvPr/>
        </p:nvSpPr>
        <p:spPr>
          <a:xfrm>
            <a:off x="5980870" y="1361073"/>
            <a:ext cx="149960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93D94B2-107D-4959-80D5-CDFA7623B485}"/>
              </a:ext>
            </a:extLst>
          </p:cNvPr>
          <p:cNvSpPr/>
          <p:nvPr/>
        </p:nvSpPr>
        <p:spPr>
          <a:xfrm>
            <a:off x="7514889" y="1361073"/>
            <a:ext cx="156696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5A2A2E7C-FC27-4772-ACBA-605193C6E4E7}"/>
              </a:ext>
            </a:extLst>
          </p:cNvPr>
          <p:cNvSpPr/>
          <p:nvPr/>
        </p:nvSpPr>
        <p:spPr>
          <a:xfrm>
            <a:off x="9125233" y="1361073"/>
            <a:ext cx="1327613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77" name="Rectangle: Rounded Corners 176">
            <a:extLst>
              <a:ext uri="{FF2B5EF4-FFF2-40B4-BE49-F238E27FC236}">
                <a16:creationId xmlns:a16="http://schemas.microsoft.com/office/drawing/2014/main" id="{5655255C-0433-4F12-B419-751F7B2DF579}"/>
              </a:ext>
            </a:extLst>
          </p:cNvPr>
          <p:cNvSpPr/>
          <p:nvPr/>
        </p:nvSpPr>
        <p:spPr>
          <a:xfrm>
            <a:off x="858176" y="2882637"/>
            <a:ext cx="332223" cy="3044013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</p:txBody>
      </p:sp>
      <p:sp>
        <p:nvSpPr>
          <p:cNvPr id="182" name="Left Brace 181">
            <a:extLst>
              <a:ext uri="{FF2B5EF4-FFF2-40B4-BE49-F238E27FC236}">
                <a16:creationId xmlns:a16="http://schemas.microsoft.com/office/drawing/2014/main" id="{FAD24FDA-9878-44BC-B3E5-FA2A6185202D}"/>
              </a:ext>
            </a:extLst>
          </p:cNvPr>
          <p:cNvSpPr/>
          <p:nvPr/>
        </p:nvSpPr>
        <p:spPr bwMode="auto">
          <a:xfrm rot="5400000">
            <a:off x="12847537" y="-636950"/>
            <a:ext cx="219144" cy="3699382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FE96D1-4B38-4EDD-9594-84F639851C19}"/>
              </a:ext>
            </a:extLst>
          </p:cNvPr>
          <p:cNvSpPr txBox="1"/>
          <p:nvPr/>
        </p:nvSpPr>
        <p:spPr>
          <a:xfrm>
            <a:off x="12274481" y="818513"/>
            <a:ext cx="2002432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TBD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(f2f or E-meeting)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53E450B1-B0E0-43D6-B3F1-99D2BFC18D71}"/>
              </a:ext>
            </a:extLst>
          </p:cNvPr>
          <p:cNvSpPr/>
          <p:nvPr/>
        </p:nvSpPr>
        <p:spPr>
          <a:xfrm>
            <a:off x="639273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id="{36B08007-8087-4E83-9A73-C299E1B5DCBA}"/>
              </a:ext>
            </a:extLst>
          </p:cNvPr>
          <p:cNvSpPr/>
          <p:nvPr/>
        </p:nvSpPr>
        <p:spPr>
          <a:xfrm>
            <a:off x="8245275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3D7C0CAC-3CCF-4385-87EC-27B6C8978322}"/>
              </a:ext>
            </a:extLst>
          </p:cNvPr>
          <p:cNvSpPr/>
          <p:nvPr/>
        </p:nvSpPr>
        <p:spPr>
          <a:xfrm>
            <a:off x="9734525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76F491C9-6D36-437E-99CA-CFD54107FE0D}"/>
              </a:ext>
            </a:extLst>
          </p:cNvPr>
          <p:cNvSpPr/>
          <p:nvPr/>
        </p:nvSpPr>
        <p:spPr>
          <a:xfrm>
            <a:off x="7866343" y="4883949"/>
            <a:ext cx="726403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1D21198A-E093-47B0-91A6-BF6AEC8F9E12}"/>
              </a:ext>
            </a:extLst>
          </p:cNvPr>
          <p:cNvSpPr/>
          <p:nvPr/>
        </p:nvSpPr>
        <p:spPr>
          <a:xfrm>
            <a:off x="127930" y="5233272"/>
            <a:ext cx="644935" cy="680344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Discussion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Q&amp;A</a:t>
            </a: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F23D444F-F4DE-4119-989D-4D5FBA9E1931}"/>
              </a:ext>
            </a:extLst>
          </p:cNvPr>
          <p:cNvSpPr/>
          <p:nvPr/>
        </p:nvSpPr>
        <p:spPr>
          <a:xfrm>
            <a:off x="4177866" y="5306076"/>
            <a:ext cx="364145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10496222" y="1361073"/>
            <a:ext cx="1434111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11973708" y="1361073"/>
            <a:ext cx="148921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112552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1161570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78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119531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1197615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1233474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1269403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1304000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13506301" y="1361073"/>
            <a:ext cx="134541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3172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8412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1303781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133874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134016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1377051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1414052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532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12332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449333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14508537" y="2882637"/>
            <a:ext cx="331985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D8B28922-E1EB-426F-AAA4-F78FF8581EB4}"/>
              </a:ext>
            </a:extLst>
          </p:cNvPr>
          <p:cNvSpPr/>
          <p:nvPr/>
        </p:nvSpPr>
        <p:spPr>
          <a:xfrm>
            <a:off x="14337289" y="4366569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stage-3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1D352946-94DE-4D90-81FE-33841A3B31FB}"/>
              </a:ext>
            </a:extLst>
          </p:cNvPr>
          <p:cNvSpPr/>
          <p:nvPr/>
        </p:nvSpPr>
        <p:spPr>
          <a:xfrm>
            <a:off x="14337289" y="5307548"/>
            <a:ext cx="663632" cy="64692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84D0571-3BEB-4B50-8A3D-A7D5E41CC39A}"/>
              </a:ext>
            </a:extLst>
          </p:cNvPr>
          <p:cNvSpPr/>
          <p:nvPr/>
        </p:nvSpPr>
        <p:spPr>
          <a:xfrm>
            <a:off x="13057072" y="2935285"/>
            <a:ext cx="668861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D0BD5E6-04E5-462B-9B77-B313E6670056}"/>
              </a:ext>
            </a:extLst>
          </p:cNvPr>
          <p:cNvSpPr/>
          <p:nvPr/>
        </p:nvSpPr>
        <p:spPr>
          <a:xfrm>
            <a:off x="13051006" y="4387412"/>
            <a:ext cx="70080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9B5DDA27-A9DE-470E-A4D8-5C1E5AAF5DB5}"/>
              </a:ext>
            </a:extLst>
          </p:cNvPr>
          <p:cNvSpPr/>
          <p:nvPr/>
        </p:nvSpPr>
        <p:spPr>
          <a:xfrm>
            <a:off x="13048024" y="3889804"/>
            <a:ext cx="705598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9E261C86-5124-4B21-92EC-280D00EB4138}"/>
              </a:ext>
            </a:extLst>
          </p:cNvPr>
          <p:cNvSpPr/>
          <p:nvPr/>
        </p:nvSpPr>
        <p:spPr>
          <a:xfrm>
            <a:off x="13061543" y="3402794"/>
            <a:ext cx="676216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027081F-E61F-48B1-920A-DD492A1506CF}"/>
              </a:ext>
            </a:extLst>
          </p:cNvPr>
          <p:cNvSpPr/>
          <p:nvPr/>
        </p:nvSpPr>
        <p:spPr>
          <a:xfrm>
            <a:off x="13051007" y="4883949"/>
            <a:ext cx="689300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108762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104972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503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10471727" y="21442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11239738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1304312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14142780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60960" y="2221631"/>
            <a:ext cx="14844271" cy="537337"/>
          </a:xfrm>
          <a:prstGeom prst="rect">
            <a:avLst/>
          </a:prstGeom>
          <a:solidFill>
            <a:srgbClr val="C5C5C5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1" name="Rectangle: Rounded Corners 240">
            <a:extLst>
              <a:ext uri="{FF2B5EF4-FFF2-40B4-BE49-F238E27FC236}">
                <a16:creationId xmlns:a16="http://schemas.microsoft.com/office/drawing/2014/main" id="{412AE9C8-A05F-424A-BA52-3FFB568ED5ED}"/>
              </a:ext>
            </a:extLst>
          </p:cNvPr>
          <p:cNvSpPr/>
          <p:nvPr/>
        </p:nvSpPr>
        <p:spPr>
          <a:xfrm>
            <a:off x="6773789" y="5303517"/>
            <a:ext cx="474606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0937D510-F8D9-4774-BD9E-EB21A99C11DD}"/>
              </a:ext>
            </a:extLst>
          </p:cNvPr>
          <p:cNvSpPr/>
          <p:nvPr/>
        </p:nvSpPr>
        <p:spPr>
          <a:xfrm>
            <a:off x="12325568" y="5252598"/>
            <a:ext cx="364145" cy="722331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3A606A60-A4E9-4FA3-ACEB-A561C7EE4095}"/>
              </a:ext>
            </a:extLst>
          </p:cNvPr>
          <p:cNvSpPr/>
          <p:nvPr/>
        </p:nvSpPr>
        <p:spPr>
          <a:xfrm>
            <a:off x="528464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A2AC6454-2C04-463F-A51F-3EF609D83BA9}"/>
              </a:ext>
            </a:extLst>
          </p:cNvPr>
          <p:cNvSpPr/>
          <p:nvPr/>
        </p:nvSpPr>
        <p:spPr>
          <a:xfrm>
            <a:off x="5937763" y="2882637"/>
            <a:ext cx="43627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DEA9A5DB-F8CD-494A-B097-81842D9E9A60}"/>
              </a:ext>
            </a:extLst>
          </p:cNvPr>
          <p:cNvSpPr/>
          <p:nvPr/>
        </p:nvSpPr>
        <p:spPr>
          <a:xfrm>
            <a:off x="8615404" y="2913711"/>
            <a:ext cx="347313" cy="299990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EBC1257C-6516-4B42-B7BE-AD857337AB63}"/>
              </a:ext>
            </a:extLst>
          </p:cNvPr>
          <p:cNvSpPr/>
          <p:nvPr/>
        </p:nvSpPr>
        <p:spPr>
          <a:xfrm>
            <a:off x="4901453" y="5310100"/>
            <a:ext cx="397063" cy="537338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consolidation</a:t>
            </a:r>
          </a:p>
        </p:txBody>
      </p:sp>
      <p:sp>
        <p:nvSpPr>
          <p:cNvPr id="247" name="Rectangle: Rounded Corners 246">
            <a:extLst>
              <a:ext uri="{FF2B5EF4-FFF2-40B4-BE49-F238E27FC236}">
                <a16:creationId xmlns:a16="http://schemas.microsoft.com/office/drawing/2014/main" id="{566B3180-53CC-4EBC-BAF6-6E4BBD8C74EA}"/>
              </a:ext>
            </a:extLst>
          </p:cNvPr>
          <p:cNvSpPr/>
          <p:nvPr/>
        </p:nvSpPr>
        <p:spPr>
          <a:xfrm>
            <a:off x="6401541" y="2913709"/>
            <a:ext cx="43585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247">
            <a:extLst>
              <a:ext uri="{FF2B5EF4-FFF2-40B4-BE49-F238E27FC236}">
                <a16:creationId xmlns:a16="http://schemas.microsoft.com/office/drawing/2014/main" id="{3565D96B-C58B-4708-9641-C5C7528667D2}"/>
              </a:ext>
            </a:extLst>
          </p:cNvPr>
          <p:cNvSpPr/>
          <p:nvPr/>
        </p:nvSpPr>
        <p:spPr>
          <a:xfrm>
            <a:off x="7493824" y="3402794"/>
            <a:ext cx="728183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9" name="Rectangle: Rounded Corners 248">
            <a:extLst>
              <a:ext uri="{FF2B5EF4-FFF2-40B4-BE49-F238E27FC236}">
                <a16:creationId xmlns:a16="http://schemas.microsoft.com/office/drawing/2014/main" id="{568BC93D-BD8D-4BD1-8573-361539721686}"/>
              </a:ext>
            </a:extLst>
          </p:cNvPr>
          <p:cNvSpPr/>
          <p:nvPr/>
        </p:nvSpPr>
        <p:spPr>
          <a:xfrm>
            <a:off x="7480511" y="3884515"/>
            <a:ext cx="73509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1" name="Rectangle: Rounded Corners 250">
            <a:extLst>
              <a:ext uri="{FF2B5EF4-FFF2-40B4-BE49-F238E27FC236}">
                <a16:creationId xmlns:a16="http://schemas.microsoft.com/office/drawing/2014/main" id="{08333904-8BDD-4D8A-ABBC-CF4C4D62DDAC}"/>
              </a:ext>
            </a:extLst>
          </p:cNvPr>
          <p:cNvSpPr/>
          <p:nvPr/>
        </p:nvSpPr>
        <p:spPr>
          <a:xfrm>
            <a:off x="7482330" y="4384076"/>
            <a:ext cx="73967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17D79C31-D21F-45D1-8A93-31D227144200}"/>
              </a:ext>
            </a:extLst>
          </p:cNvPr>
          <p:cNvSpPr/>
          <p:nvPr/>
        </p:nvSpPr>
        <p:spPr>
          <a:xfrm>
            <a:off x="9359720" y="2882637"/>
            <a:ext cx="695708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9E4C90BB-F7DD-4AA2-892D-A131756CDEC0}"/>
              </a:ext>
            </a:extLst>
          </p:cNvPr>
          <p:cNvSpPr/>
          <p:nvPr/>
        </p:nvSpPr>
        <p:spPr>
          <a:xfrm>
            <a:off x="9260591" y="2915241"/>
            <a:ext cx="881815" cy="38492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12EE236B-DF74-4794-ACDC-4F6E343D3AB2}"/>
              </a:ext>
            </a:extLst>
          </p:cNvPr>
          <p:cNvSpPr/>
          <p:nvPr/>
        </p:nvSpPr>
        <p:spPr>
          <a:xfrm>
            <a:off x="9260594" y="5300868"/>
            <a:ext cx="894444" cy="625780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RAN1/2/3/4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3D46F8B1-2C03-4304-83E8-A7D681086E73}"/>
              </a:ext>
            </a:extLst>
          </p:cNvPr>
          <p:cNvSpPr/>
          <p:nvPr/>
        </p:nvSpPr>
        <p:spPr>
          <a:xfrm>
            <a:off x="1196755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1451616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79FBB4C8-69E0-4EDE-8C57-EB38A681D945}"/>
              </a:ext>
            </a:extLst>
          </p:cNvPr>
          <p:cNvSpPr/>
          <p:nvPr/>
        </p:nvSpPr>
        <p:spPr>
          <a:xfrm>
            <a:off x="10124562" y="2882637"/>
            <a:ext cx="71284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37DF90ED-1D74-4D0C-B9F8-96CFFC490A4B}"/>
              </a:ext>
            </a:extLst>
          </p:cNvPr>
          <p:cNvSpPr/>
          <p:nvPr/>
        </p:nvSpPr>
        <p:spPr>
          <a:xfrm>
            <a:off x="8132887" y="2913709"/>
            <a:ext cx="465908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:a16="http://schemas.microsoft.com/office/drawing/2014/main" id="{D898085F-6AAD-49FD-93B6-E5A4EF1A394B}"/>
              </a:ext>
            </a:extLst>
          </p:cNvPr>
          <p:cNvSpPr/>
          <p:nvPr/>
        </p:nvSpPr>
        <p:spPr>
          <a:xfrm>
            <a:off x="11241499" y="3402794"/>
            <a:ext cx="49764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04" name="Rectangle: Rounded Corners 203">
            <a:extLst>
              <a:ext uri="{FF2B5EF4-FFF2-40B4-BE49-F238E27FC236}">
                <a16:creationId xmlns:a16="http://schemas.microsoft.com/office/drawing/2014/main" id="{435DA6B7-F5A5-4DB6-9BE2-5F0CA76D465F}"/>
              </a:ext>
            </a:extLst>
          </p:cNvPr>
          <p:cNvSpPr/>
          <p:nvPr/>
        </p:nvSpPr>
        <p:spPr>
          <a:xfrm>
            <a:off x="11236327" y="3889804"/>
            <a:ext cx="58283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C93F2759-7D2E-4884-9084-55253D6101D0}"/>
              </a:ext>
            </a:extLst>
          </p:cNvPr>
          <p:cNvSpPr/>
          <p:nvPr/>
        </p:nvSpPr>
        <p:spPr>
          <a:xfrm>
            <a:off x="11237040" y="4387412"/>
            <a:ext cx="502105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D7690C0E-9D90-4239-824F-760713F572C0}"/>
              </a:ext>
            </a:extLst>
          </p:cNvPr>
          <p:cNvSpPr/>
          <p:nvPr/>
        </p:nvSpPr>
        <p:spPr>
          <a:xfrm>
            <a:off x="11255367" y="2935285"/>
            <a:ext cx="483777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5786B85E-B58B-43ED-AFCB-4260C462797D}"/>
              </a:ext>
            </a:extLst>
          </p:cNvPr>
          <p:cNvSpPr/>
          <p:nvPr/>
        </p:nvSpPr>
        <p:spPr>
          <a:xfrm>
            <a:off x="7120203" y="2953623"/>
            <a:ext cx="368925" cy="31008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6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6416255A-A2E4-47A9-8894-CE6CA104F05B}"/>
              </a:ext>
            </a:extLst>
          </p:cNvPr>
          <p:cNvSpPr txBox="1"/>
          <p:nvPr/>
        </p:nvSpPr>
        <p:spPr>
          <a:xfrm>
            <a:off x="9024106" y="592450"/>
            <a:ext cx="2029793" cy="771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E-meeting,</a:t>
            </a:r>
          </a:p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but TBC in June</a:t>
            </a:r>
            <a:endParaRPr lang="en-US" sz="1472" dirty="0">
              <a:solidFill>
                <a:prstClr val="black"/>
              </a:solidFill>
              <a:latin typeface="Calibri"/>
            </a:endParaRP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2" name="Left Brace 221">
            <a:extLst>
              <a:ext uri="{FF2B5EF4-FFF2-40B4-BE49-F238E27FC236}">
                <a16:creationId xmlns:a16="http://schemas.microsoft.com/office/drawing/2014/main" id="{DCF0C4DD-80D0-4A77-B5FA-80D1799FE8AA}"/>
              </a:ext>
            </a:extLst>
          </p:cNvPr>
          <p:cNvSpPr/>
          <p:nvPr/>
        </p:nvSpPr>
        <p:spPr bwMode="auto">
          <a:xfrm rot="5400000">
            <a:off x="9984513" y="234920"/>
            <a:ext cx="220247" cy="1956745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6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307" y="1159676"/>
            <a:ext cx="13756312" cy="4830233"/>
          </a:xfrm>
        </p:spPr>
        <p:txBody>
          <a:bodyPr/>
          <a:lstStyle/>
          <a:p>
            <a:r>
              <a:rPr lang="en-US" sz="2800" dirty="0"/>
              <a:t>Rel-17 Timeline &amp; start of Rel-18</a:t>
            </a:r>
          </a:p>
          <a:p>
            <a:pPr lvl="1"/>
            <a:r>
              <a:rPr lang="en-US" sz="2400" b="1" dirty="0"/>
              <a:t>No timeline change for Rel-17 &amp; the start of Rel-18</a:t>
            </a:r>
          </a:p>
          <a:p>
            <a:pPr lvl="1"/>
            <a:r>
              <a:rPr lang="en-US" sz="2400" dirty="0"/>
              <a:t>Potential prioritization/down-scoping for Rel-17 items</a:t>
            </a:r>
          </a:p>
          <a:p>
            <a:pPr lvl="2"/>
            <a:r>
              <a:rPr lang="en-US" sz="1800" dirty="0"/>
              <a:t>To be discussed in RAN#92-e (June) and in RAN#93-e (September)</a:t>
            </a:r>
          </a:p>
          <a:p>
            <a:pPr lvl="2"/>
            <a:endParaRPr lang="en-US" sz="1800" dirty="0"/>
          </a:p>
          <a:p>
            <a:pPr lvl="1"/>
            <a:r>
              <a:rPr lang="en-US" sz="2335" dirty="0"/>
              <a:t>Discussion on Rel-17 UE features in RAN1 will start from Oct’21 by email only, targeting a first LS to RAN2 in Nov’21, a stable version in Feb’22, which is to be further refined and finalized in May’22</a:t>
            </a:r>
          </a:p>
          <a:p>
            <a:pPr lvl="1"/>
            <a:r>
              <a:rPr lang="en-US" sz="2335" dirty="0"/>
              <a:t>Discussion on Rel-17 UE features in RAN4 will start from 1Q’22, targeting a first LS to RAN2 in Feb’22, to be further refined and finalized in May’22</a:t>
            </a:r>
          </a:p>
          <a:p>
            <a:pPr lvl="2"/>
            <a:endParaRPr lang="en-US" sz="1400" dirty="0"/>
          </a:p>
          <a:p>
            <a:r>
              <a:rPr lang="en-US" sz="2800" dirty="0"/>
              <a:t>Timeline for Rel-18</a:t>
            </a:r>
          </a:p>
          <a:p>
            <a:pPr lvl="1"/>
            <a:r>
              <a:rPr lang="en-US" sz="2400" dirty="0"/>
              <a:t>To be discussed during RAN Rel-18 workshop</a:t>
            </a:r>
            <a:endParaRPr lang="en-US" sz="2400" dirty="0">
              <a:highlight>
                <a:srgbClr val="FFFF00"/>
              </a:highlight>
            </a:endParaRPr>
          </a:p>
          <a:p>
            <a:pPr lvl="2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1007333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meeting 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774" y="1439076"/>
            <a:ext cx="13756312" cy="4830233"/>
          </a:xfrm>
        </p:spPr>
        <p:txBody>
          <a:bodyPr/>
          <a:lstStyle/>
          <a:p>
            <a:r>
              <a:rPr lang="en-US" sz="2800" dirty="0"/>
              <a:t>Regarding the inactive period during July 26</a:t>
            </a:r>
            <a:r>
              <a:rPr lang="en-US" sz="2800" baseline="30000" dirty="0"/>
              <a:t>th</a:t>
            </a:r>
            <a:r>
              <a:rPr lang="en-US" sz="2800" dirty="0"/>
              <a:t>  to July 30</a:t>
            </a:r>
            <a:r>
              <a:rPr lang="en-US" sz="2800" baseline="30000" dirty="0"/>
              <a:t>th</a:t>
            </a:r>
            <a:endParaRPr lang="en-US" sz="2800" dirty="0"/>
          </a:p>
          <a:p>
            <a:pPr lvl="1"/>
            <a:r>
              <a:rPr lang="en-US" sz="2400" dirty="0"/>
              <a:t>RAN2 may use this period for email discussion at RAN2’s Chair discretion</a:t>
            </a:r>
          </a:p>
          <a:p>
            <a:r>
              <a:rPr lang="en-US" sz="2800" dirty="0"/>
              <a:t>Regarding WG meetings in 4Q’2021</a:t>
            </a:r>
          </a:p>
          <a:p>
            <a:pPr lvl="1"/>
            <a:r>
              <a:rPr lang="en-US" sz="2400" dirty="0"/>
              <a:t>Confirm the previously endorsed arrangement as shown on slide 2</a:t>
            </a:r>
          </a:p>
          <a:p>
            <a:pPr lvl="1"/>
            <a:r>
              <a:rPr lang="en-US" sz="2400" dirty="0"/>
              <a:t>For RAN1#106b-e (Oct.), only Rel-17 items will be handled</a:t>
            </a:r>
          </a:p>
          <a:p>
            <a:r>
              <a:rPr lang="en-US" sz="2800" dirty="0"/>
              <a:t>Regarding TBC for RAN#94 (f2f vs. electronic)</a:t>
            </a:r>
          </a:p>
          <a:p>
            <a:pPr lvl="1"/>
            <a:r>
              <a:rPr lang="en-US" sz="2400" dirty="0"/>
              <a:t>Confirm to be electronic</a:t>
            </a:r>
            <a:endParaRPr lang="en-US" sz="2400" dirty="0">
              <a:highlight>
                <a:srgbClr val="FFFF00"/>
              </a:highlight>
            </a:endParaRPr>
          </a:p>
          <a:p>
            <a:r>
              <a:rPr lang="en-US" sz="2800" dirty="0"/>
              <a:t>For Q1/2022 WG meetings and RAN#95 </a:t>
            </a:r>
            <a:r>
              <a:rPr lang="en-US" sz="2800" dirty="0">
                <a:sym typeface="Wingdings" panose="05000000000000000000" pitchFamily="2" charset="2"/>
              </a:rPr>
              <a:t> To be discussed/confirmed in RAN#93-e (September)</a:t>
            </a:r>
          </a:p>
          <a:p>
            <a:r>
              <a:rPr lang="en-US" sz="2800" dirty="0">
                <a:sym typeface="Wingdings" panose="05000000000000000000" pitchFamily="2" charset="2"/>
              </a:rPr>
              <a:t>Additional planning for Q2/2022 and afterwards is to be discussed in RAN#93-e</a:t>
            </a:r>
            <a:endParaRPr lang="en-US" sz="2800" dirty="0"/>
          </a:p>
          <a:p>
            <a:pPr lvl="2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976269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3" name="Straight Connector 12">
            <a:extLst>
              <a:ext uri="{FF2B5EF4-FFF2-40B4-BE49-F238E27FC236}">
                <a16:creationId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4866960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" name="Straight Connector 12">
            <a:extLst>
              <a:ext uri="{FF2B5EF4-FFF2-40B4-BE49-F238E27FC236}">
                <a16:creationId xmlns:a16="http://schemas.microsoft.com/office/drawing/2014/main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4903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527529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id="{E552400C-19BD-4B02-A9D4-DB1E850D1BA1}"/>
              </a:ext>
            </a:extLst>
          </p:cNvPr>
          <p:cNvSpPr/>
          <p:nvPr/>
        </p:nvSpPr>
        <p:spPr>
          <a:xfrm>
            <a:off x="90289" y="2296809"/>
            <a:ext cx="298464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83D11D1-CF70-4C6D-8A90-D0C44AD2585F}"/>
              </a:ext>
            </a:extLst>
          </p:cNvPr>
          <p:cNvSpPr/>
          <p:nvPr/>
        </p:nvSpPr>
        <p:spPr>
          <a:xfrm>
            <a:off x="132968" y="1361073"/>
            <a:ext cx="92718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cxnSp>
        <p:nvCxnSpPr>
          <p:cNvPr id="150" name="Straight Connector 12">
            <a:extLst>
              <a:ext uri="{FF2B5EF4-FFF2-40B4-BE49-F238E27FC236}">
                <a16:creationId xmlns:a16="http://schemas.microsoft.com/office/drawing/2014/main" id="{F446E106-9459-4B09-ABDF-24B7EAB59634}"/>
              </a:ext>
            </a:extLst>
          </p:cNvPr>
          <p:cNvCxnSpPr>
            <a:cxnSpLocks/>
          </p:cNvCxnSpPr>
          <p:nvPr/>
        </p:nvCxnSpPr>
        <p:spPr bwMode="auto">
          <a:xfrm flipV="1">
            <a:off x="47146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12">
            <a:extLst>
              <a:ext uri="{FF2B5EF4-FFF2-40B4-BE49-F238E27FC236}">
                <a16:creationId xmlns:a16="http://schemas.microsoft.com/office/drawing/2014/main" id="{2B6DA14A-6BD0-4FD3-8E54-4E6331A61674}"/>
              </a:ext>
            </a:extLst>
          </p:cNvPr>
          <p:cNvCxnSpPr>
            <a:cxnSpLocks/>
          </p:cNvCxnSpPr>
          <p:nvPr/>
        </p:nvCxnSpPr>
        <p:spPr bwMode="auto">
          <a:xfrm flipV="1">
            <a:off x="83510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Straight Connector 12">
            <a:extLst>
              <a:ext uri="{FF2B5EF4-FFF2-40B4-BE49-F238E27FC236}">
                <a16:creationId xmlns:a16="http://schemas.microsoft.com/office/drawing/2014/main" id="{0CA84296-3EFF-46C3-84CF-5463661AB2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9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Straight Connector 12">
            <a:extLst>
              <a:ext uri="{FF2B5EF4-FFF2-40B4-BE49-F238E27FC236}">
                <a16:creationId xmlns:a16="http://schemas.microsoft.com/office/drawing/2014/main" id="{D0D9632F-A54E-4D5D-A45E-7766B2822C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779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12">
            <a:extLst>
              <a:ext uri="{FF2B5EF4-FFF2-40B4-BE49-F238E27FC236}">
                <a16:creationId xmlns:a16="http://schemas.microsoft.com/office/drawing/2014/main" id="{6B1AE3FA-CE81-45AE-A56A-5A4A9AFB5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19565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Straight Connector 12">
            <a:extLst>
              <a:ext uri="{FF2B5EF4-FFF2-40B4-BE49-F238E27FC236}">
                <a16:creationId xmlns:a16="http://schemas.microsoft.com/office/drawing/2014/main" id="{4307E4A6-5C95-47E6-8A1F-0CB01487943B}"/>
              </a:ext>
            </a:extLst>
          </p:cNvPr>
          <p:cNvCxnSpPr>
            <a:cxnSpLocks/>
          </p:cNvCxnSpPr>
          <p:nvPr/>
        </p:nvCxnSpPr>
        <p:spPr bwMode="auto">
          <a:xfrm flipV="1">
            <a:off x="231918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2">
            <a:extLst>
              <a:ext uri="{FF2B5EF4-FFF2-40B4-BE49-F238E27FC236}">
                <a16:creationId xmlns:a16="http://schemas.microsoft.com/office/drawing/2014/main" id="{FDCCCB89-70AA-449E-A585-4C58D3429E20}"/>
              </a:ext>
            </a:extLst>
          </p:cNvPr>
          <p:cNvCxnSpPr>
            <a:cxnSpLocks/>
          </p:cNvCxnSpPr>
          <p:nvPr/>
        </p:nvCxnSpPr>
        <p:spPr bwMode="auto">
          <a:xfrm flipV="1">
            <a:off x="269538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Straight Connector 12">
            <a:extLst>
              <a:ext uri="{FF2B5EF4-FFF2-40B4-BE49-F238E27FC236}">
                <a16:creationId xmlns:a16="http://schemas.microsoft.com/office/drawing/2014/main" id="{01C7E078-30EC-47E0-9AF4-778BB7EEAF9B}"/>
              </a:ext>
            </a:extLst>
          </p:cNvPr>
          <p:cNvCxnSpPr>
            <a:cxnSpLocks/>
          </p:cNvCxnSpPr>
          <p:nvPr/>
        </p:nvCxnSpPr>
        <p:spPr bwMode="auto">
          <a:xfrm flipV="1">
            <a:off x="30656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id="{172B18F1-FE51-47EA-9006-291FE3E2056C}"/>
              </a:ext>
            </a:extLst>
          </p:cNvPr>
          <p:cNvCxnSpPr>
            <a:cxnSpLocks/>
          </p:cNvCxnSpPr>
          <p:nvPr/>
        </p:nvCxnSpPr>
        <p:spPr bwMode="auto">
          <a:xfrm flipV="1">
            <a:off x="34308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Straight Connector 12">
            <a:extLst>
              <a:ext uri="{FF2B5EF4-FFF2-40B4-BE49-F238E27FC236}">
                <a16:creationId xmlns:a16="http://schemas.microsoft.com/office/drawing/2014/main" id="{AC2BB892-A304-4E28-8B0E-7A2FD2619A47}"/>
              </a:ext>
            </a:extLst>
          </p:cNvPr>
          <p:cNvCxnSpPr>
            <a:cxnSpLocks/>
          </p:cNvCxnSpPr>
          <p:nvPr/>
        </p:nvCxnSpPr>
        <p:spPr bwMode="auto">
          <a:xfrm flipV="1">
            <a:off x="380074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Straight Connector 12">
            <a:extLst>
              <a:ext uri="{FF2B5EF4-FFF2-40B4-BE49-F238E27FC236}">
                <a16:creationId xmlns:a16="http://schemas.microsoft.com/office/drawing/2014/main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417059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452955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564388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6018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580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67571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71230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381317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4931489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3451952" y="2913709"/>
            <a:ext cx="702203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4925860" y="2885196"/>
            <a:ext cx="346952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3443132" y="4884808"/>
            <a:ext cx="705639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3450638" y="4388149"/>
            <a:ext cx="695024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8801FFA4-C935-4B58-8AE0-3C0B6B0861BA}"/>
              </a:ext>
            </a:extLst>
          </p:cNvPr>
          <p:cNvSpPr/>
          <p:nvPr/>
        </p:nvSpPr>
        <p:spPr>
          <a:xfrm>
            <a:off x="3451953" y="3889804"/>
            <a:ext cx="70332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3445401" y="3402794"/>
            <a:ext cx="706184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5372753" y="-4136615"/>
            <a:ext cx="220245" cy="1069981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4548477" y="798331"/>
            <a:ext cx="3269140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69E6ACF1-C34D-4F9A-A747-B723E9C8D31C}"/>
              </a:ext>
            </a:extLst>
          </p:cNvPr>
          <p:cNvSpPr/>
          <p:nvPr/>
        </p:nvSpPr>
        <p:spPr>
          <a:xfrm>
            <a:off x="48733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FFEB767-7A6A-4A3C-A2C5-30AE97531E30}"/>
              </a:ext>
            </a:extLst>
          </p:cNvPr>
          <p:cNvSpPr/>
          <p:nvPr/>
        </p:nvSpPr>
        <p:spPr>
          <a:xfrm>
            <a:off x="85818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28-2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F682DC7-4652-42F3-A8F4-BF5F00EC8081}"/>
              </a:ext>
            </a:extLst>
          </p:cNvPr>
          <p:cNvSpPr/>
          <p:nvPr/>
        </p:nvSpPr>
        <p:spPr>
          <a:xfrm>
            <a:off x="12290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76EBB6D-81A0-46F7-989A-19339F332C4C}"/>
              </a:ext>
            </a:extLst>
          </p:cNvPr>
          <p:cNvSpPr/>
          <p:nvPr/>
        </p:nvSpPr>
        <p:spPr>
          <a:xfrm>
            <a:off x="159988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D212ADDC-FB2D-472D-941D-EAEA159C4D85}"/>
              </a:ext>
            </a:extLst>
          </p:cNvPr>
          <p:cNvSpPr/>
          <p:nvPr/>
        </p:nvSpPr>
        <p:spPr>
          <a:xfrm>
            <a:off x="196776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F569A298-177D-45B9-ACE8-DB74D8230DC4}"/>
              </a:ext>
            </a:extLst>
          </p:cNvPr>
          <p:cNvSpPr/>
          <p:nvPr/>
        </p:nvSpPr>
        <p:spPr>
          <a:xfrm>
            <a:off x="23386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5B1A9508-4D14-4365-A4D7-A11B3E678F0F}"/>
              </a:ext>
            </a:extLst>
          </p:cNvPr>
          <p:cNvSpPr/>
          <p:nvPr/>
        </p:nvSpPr>
        <p:spPr>
          <a:xfrm>
            <a:off x="271496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C9EB29F6-8FC0-4853-BFD8-FE7B07ECFFD6}"/>
              </a:ext>
            </a:extLst>
          </p:cNvPr>
          <p:cNvSpPr/>
          <p:nvPr/>
        </p:nvSpPr>
        <p:spPr>
          <a:xfrm>
            <a:off x="30858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1CCA6497-2946-413B-8F29-10A89EBE4585}"/>
              </a:ext>
            </a:extLst>
          </p:cNvPr>
          <p:cNvSpPr/>
          <p:nvPr/>
        </p:nvSpPr>
        <p:spPr>
          <a:xfrm>
            <a:off x="34537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C4005D3B-A1E8-4A12-8587-FFE678029C62}"/>
              </a:ext>
            </a:extLst>
          </p:cNvPr>
          <p:cNvSpPr/>
          <p:nvPr/>
        </p:nvSpPr>
        <p:spPr>
          <a:xfrm>
            <a:off x="382053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93E225A5-56F9-4F74-ADAE-1941E0FFD46B}"/>
              </a:ext>
            </a:extLst>
          </p:cNvPr>
          <p:cNvSpPr/>
          <p:nvPr/>
        </p:nvSpPr>
        <p:spPr>
          <a:xfrm>
            <a:off x="419138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455926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493011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530096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567181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603969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64105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67814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715224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846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823211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860292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897494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97161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9238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9943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75217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788965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826050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863135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900220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937008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974093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1011728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749452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0" name="Rectangle 249">
            <a:extLst>
              <a:ext uri="{FF2B5EF4-FFF2-40B4-BE49-F238E27FC236}">
                <a16:creationId xmlns:a16="http://schemas.microsoft.com/office/drawing/2014/main" id="{71E39890-53F3-4F7D-B746-5D718711349F}"/>
              </a:ext>
            </a:extLst>
          </p:cNvPr>
          <p:cNvSpPr/>
          <p:nvPr/>
        </p:nvSpPr>
        <p:spPr>
          <a:xfrm>
            <a:off x="1225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id="{7B854F67-0DAB-4103-AB4C-9362D7596BFA}"/>
              </a:ext>
            </a:extLst>
          </p:cNvPr>
          <p:cNvSpPr/>
          <p:nvPr/>
        </p:nvSpPr>
        <p:spPr>
          <a:xfrm>
            <a:off x="92964" y="2882637"/>
            <a:ext cx="355424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06" y="60268"/>
            <a:ext cx="12755307" cy="661749"/>
          </a:xfrm>
        </p:spPr>
        <p:txBody>
          <a:bodyPr/>
          <a:lstStyle/>
          <a:p>
            <a:r>
              <a:rPr lang="en-US" sz="3200" dirty="0"/>
              <a:t>Updated RAN meeting plan &amp; Rel-18 planning</a:t>
            </a: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614431DD-E522-4F7F-AA8B-9D80BE4FA567}"/>
              </a:ext>
            </a:extLst>
          </p:cNvPr>
          <p:cNvSpPr/>
          <p:nvPr/>
        </p:nvSpPr>
        <p:spPr>
          <a:xfrm>
            <a:off x="1230880" y="2882641"/>
            <a:ext cx="145853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93403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Rectangle 129">
            <a:extLst>
              <a:ext uri="{FF2B5EF4-FFF2-40B4-BE49-F238E27FC236}">
                <a16:creationId xmlns:a16="http://schemas.microsoft.com/office/drawing/2014/main" id="{8390C836-A37F-43EF-AC51-F00D2D5DAE65}"/>
              </a:ext>
            </a:extLst>
          </p:cNvPr>
          <p:cNvSpPr/>
          <p:nvPr/>
        </p:nvSpPr>
        <p:spPr>
          <a:xfrm>
            <a:off x="1072665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8B3D99CB-7092-448E-B4ED-CAED6FBBC017}"/>
              </a:ext>
            </a:extLst>
          </p:cNvPr>
          <p:cNvSpPr/>
          <p:nvPr/>
        </p:nvSpPr>
        <p:spPr>
          <a:xfrm>
            <a:off x="270901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4466B0B-DD43-4623-B8FC-0DEDA0519DC8}"/>
              </a:ext>
            </a:extLst>
          </p:cNvPr>
          <p:cNvSpPr/>
          <p:nvPr/>
        </p:nvSpPr>
        <p:spPr>
          <a:xfrm>
            <a:off x="434494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04CC4E08-2F7A-462B-936C-33EF18F94885}"/>
              </a:ext>
            </a:extLst>
          </p:cNvPr>
          <p:cNvSpPr/>
          <p:nvPr/>
        </p:nvSpPr>
        <p:spPr>
          <a:xfrm>
            <a:off x="5980870" y="1361073"/>
            <a:ext cx="149960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93D94B2-107D-4959-80D5-CDFA7623B485}"/>
              </a:ext>
            </a:extLst>
          </p:cNvPr>
          <p:cNvSpPr/>
          <p:nvPr/>
        </p:nvSpPr>
        <p:spPr>
          <a:xfrm>
            <a:off x="7514889" y="1361073"/>
            <a:ext cx="156696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5A2A2E7C-FC27-4772-ACBA-605193C6E4E7}"/>
              </a:ext>
            </a:extLst>
          </p:cNvPr>
          <p:cNvSpPr/>
          <p:nvPr/>
        </p:nvSpPr>
        <p:spPr>
          <a:xfrm>
            <a:off x="9125233" y="1361073"/>
            <a:ext cx="1327613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77" name="Rectangle: Rounded Corners 176">
            <a:extLst>
              <a:ext uri="{FF2B5EF4-FFF2-40B4-BE49-F238E27FC236}">
                <a16:creationId xmlns:a16="http://schemas.microsoft.com/office/drawing/2014/main" id="{5655255C-0433-4F12-B419-751F7B2DF579}"/>
              </a:ext>
            </a:extLst>
          </p:cNvPr>
          <p:cNvSpPr/>
          <p:nvPr/>
        </p:nvSpPr>
        <p:spPr>
          <a:xfrm>
            <a:off x="858176" y="2882637"/>
            <a:ext cx="332223" cy="3044013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</p:txBody>
      </p:sp>
      <p:sp>
        <p:nvSpPr>
          <p:cNvPr id="182" name="Left Brace 181">
            <a:extLst>
              <a:ext uri="{FF2B5EF4-FFF2-40B4-BE49-F238E27FC236}">
                <a16:creationId xmlns:a16="http://schemas.microsoft.com/office/drawing/2014/main" id="{FAD24FDA-9878-44BC-B3E5-FA2A6185202D}"/>
              </a:ext>
            </a:extLst>
          </p:cNvPr>
          <p:cNvSpPr/>
          <p:nvPr/>
        </p:nvSpPr>
        <p:spPr bwMode="auto">
          <a:xfrm rot="5400000">
            <a:off x="12847537" y="-636950"/>
            <a:ext cx="219144" cy="3699382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FE96D1-4B38-4EDD-9594-84F639851C19}"/>
              </a:ext>
            </a:extLst>
          </p:cNvPr>
          <p:cNvSpPr txBox="1"/>
          <p:nvPr/>
        </p:nvSpPr>
        <p:spPr>
          <a:xfrm>
            <a:off x="11964792" y="588845"/>
            <a:ext cx="2002432" cy="771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TBC in September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(f2f or E-meeting)</a:t>
            </a:r>
          </a:p>
          <a:p>
            <a:pPr algn="ctr"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53E450B1-B0E0-43D6-B3F1-99D2BFC18D71}"/>
              </a:ext>
            </a:extLst>
          </p:cNvPr>
          <p:cNvSpPr/>
          <p:nvPr/>
        </p:nvSpPr>
        <p:spPr>
          <a:xfrm>
            <a:off x="639273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id="{36B08007-8087-4E83-9A73-C299E1B5DCBA}"/>
              </a:ext>
            </a:extLst>
          </p:cNvPr>
          <p:cNvSpPr/>
          <p:nvPr/>
        </p:nvSpPr>
        <p:spPr>
          <a:xfrm>
            <a:off x="8245275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3D7C0CAC-3CCF-4385-87EC-27B6C8978322}"/>
              </a:ext>
            </a:extLst>
          </p:cNvPr>
          <p:cNvSpPr/>
          <p:nvPr/>
        </p:nvSpPr>
        <p:spPr>
          <a:xfrm>
            <a:off x="9734525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76F491C9-6D36-437E-99CA-CFD54107FE0D}"/>
              </a:ext>
            </a:extLst>
          </p:cNvPr>
          <p:cNvSpPr/>
          <p:nvPr/>
        </p:nvSpPr>
        <p:spPr>
          <a:xfrm>
            <a:off x="7866343" y="4883949"/>
            <a:ext cx="726403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1D21198A-E093-47B0-91A6-BF6AEC8F9E12}"/>
              </a:ext>
            </a:extLst>
          </p:cNvPr>
          <p:cNvSpPr/>
          <p:nvPr/>
        </p:nvSpPr>
        <p:spPr>
          <a:xfrm>
            <a:off x="127930" y="5233272"/>
            <a:ext cx="644935" cy="680344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Discussion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Q&amp;A</a:t>
            </a: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F23D444F-F4DE-4119-989D-4D5FBA9E1931}"/>
              </a:ext>
            </a:extLst>
          </p:cNvPr>
          <p:cNvSpPr/>
          <p:nvPr/>
        </p:nvSpPr>
        <p:spPr>
          <a:xfrm>
            <a:off x="4177866" y="5306076"/>
            <a:ext cx="364145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10496222" y="1361073"/>
            <a:ext cx="1434111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11973708" y="1361073"/>
            <a:ext cx="148921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112552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1161570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78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119531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1197615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1233474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1269403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1304000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13506301" y="1361073"/>
            <a:ext cx="134541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3172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8412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1303781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133874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134016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1377051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1414052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532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12332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449333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14508537" y="2882637"/>
            <a:ext cx="331985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D8B28922-E1EB-426F-AAA4-F78FF8581EB4}"/>
              </a:ext>
            </a:extLst>
          </p:cNvPr>
          <p:cNvSpPr/>
          <p:nvPr/>
        </p:nvSpPr>
        <p:spPr>
          <a:xfrm>
            <a:off x="14337289" y="4366569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stage-3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1D352946-94DE-4D90-81FE-33841A3B31FB}"/>
              </a:ext>
            </a:extLst>
          </p:cNvPr>
          <p:cNvSpPr/>
          <p:nvPr/>
        </p:nvSpPr>
        <p:spPr>
          <a:xfrm>
            <a:off x="14337289" y="5307548"/>
            <a:ext cx="663632" cy="64692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84D0571-3BEB-4B50-8A3D-A7D5E41CC39A}"/>
              </a:ext>
            </a:extLst>
          </p:cNvPr>
          <p:cNvSpPr/>
          <p:nvPr/>
        </p:nvSpPr>
        <p:spPr>
          <a:xfrm>
            <a:off x="13057072" y="2935285"/>
            <a:ext cx="668861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D0BD5E6-04E5-462B-9B77-B313E6670056}"/>
              </a:ext>
            </a:extLst>
          </p:cNvPr>
          <p:cNvSpPr/>
          <p:nvPr/>
        </p:nvSpPr>
        <p:spPr>
          <a:xfrm>
            <a:off x="13051006" y="4387412"/>
            <a:ext cx="70080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9B5DDA27-A9DE-470E-A4D8-5C1E5AAF5DB5}"/>
              </a:ext>
            </a:extLst>
          </p:cNvPr>
          <p:cNvSpPr/>
          <p:nvPr/>
        </p:nvSpPr>
        <p:spPr>
          <a:xfrm>
            <a:off x="13048024" y="3889804"/>
            <a:ext cx="705598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9E261C86-5124-4B21-92EC-280D00EB4138}"/>
              </a:ext>
            </a:extLst>
          </p:cNvPr>
          <p:cNvSpPr/>
          <p:nvPr/>
        </p:nvSpPr>
        <p:spPr>
          <a:xfrm>
            <a:off x="13061543" y="3402794"/>
            <a:ext cx="676216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027081F-E61F-48B1-920A-DD492A1506CF}"/>
              </a:ext>
            </a:extLst>
          </p:cNvPr>
          <p:cNvSpPr/>
          <p:nvPr/>
        </p:nvSpPr>
        <p:spPr>
          <a:xfrm>
            <a:off x="13051007" y="4883949"/>
            <a:ext cx="689300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108762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104972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503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10471727" y="21442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11239738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1304312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14142780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60960" y="2221631"/>
            <a:ext cx="14844271" cy="537337"/>
          </a:xfrm>
          <a:prstGeom prst="rect">
            <a:avLst/>
          </a:prstGeom>
          <a:solidFill>
            <a:srgbClr val="C5C5C5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1" name="Rectangle: Rounded Corners 240">
            <a:extLst>
              <a:ext uri="{FF2B5EF4-FFF2-40B4-BE49-F238E27FC236}">
                <a16:creationId xmlns:a16="http://schemas.microsoft.com/office/drawing/2014/main" id="{412AE9C8-A05F-424A-BA52-3FFB568ED5ED}"/>
              </a:ext>
            </a:extLst>
          </p:cNvPr>
          <p:cNvSpPr/>
          <p:nvPr/>
        </p:nvSpPr>
        <p:spPr>
          <a:xfrm>
            <a:off x="6773789" y="5303517"/>
            <a:ext cx="474606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0937D510-F8D9-4774-BD9E-EB21A99C11DD}"/>
              </a:ext>
            </a:extLst>
          </p:cNvPr>
          <p:cNvSpPr/>
          <p:nvPr/>
        </p:nvSpPr>
        <p:spPr>
          <a:xfrm>
            <a:off x="12325568" y="5252598"/>
            <a:ext cx="364145" cy="722331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3A606A60-A4E9-4FA3-ACEB-A561C7EE4095}"/>
              </a:ext>
            </a:extLst>
          </p:cNvPr>
          <p:cNvSpPr/>
          <p:nvPr/>
        </p:nvSpPr>
        <p:spPr>
          <a:xfrm>
            <a:off x="528464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A2AC6454-2C04-463F-A51F-3EF609D83BA9}"/>
              </a:ext>
            </a:extLst>
          </p:cNvPr>
          <p:cNvSpPr/>
          <p:nvPr/>
        </p:nvSpPr>
        <p:spPr>
          <a:xfrm>
            <a:off x="5937763" y="2882637"/>
            <a:ext cx="43627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DEA9A5DB-F8CD-494A-B097-81842D9E9A60}"/>
              </a:ext>
            </a:extLst>
          </p:cNvPr>
          <p:cNvSpPr/>
          <p:nvPr/>
        </p:nvSpPr>
        <p:spPr>
          <a:xfrm>
            <a:off x="8615404" y="2913711"/>
            <a:ext cx="347313" cy="299990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EBC1257C-6516-4B42-B7BE-AD857337AB63}"/>
              </a:ext>
            </a:extLst>
          </p:cNvPr>
          <p:cNvSpPr/>
          <p:nvPr/>
        </p:nvSpPr>
        <p:spPr>
          <a:xfrm>
            <a:off x="4901453" y="5310100"/>
            <a:ext cx="397063" cy="537338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consolidation</a:t>
            </a:r>
          </a:p>
        </p:txBody>
      </p:sp>
      <p:sp>
        <p:nvSpPr>
          <p:cNvPr id="247" name="Rectangle: Rounded Corners 246">
            <a:extLst>
              <a:ext uri="{FF2B5EF4-FFF2-40B4-BE49-F238E27FC236}">
                <a16:creationId xmlns:a16="http://schemas.microsoft.com/office/drawing/2014/main" id="{566B3180-53CC-4EBC-BAF6-6E4BBD8C74EA}"/>
              </a:ext>
            </a:extLst>
          </p:cNvPr>
          <p:cNvSpPr/>
          <p:nvPr/>
        </p:nvSpPr>
        <p:spPr>
          <a:xfrm>
            <a:off x="6401541" y="2913709"/>
            <a:ext cx="43585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247">
            <a:extLst>
              <a:ext uri="{FF2B5EF4-FFF2-40B4-BE49-F238E27FC236}">
                <a16:creationId xmlns:a16="http://schemas.microsoft.com/office/drawing/2014/main" id="{3565D96B-C58B-4708-9641-C5C7528667D2}"/>
              </a:ext>
            </a:extLst>
          </p:cNvPr>
          <p:cNvSpPr/>
          <p:nvPr/>
        </p:nvSpPr>
        <p:spPr>
          <a:xfrm>
            <a:off x="7493824" y="3402794"/>
            <a:ext cx="728183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9" name="Rectangle: Rounded Corners 248">
            <a:extLst>
              <a:ext uri="{FF2B5EF4-FFF2-40B4-BE49-F238E27FC236}">
                <a16:creationId xmlns:a16="http://schemas.microsoft.com/office/drawing/2014/main" id="{568BC93D-BD8D-4BD1-8573-361539721686}"/>
              </a:ext>
            </a:extLst>
          </p:cNvPr>
          <p:cNvSpPr/>
          <p:nvPr/>
        </p:nvSpPr>
        <p:spPr>
          <a:xfrm>
            <a:off x="7480511" y="3884515"/>
            <a:ext cx="73509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1" name="Rectangle: Rounded Corners 250">
            <a:extLst>
              <a:ext uri="{FF2B5EF4-FFF2-40B4-BE49-F238E27FC236}">
                <a16:creationId xmlns:a16="http://schemas.microsoft.com/office/drawing/2014/main" id="{08333904-8BDD-4D8A-ABBC-CF4C4D62DDAC}"/>
              </a:ext>
            </a:extLst>
          </p:cNvPr>
          <p:cNvSpPr/>
          <p:nvPr/>
        </p:nvSpPr>
        <p:spPr>
          <a:xfrm>
            <a:off x="7482330" y="4384076"/>
            <a:ext cx="73967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17D79C31-D21F-45D1-8A93-31D227144200}"/>
              </a:ext>
            </a:extLst>
          </p:cNvPr>
          <p:cNvSpPr/>
          <p:nvPr/>
        </p:nvSpPr>
        <p:spPr>
          <a:xfrm>
            <a:off x="9359720" y="2882637"/>
            <a:ext cx="695708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9E4C90BB-F7DD-4AA2-892D-A131756CDEC0}"/>
              </a:ext>
            </a:extLst>
          </p:cNvPr>
          <p:cNvSpPr/>
          <p:nvPr/>
        </p:nvSpPr>
        <p:spPr>
          <a:xfrm>
            <a:off x="9260591" y="2915241"/>
            <a:ext cx="881815" cy="38492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12EE236B-DF74-4794-ACDC-4F6E343D3AB2}"/>
              </a:ext>
            </a:extLst>
          </p:cNvPr>
          <p:cNvSpPr/>
          <p:nvPr/>
        </p:nvSpPr>
        <p:spPr>
          <a:xfrm>
            <a:off x="9260594" y="5300868"/>
            <a:ext cx="894444" cy="625780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RAN1/2/3/4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3D46F8B1-2C03-4304-83E8-A7D681086E73}"/>
              </a:ext>
            </a:extLst>
          </p:cNvPr>
          <p:cNvSpPr/>
          <p:nvPr/>
        </p:nvSpPr>
        <p:spPr>
          <a:xfrm>
            <a:off x="1196755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1451616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79FBB4C8-69E0-4EDE-8C57-EB38A681D945}"/>
              </a:ext>
            </a:extLst>
          </p:cNvPr>
          <p:cNvSpPr/>
          <p:nvPr/>
        </p:nvSpPr>
        <p:spPr>
          <a:xfrm>
            <a:off x="10124562" y="2882637"/>
            <a:ext cx="71284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37DF90ED-1D74-4D0C-B9F8-96CFFC490A4B}"/>
              </a:ext>
            </a:extLst>
          </p:cNvPr>
          <p:cNvSpPr/>
          <p:nvPr/>
        </p:nvSpPr>
        <p:spPr>
          <a:xfrm>
            <a:off x="8132887" y="2913709"/>
            <a:ext cx="465908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:a16="http://schemas.microsoft.com/office/drawing/2014/main" id="{D898085F-6AAD-49FD-93B6-E5A4EF1A394B}"/>
              </a:ext>
            </a:extLst>
          </p:cNvPr>
          <p:cNvSpPr/>
          <p:nvPr/>
        </p:nvSpPr>
        <p:spPr>
          <a:xfrm>
            <a:off x="11241499" y="3402794"/>
            <a:ext cx="49764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04" name="Rectangle: Rounded Corners 203">
            <a:extLst>
              <a:ext uri="{FF2B5EF4-FFF2-40B4-BE49-F238E27FC236}">
                <a16:creationId xmlns:a16="http://schemas.microsoft.com/office/drawing/2014/main" id="{435DA6B7-F5A5-4DB6-9BE2-5F0CA76D465F}"/>
              </a:ext>
            </a:extLst>
          </p:cNvPr>
          <p:cNvSpPr/>
          <p:nvPr/>
        </p:nvSpPr>
        <p:spPr>
          <a:xfrm>
            <a:off x="11236327" y="3889804"/>
            <a:ext cx="58283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C93F2759-7D2E-4884-9084-55253D6101D0}"/>
              </a:ext>
            </a:extLst>
          </p:cNvPr>
          <p:cNvSpPr/>
          <p:nvPr/>
        </p:nvSpPr>
        <p:spPr>
          <a:xfrm>
            <a:off x="11237040" y="4387412"/>
            <a:ext cx="502105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D7690C0E-9D90-4239-824F-760713F572C0}"/>
              </a:ext>
            </a:extLst>
          </p:cNvPr>
          <p:cNvSpPr/>
          <p:nvPr/>
        </p:nvSpPr>
        <p:spPr>
          <a:xfrm>
            <a:off x="11255367" y="2935285"/>
            <a:ext cx="483777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5786B85E-B58B-43ED-AFCB-4260C462797D}"/>
              </a:ext>
            </a:extLst>
          </p:cNvPr>
          <p:cNvSpPr/>
          <p:nvPr/>
        </p:nvSpPr>
        <p:spPr>
          <a:xfrm>
            <a:off x="7120203" y="2953623"/>
            <a:ext cx="368925" cy="31008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6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</p:txBody>
      </p:sp>
    </p:spTree>
    <p:extLst>
      <p:ext uri="{BB962C8B-B14F-4D97-AF65-F5344CB8AC3E}">
        <p14:creationId xmlns:p14="http://schemas.microsoft.com/office/powerpoint/2010/main" val="353236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the RAN timeline and meeting planning on slides 3 </a:t>
            </a:r>
            <a:r>
              <a:rPr lang="en-US" sz="3201"/>
              <a:t>to 5. 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41844</TotalTime>
  <Words>865</Words>
  <Application>Microsoft Office PowerPoint</Application>
  <PresentationFormat>Custom</PresentationFormat>
  <Paragraphs>568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RAN Timeline and Meeting Planning</vt:lpstr>
      <vt:lpstr>Background: RAN#91-e Endorsed RAN meeting plan &amp; Rel-18 planning</vt:lpstr>
      <vt:lpstr>RAN timeline</vt:lpstr>
      <vt:lpstr>RAN meeting planning</vt:lpstr>
      <vt:lpstr>Updated RAN meeting plan &amp; Rel-18 planning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622</cp:revision>
  <dcterms:created xsi:type="dcterms:W3CDTF">2018-05-24T11:49:12Z</dcterms:created>
  <dcterms:modified xsi:type="dcterms:W3CDTF">2021-06-17T17:08:20Z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