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64" r:id="rId4"/>
    <p:sldMasterId id="2147485177" r:id="rId5"/>
  </p:sldMasterIdLst>
  <p:notesMasterIdLst>
    <p:notesMasterId r:id="rId29"/>
  </p:notesMasterIdLst>
  <p:handoutMasterIdLst>
    <p:handoutMasterId r:id="rId30"/>
  </p:handoutMasterIdLst>
  <p:sldIdLst>
    <p:sldId id="341" r:id="rId6"/>
    <p:sldId id="366" r:id="rId7"/>
    <p:sldId id="908" r:id="rId8"/>
    <p:sldId id="899" r:id="rId9"/>
    <p:sldId id="375" r:id="rId10"/>
    <p:sldId id="901" r:id="rId11"/>
    <p:sldId id="910" r:id="rId12"/>
    <p:sldId id="914" r:id="rId13"/>
    <p:sldId id="915" r:id="rId14"/>
    <p:sldId id="916" r:id="rId15"/>
    <p:sldId id="404" r:id="rId16"/>
    <p:sldId id="909" r:id="rId17"/>
    <p:sldId id="903" r:id="rId18"/>
    <p:sldId id="405" r:id="rId19"/>
    <p:sldId id="406" r:id="rId20"/>
    <p:sldId id="388" r:id="rId21"/>
    <p:sldId id="264" r:id="rId22"/>
    <p:sldId id="392" r:id="rId23"/>
    <p:sldId id="365" r:id="rId24"/>
    <p:sldId id="907" r:id="rId25"/>
    <p:sldId id="904" r:id="rId26"/>
    <p:sldId id="393" r:id="rId27"/>
    <p:sldId id="396" r:id="rId28"/>
  </p:sldIdLst>
  <p:sldSz cx="9144000" cy="6858000" type="screen4x3"/>
  <p:notesSz cx="6921500" cy="100838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75B91A"/>
    <a:srgbClr val="CCCCFF"/>
    <a:srgbClr val="CCFFCC"/>
    <a:srgbClr val="66FF66"/>
    <a:srgbClr val="EAEAEA"/>
    <a:srgbClr val="FF6600"/>
    <a:srgbClr val="1A4669"/>
    <a:srgbClr val="C6D254"/>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2591" autoAdjust="0"/>
    <p:restoredTop sz="94679" autoAdjust="0"/>
  </p:normalViewPr>
  <p:slideViewPr>
    <p:cSldViewPr snapToGrid="0">
      <p:cViewPr varScale="1">
        <p:scale>
          <a:sx n="83" d="100"/>
          <a:sy n="83" d="100"/>
        </p:scale>
        <p:origin x="1517" y="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50" y="43"/>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NQ6Q3ZAC\statsTSG92e.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1" Type="http://schemas.openxmlformats.org/officeDocument/2006/relationships/oleObject" Target="https://etsihq-my.sharepoint.com/personal/frederic_firmin_etsi_org/Documents/Documents/specmanager/stats05-with-chart_2020-12.xlsx" TargetMode="Externa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OneDrive%20-%20ETSI%20365\Documents\MCC2\MCC_01_06_2021\MCC_report\generate%20stats.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CRs!$B$2:$J$2</c:f>
              <c:strCache>
                <c:ptCount val="9"/>
                <c:pt idx="0">
                  <c:v>2013</c:v>
                </c:pt>
                <c:pt idx="1">
                  <c:v>2014</c:v>
                </c:pt>
                <c:pt idx="2">
                  <c:v>2015</c:v>
                </c:pt>
                <c:pt idx="3">
                  <c:v>2016</c:v>
                </c:pt>
                <c:pt idx="4">
                  <c:v>2017</c:v>
                </c:pt>
                <c:pt idx="5">
                  <c:v>2018</c:v>
                </c:pt>
                <c:pt idx="6">
                  <c:v>2019</c:v>
                </c:pt>
                <c:pt idx="7">
                  <c:v>2020</c:v>
                </c:pt>
                <c:pt idx="8">
                  <c:v>2021*</c:v>
                </c:pt>
              </c:strCache>
            </c:str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16160</c:v>
                </c:pt>
              </c:numCache>
            </c:numRef>
          </c:val>
          <c:smooth val="0"/>
          <c:extLst>
            <c:ext xmlns:c16="http://schemas.microsoft.com/office/drawing/2014/chart" uri="{C3380CC4-5D6E-409C-BE32-E72D297353CC}">
              <c16:uniqueId val="{00000002-0E32-4CEA-8952-6DFA708B092C}"/>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'[1]CR by WG FF'!$B$78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FF'!$B$79:$B$99</c:f>
              <c:numCache>
                <c:formatCode>General</c:formatCode>
                <c:ptCount val="21"/>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numCache>
            </c:numRef>
          </c:val>
          <c:smooth val="0"/>
          <c:extLst>
            <c:ext xmlns:c16="http://schemas.microsoft.com/office/drawing/2014/chart" uri="{C3380CC4-5D6E-409C-BE32-E72D297353CC}">
              <c16:uniqueId val="{00000000-EC61-4C08-8C78-DF36C1D214B4}"/>
            </c:ext>
          </c:extLst>
        </c:ser>
        <c:ser>
          <c:idx val="1"/>
          <c:order val="1"/>
          <c:tx>
            <c:strRef>
              <c:f>'[1]CR by WG FF'!$C$78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FF'!$C$79:$C$99</c:f>
              <c:numCache>
                <c:formatCode>General</c:formatCode>
                <c:ptCount val="21"/>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numCache>
            </c:numRef>
          </c:val>
          <c:smooth val="0"/>
          <c:extLst>
            <c:ext xmlns:c16="http://schemas.microsoft.com/office/drawing/2014/chart" uri="{C3380CC4-5D6E-409C-BE32-E72D297353CC}">
              <c16:uniqueId val="{00000001-EC61-4C08-8C78-DF36C1D214B4}"/>
            </c:ext>
          </c:extLst>
        </c:ser>
        <c:ser>
          <c:idx val="2"/>
          <c:order val="2"/>
          <c:tx>
            <c:strRef>
              <c:f>'[1]CR by WG FF'!$D$78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FF'!$D$79:$D$99</c:f>
              <c:numCache>
                <c:formatCode>General</c:formatCode>
                <c:ptCount val="21"/>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numCache>
            </c:numRef>
          </c:val>
          <c:smooth val="0"/>
          <c:extLst>
            <c:ext xmlns:c16="http://schemas.microsoft.com/office/drawing/2014/chart" uri="{C3380CC4-5D6E-409C-BE32-E72D297353CC}">
              <c16:uniqueId val="{00000002-EC61-4C08-8C78-DF36C1D214B4}"/>
            </c:ext>
          </c:extLst>
        </c:ser>
        <c:ser>
          <c:idx val="3"/>
          <c:order val="3"/>
          <c:tx>
            <c:strRef>
              <c:f>'[1]CR by WG FF'!$E$78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FF'!$A$79:$A$99</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FF'!$E$79:$E$99</c:f>
              <c:numCache>
                <c:formatCode>General</c:formatCode>
                <c:ptCount val="21"/>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numCache>
            </c:numRef>
          </c:val>
          <c:smooth val="0"/>
          <c:extLst>
            <c:ext xmlns:c16="http://schemas.microsoft.com/office/drawing/2014/chart" uri="{C3380CC4-5D6E-409C-BE32-E72D297353CC}">
              <c16:uniqueId val="{00000003-EC61-4C08-8C78-DF36C1D214B4}"/>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FF'!$B$30</c:f>
              <c:strCache>
                <c:ptCount val="1"/>
                <c:pt idx="0">
                  <c:v>C1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FF'!$B$31:$B$51</c:f>
              <c:numCache>
                <c:formatCode>General</c:formatCode>
                <c:ptCount val="21"/>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numCache>
            </c:numRef>
          </c:val>
          <c:smooth val="0"/>
          <c:extLst>
            <c:ext xmlns:c16="http://schemas.microsoft.com/office/drawing/2014/chart" uri="{C3380CC4-5D6E-409C-BE32-E72D297353CC}">
              <c16:uniqueId val="{00000000-06CE-4C33-8CDB-3346ACDBC531}"/>
            </c:ext>
          </c:extLst>
        </c:ser>
        <c:ser>
          <c:idx val="1"/>
          <c:order val="1"/>
          <c:tx>
            <c:strRef>
              <c:f>'[1]CR by WG FF'!$C$30</c:f>
              <c:strCache>
                <c:ptCount val="1"/>
                <c:pt idx="0">
                  <c:v>C3</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FF'!$C$31:$C$51</c:f>
              <c:numCache>
                <c:formatCode>General</c:formatCode>
                <c:ptCount val="21"/>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numCache>
            </c:numRef>
          </c:val>
          <c:smooth val="0"/>
          <c:extLst>
            <c:ext xmlns:c16="http://schemas.microsoft.com/office/drawing/2014/chart" uri="{C3380CC4-5D6E-409C-BE32-E72D297353CC}">
              <c16:uniqueId val="{00000001-06CE-4C33-8CDB-3346ACDBC531}"/>
            </c:ext>
          </c:extLst>
        </c:ser>
        <c:ser>
          <c:idx val="2"/>
          <c:order val="2"/>
          <c:tx>
            <c:strRef>
              <c:f>'[1]CR by WG FF'!$D$30</c:f>
              <c:strCache>
                <c:ptCount val="1"/>
                <c:pt idx="0">
                  <c:v>C4</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FF'!$D$31:$D$51</c:f>
              <c:numCache>
                <c:formatCode>General</c:formatCode>
                <c:ptCount val="21"/>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numCache>
            </c:numRef>
          </c:val>
          <c:smooth val="0"/>
          <c:extLst>
            <c:ext xmlns:c16="http://schemas.microsoft.com/office/drawing/2014/chart" uri="{C3380CC4-5D6E-409C-BE32-E72D297353CC}">
              <c16:uniqueId val="{00000002-06CE-4C33-8CDB-3346ACDBC531}"/>
            </c:ext>
          </c:extLst>
        </c:ser>
        <c:ser>
          <c:idx val="3"/>
          <c:order val="3"/>
          <c:tx>
            <c:strRef>
              <c:f>'[1]CR by WG FF'!$E$30</c:f>
              <c:strCache>
                <c:ptCount val="1"/>
                <c:pt idx="0">
                  <c:v>C6</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FF'!$A$31:$A$51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FF'!$E$31:$E$51</c:f>
              <c:numCache>
                <c:formatCode>General</c:formatCode>
                <c:ptCount val="21"/>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numCache>
            </c:numRef>
          </c:val>
          <c:smooth val="0"/>
          <c:extLst>
            <c:ext xmlns:c16="http://schemas.microsoft.com/office/drawing/2014/chart" uri="{C3380CC4-5D6E-409C-BE32-E72D297353CC}">
              <c16:uniqueId val="{00000003-06CE-4C33-8CDB-3346ACDBC531}"/>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FF'!$G$30</c:f>
              <c:strCache>
                <c:ptCount val="1"/>
                <c:pt idx="0">
                  <c:v>R1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FF'!$G$31:$G$51</c:f>
              <c:numCache>
                <c:formatCode>General</c:formatCode>
                <c:ptCount val="21"/>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numCache>
            </c:numRef>
          </c:val>
          <c:smooth val="0"/>
          <c:extLst>
            <c:ext xmlns:c16="http://schemas.microsoft.com/office/drawing/2014/chart" uri="{C3380CC4-5D6E-409C-BE32-E72D297353CC}">
              <c16:uniqueId val="{00000000-40A4-4D50-9460-8D94A11C75C9}"/>
            </c:ext>
          </c:extLst>
        </c:ser>
        <c:ser>
          <c:idx val="1"/>
          <c:order val="1"/>
          <c:tx>
            <c:strRef>
              <c:f>'[1]CR by WG FF'!$H$30</c:f>
              <c:strCache>
                <c:ptCount val="1"/>
                <c:pt idx="0">
                  <c:v>R2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FF'!$H$31:$H$51</c:f>
              <c:numCache>
                <c:formatCode>General</c:formatCode>
                <c:ptCount val="21"/>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numCache>
            </c:numRef>
          </c:val>
          <c:smooth val="0"/>
          <c:extLst>
            <c:ext xmlns:c16="http://schemas.microsoft.com/office/drawing/2014/chart" uri="{C3380CC4-5D6E-409C-BE32-E72D297353CC}">
              <c16:uniqueId val="{00000001-40A4-4D50-9460-8D94A11C75C9}"/>
            </c:ext>
          </c:extLst>
        </c:ser>
        <c:ser>
          <c:idx val="2"/>
          <c:order val="2"/>
          <c:tx>
            <c:strRef>
              <c:f>'[1]CR by WG FF'!$I$30</c:f>
              <c:strCache>
                <c:ptCount val="1"/>
                <c:pt idx="0">
                  <c:v>R3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FF'!$I$31:$I$51</c:f>
              <c:numCache>
                <c:formatCode>General</c:formatCode>
                <c:ptCount val="21"/>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numCache>
            </c:numRef>
          </c:val>
          <c:smooth val="0"/>
          <c:extLst>
            <c:ext xmlns:c16="http://schemas.microsoft.com/office/drawing/2014/chart" uri="{C3380CC4-5D6E-409C-BE32-E72D297353CC}">
              <c16:uniqueId val="{00000002-40A4-4D50-9460-8D94A11C75C9}"/>
            </c:ext>
          </c:extLst>
        </c:ser>
        <c:ser>
          <c:idx val="3"/>
          <c:order val="3"/>
          <c:tx>
            <c:strRef>
              <c:f>'[1]CR by WG FF'!$J$30</c:f>
              <c:strCache>
                <c:ptCount val="1"/>
                <c:pt idx="0">
                  <c:v>R4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FF'!$J$31:$J$51</c:f>
              <c:numCache>
                <c:formatCode>General</c:formatCode>
                <c:ptCount val="21"/>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numCache>
            </c:numRef>
          </c:val>
          <c:smooth val="0"/>
          <c:extLst>
            <c:ext xmlns:c16="http://schemas.microsoft.com/office/drawing/2014/chart" uri="{C3380CC4-5D6E-409C-BE32-E72D297353CC}">
              <c16:uniqueId val="{00000003-40A4-4D50-9460-8D94A11C75C9}"/>
            </c:ext>
          </c:extLst>
        </c:ser>
        <c:ser>
          <c:idx val="4"/>
          <c:order val="4"/>
          <c:tx>
            <c:strRef>
              <c:f>'[1]CR by WG FF'!$K$30</c:f>
              <c:strCache>
                <c:ptCount val="1"/>
                <c:pt idx="0">
                  <c:v>R5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FF'!$K$31:$K$51</c:f>
              <c:numCache>
                <c:formatCode>General</c:formatCode>
                <c:ptCount val="21"/>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numCache>
            </c:numRef>
          </c:val>
          <c:smooth val="0"/>
          <c:extLst>
            <c:ext xmlns:c16="http://schemas.microsoft.com/office/drawing/2014/chart" uri="{C3380CC4-5D6E-409C-BE32-E72D297353CC}">
              <c16:uniqueId val="{00000004-40A4-4D50-9460-8D94A11C75C9}"/>
            </c:ext>
          </c:extLst>
        </c:ser>
        <c:ser>
          <c:idx val="5"/>
          <c:order val="5"/>
          <c:tx>
            <c:strRef>
              <c:f>'[1]CR by WG FF'!$L$30</c:f>
              <c:strCache>
                <c:ptCount val="1"/>
                <c:pt idx="0">
                  <c:v>R6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FF'!$F$31:$F$51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FF'!$L$31:$L$51</c:f>
              <c:numCache>
                <c:formatCode>General</c:formatCode>
                <c:ptCount val="21"/>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pt idx="18">
                  <c:v>0</c:v>
                </c:pt>
                <c:pt idx="19">
                  <c:v>0</c:v>
                </c:pt>
                <c:pt idx="20">
                  <c:v>0</c:v>
                </c:pt>
              </c:numCache>
            </c:numRef>
          </c:val>
          <c:smooth val="0"/>
          <c:extLst>
            <c:ext xmlns:c16="http://schemas.microsoft.com/office/drawing/2014/chart" uri="{C3380CC4-5D6E-409C-BE32-E72D297353CC}">
              <c16:uniqueId val="{00000005-40A4-4D50-9460-8D94A11C75C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'[1]CR by WG FF'!$O$30</c:f>
              <c:strCache>
                <c:ptCount val="1"/>
                <c:pt idx="0">
                  <c:v>S1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FF'!$O$31:$O$51</c:f>
              <c:numCache>
                <c:formatCode>General</c:formatCode>
                <c:ptCount val="21"/>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numCache>
            </c:numRef>
          </c:val>
          <c:smooth val="0"/>
          <c:extLst>
            <c:ext xmlns:c16="http://schemas.microsoft.com/office/drawing/2014/chart" uri="{C3380CC4-5D6E-409C-BE32-E72D297353CC}">
              <c16:uniqueId val="{00000000-4AD8-4E3D-9A42-394095250793}"/>
            </c:ext>
          </c:extLst>
        </c:ser>
        <c:ser>
          <c:idx val="1"/>
          <c:order val="1"/>
          <c:tx>
            <c:strRef>
              <c:f>'[1]CR by WG FF'!$P$30</c:f>
              <c:strCache>
                <c:ptCount val="1"/>
                <c:pt idx="0">
                  <c:v>S2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FF'!$P$31:$P$51</c:f>
              <c:numCache>
                <c:formatCode>General</c:formatCode>
                <c:ptCount val="21"/>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numCache>
            </c:numRef>
          </c:val>
          <c:smooth val="0"/>
          <c:extLst>
            <c:ext xmlns:c16="http://schemas.microsoft.com/office/drawing/2014/chart" uri="{C3380CC4-5D6E-409C-BE32-E72D297353CC}">
              <c16:uniqueId val="{00000001-4AD8-4E3D-9A42-394095250793}"/>
            </c:ext>
          </c:extLst>
        </c:ser>
        <c:ser>
          <c:idx val="2"/>
          <c:order val="2"/>
          <c:tx>
            <c:strRef>
              <c:f>'[1]CR by WG FF'!$Q$30</c:f>
              <c:strCache>
                <c:ptCount val="1"/>
                <c:pt idx="0">
                  <c:v>S3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FF'!$Q$31:$Q$51</c:f>
              <c:numCache>
                <c:formatCode>General</c:formatCode>
                <c:ptCount val="21"/>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numCache>
            </c:numRef>
          </c:val>
          <c:smooth val="0"/>
          <c:extLst>
            <c:ext xmlns:c16="http://schemas.microsoft.com/office/drawing/2014/chart" uri="{C3380CC4-5D6E-409C-BE32-E72D297353CC}">
              <c16:uniqueId val="{00000002-4AD8-4E3D-9A42-394095250793}"/>
            </c:ext>
          </c:extLst>
        </c:ser>
        <c:ser>
          <c:idx val="3"/>
          <c:order val="3"/>
          <c:tx>
            <c:strRef>
              <c:f>'[1]CR by WG FF'!$R$30</c:f>
              <c:strCache>
                <c:ptCount val="1"/>
                <c:pt idx="0">
                  <c:v>S4</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FF'!$R$31:$R$51</c:f>
              <c:numCache>
                <c:formatCode>General</c:formatCode>
                <c:ptCount val="21"/>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numCache>
            </c:numRef>
          </c:val>
          <c:smooth val="0"/>
          <c:extLst>
            <c:ext xmlns:c16="http://schemas.microsoft.com/office/drawing/2014/chart" uri="{C3380CC4-5D6E-409C-BE32-E72D297353CC}">
              <c16:uniqueId val="{00000003-4AD8-4E3D-9A42-394095250793}"/>
            </c:ext>
          </c:extLst>
        </c:ser>
        <c:ser>
          <c:idx val="4"/>
          <c:order val="4"/>
          <c:tx>
            <c:strRef>
              <c:f>'[1]CR by WG FF'!$S$30</c:f>
              <c:strCache>
                <c:ptCount val="1"/>
                <c:pt idx="0">
                  <c:v>S5</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FF'!$S$31:$S$51</c:f>
              <c:numCache>
                <c:formatCode>General</c:formatCode>
                <c:ptCount val="21"/>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numCache>
            </c:numRef>
          </c:val>
          <c:smooth val="0"/>
          <c:extLst>
            <c:ext xmlns:c16="http://schemas.microsoft.com/office/drawing/2014/chart" uri="{C3380CC4-5D6E-409C-BE32-E72D297353CC}">
              <c16:uniqueId val="{00000004-4AD8-4E3D-9A42-394095250793}"/>
            </c:ext>
          </c:extLst>
        </c:ser>
        <c:ser>
          <c:idx val="5"/>
          <c:order val="5"/>
          <c:tx>
            <c:strRef>
              <c:f>'[1]CR by WG FF'!$T$30</c:f>
              <c:strCache>
                <c:ptCount val="1"/>
                <c:pt idx="0">
                  <c:v>S6</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cat>
            <c:strRef>
              <c:f>'[1]CR by WG FF'!$N$31:$N$51</c:f>
              <c:strCache>
                <c:ptCount val="21"/>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strCache>
            </c:strRef>
          </c:cat>
          <c:val>
            <c:numRef>
              <c:f>'[1]CR by WG FF'!$T$31:$T$51</c:f>
              <c:numCache>
                <c:formatCode>General</c:formatCode>
                <c:ptCount val="21"/>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numCache>
            </c:numRef>
          </c:val>
          <c:smooth val="0"/>
          <c:extLst>
            <c:ext xmlns:c16="http://schemas.microsoft.com/office/drawing/2014/chart" uri="{C3380CC4-5D6E-409C-BE32-E72D297353CC}">
              <c16:uniqueId val="{00000005-4AD8-4E3D-9A42-394095250793}"/>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'general info'!$O$80</c:f>
              <c:strCache>
                <c:ptCount val="1"/>
                <c:pt idx="0">
                  <c:v>Nbr of specs</c:v>
                </c:pt>
              </c:strCache>
            </c:strRef>
          </c:tx>
          <c:cat>
            <c:strRef>
              <c:f>'general info'!$N$81:$N$94</c:f>
              <c:strCache>
                <c:ptCount val="14"/>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strCache>
            </c:strRef>
          </c:cat>
          <c:val>
            <c:numRef>
              <c:f>'general info'!$O$81:$O$94</c:f>
              <c:numCache>
                <c:formatCode>General</c:formatCode>
                <c:ptCount val="14"/>
                <c:pt idx="0">
                  <c:v>446</c:v>
                </c:pt>
                <c:pt idx="1">
                  <c:v>516</c:v>
                </c:pt>
                <c:pt idx="2">
                  <c:v>582</c:v>
                </c:pt>
                <c:pt idx="3">
                  <c:v>760</c:v>
                </c:pt>
                <c:pt idx="4">
                  <c:v>875</c:v>
                </c:pt>
                <c:pt idx="5">
                  <c:v>1057</c:v>
                </c:pt>
                <c:pt idx="6">
                  <c:v>1099</c:v>
                </c:pt>
                <c:pt idx="7">
                  <c:v>1041</c:v>
                </c:pt>
                <c:pt idx="8">
                  <c:v>1147</c:v>
                </c:pt>
                <c:pt idx="9">
                  <c:v>1215</c:v>
                </c:pt>
                <c:pt idx="10">
                  <c:v>1268</c:v>
                </c:pt>
                <c:pt idx="11">
                  <c:v>1312</c:v>
                </c:pt>
                <c:pt idx="12">
                  <c:v>1525</c:v>
                </c:pt>
                <c:pt idx="13">
                  <c:v>1647</c:v>
                </c:pt>
              </c:numCache>
            </c:numRef>
          </c:val>
          <c:smooth val="0"/>
          <c:extLst>
            <c:ext xmlns:c16="http://schemas.microsoft.com/office/drawing/2014/chart" uri="{C3380CC4-5D6E-409C-BE32-E72D297353CC}">
              <c16:uniqueId val="{00000000-61AD-42C0-868A-045749FC667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'impacted specs per release'!$C$2</c:f>
              <c:strCache>
                <c:ptCount val="1"/>
                <c:pt idx="0">
                  <c:v>CT</c:v>
                </c:pt>
              </c:strCache>
            </c:strRef>
          </c:tx>
          <c:spPr>
            <a:solidFill>
              <a:schemeClr val="accent1"/>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release'!$C$3:$C$11</c:f>
              <c:numCache>
                <c:formatCode>General</c:formatCode>
                <c:ptCount val="9"/>
                <c:pt idx="0">
                  <c:v>0</c:v>
                </c:pt>
                <c:pt idx="1">
                  <c:v>0</c:v>
                </c:pt>
                <c:pt idx="2">
                  <c:v>0</c:v>
                </c:pt>
                <c:pt idx="3">
                  <c:v>0</c:v>
                </c:pt>
                <c:pt idx="4">
                  <c:v>4</c:v>
                </c:pt>
                <c:pt idx="5">
                  <c:v>16</c:v>
                </c:pt>
                <c:pt idx="6">
                  <c:v>65</c:v>
                </c:pt>
                <c:pt idx="7">
                  <c:v>96</c:v>
                </c:pt>
                <c:pt idx="8">
                  <c:v>0</c:v>
                </c:pt>
              </c:numCache>
            </c:numRef>
          </c:val>
          <c:extLst>
            <c:ext xmlns:c16="http://schemas.microsoft.com/office/drawing/2014/chart" uri="{C3380CC4-5D6E-409C-BE32-E72D297353CC}">
              <c16:uniqueId val="{00000000-AA03-44ED-9022-005592928888}"/>
            </c:ext>
          </c:extLst>
        </c:ser>
        <c:ser>
          <c:idx val="1"/>
          <c:order val="1"/>
          <c:tx>
            <c:strRef>
              <c:f>'impacted specs per release'!$D$2</c:f>
              <c:strCache>
                <c:ptCount val="1"/>
                <c:pt idx="0">
                  <c:v>SA</c:v>
                </c:pt>
              </c:strCache>
            </c:strRef>
          </c:tx>
          <c:spPr>
            <a:solidFill>
              <a:schemeClr val="accent2"/>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release'!$D$3:$D$11</c:f>
              <c:numCache>
                <c:formatCode>General</c:formatCode>
                <c:ptCount val="9"/>
                <c:pt idx="0">
                  <c:v>0</c:v>
                </c:pt>
                <c:pt idx="1">
                  <c:v>1</c:v>
                </c:pt>
                <c:pt idx="2">
                  <c:v>0</c:v>
                </c:pt>
                <c:pt idx="3">
                  <c:v>1</c:v>
                </c:pt>
                <c:pt idx="4">
                  <c:v>1</c:v>
                </c:pt>
                <c:pt idx="5">
                  <c:v>5</c:v>
                </c:pt>
                <c:pt idx="6">
                  <c:v>42</c:v>
                </c:pt>
                <c:pt idx="7">
                  <c:v>64</c:v>
                </c:pt>
                <c:pt idx="8">
                  <c:v>5</c:v>
                </c:pt>
              </c:numCache>
            </c:numRef>
          </c:val>
          <c:extLst>
            <c:ext xmlns:c16="http://schemas.microsoft.com/office/drawing/2014/chart" uri="{C3380CC4-5D6E-409C-BE32-E72D297353CC}">
              <c16:uniqueId val="{00000001-AA03-44ED-9022-005592928888}"/>
            </c:ext>
          </c:extLst>
        </c:ser>
        <c:ser>
          <c:idx val="2"/>
          <c:order val="2"/>
          <c:tx>
            <c:strRef>
              <c:f>'impacted specs per release'!$E$2</c:f>
              <c:strCache>
                <c:ptCount val="1"/>
                <c:pt idx="0">
                  <c:v>RAN</c:v>
                </c:pt>
              </c:strCache>
            </c:strRef>
          </c:tx>
          <c:spPr>
            <a:solidFill>
              <a:schemeClr val="accent3"/>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release'!$E$3:$E$11</c:f>
              <c:numCache>
                <c:formatCode>General</c:formatCode>
                <c:ptCount val="9"/>
                <c:pt idx="0">
                  <c:v>1</c:v>
                </c:pt>
                <c:pt idx="1">
                  <c:v>0</c:v>
                </c:pt>
                <c:pt idx="2">
                  <c:v>1</c:v>
                </c:pt>
                <c:pt idx="3">
                  <c:v>2</c:v>
                </c:pt>
                <c:pt idx="4">
                  <c:v>10</c:v>
                </c:pt>
                <c:pt idx="5">
                  <c:v>57</c:v>
                </c:pt>
                <c:pt idx="6">
                  <c:v>90</c:v>
                </c:pt>
                <c:pt idx="7">
                  <c:v>22</c:v>
                </c:pt>
                <c:pt idx="8">
                  <c:v>0</c:v>
                </c:pt>
              </c:numCache>
            </c:numRef>
          </c:val>
          <c:extLst>
            <c:ext xmlns:c16="http://schemas.microsoft.com/office/drawing/2014/chart" uri="{C3380CC4-5D6E-409C-BE32-E72D297353CC}">
              <c16:uniqueId val="{00000002-AA03-44ED-9022-005592928888}"/>
            </c:ext>
          </c:extLst>
        </c:ser>
        <c:ser>
          <c:idx val="3"/>
          <c:order val="3"/>
          <c:tx>
            <c:strRef>
              <c:f>'impacted specs per release'!$F$2</c:f>
              <c:strCache>
                <c:ptCount val="1"/>
                <c:pt idx="0">
                  <c:v>Total</c:v>
                </c:pt>
              </c:strCache>
            </c:strRef>
          </c:tx>
          <c:spPr>
            <a:solidFill>
              <a:schemeClr val="accent4"/>
            </a:solidFill>
            <a:ln>
              <a:noFill/>
            </a:ln>
            <a:effectLst/>
          </c:spPr>
          <c:invertIfNegative val="0"/>
          <c:cat>
            <c:strRef>
              <c:f>'impacted specs per release'!$B$3:$B$11</c:f>
              <c:strCache>
                <c:ptCount val="9"/>
                <c:pt idx="0">
                  <c:v>Rel-10</c:v>
                </c:pt>
                <c:pt idx="1">
                  <c:v>Rel-11</c:v>
                </c:pt>
                <c:pt idx="2">
                  <c:v>Rel-12</c:v>
                </c:pt>
                <c:pt idx="3">
                  <c:v>Rel-13</c:v>
                </c:pt>
                <c:pt idx="4">
                  <c:v>Rel-14</c:v>
                </c:pt>
                <c:pt idx="5">
                  <c:v>Rel-15</c:v>
                </c:pt>
                <c:pt idx="6">
                  <c:v>Rel-16</c:v>
                </c:pt>
                <c:pt idx="7">
                  <c:v>Rel-17</c:v>
                </c:pt>
                <c:pt idx="8">
                  <c:v>Rel-18</c:v>
                </c:pt>
              </c:strCache>
            </c:strRef>
          </c:cat>
          <c:val>
            <c:numRef>
              <c:f>'impacted specs per release'!$F$3:$F$11</c:f>
              <c:numCache>
                <c:formatCode>General</c:formatCode>
                <c:ptCount val="9"/>
                <c:pt idx="0">
                  <c:v>1</c:v>
                </c:pt>
                <c:pt idx="1">
                  <c:v>1</c:v>
                </c:pt>
                <c:pt idx="2">
                  <c:v>1</c:v>
                </c:pt>
                <c:pt idx="3">
                  <c:v>3</c:v>
                </c:pt>
                <c:pt idx="4">
                  <c:v>15</c:v>
                </c:pt>
                <c:pt idx="5">
                  <c:v>78</c:v>
                </c:pt>
                <c:pt idx="6">
                  <c:v>197</c:v>
                </c:pt>
                <c:pt idx="7">
                  <c:v>182</c:v>
                </c:pt>
                <c:pt idx="8">
                  <c:v>5</c:v>
                </c:pt>
              </c:numCache>
            </c:numRef>
          </c:val>
          <c:extLst>
            <c:ext xmlns:c16="http://schemas.microsoft.com/office/drawing/2014/chart" uri="{C3380CC4-5D6E-409C-BE32-E72D297353CC}">
              <c16:uniqueId val="{00000003-AA03-44ED-9022-005592928888}"/>
            </c:ext>
          </c:extLst>
        </c:ser>
        <c:dLbls>
          <c:showLegendKey val="0"/>
          <c:showVal val="0"/>
          <c:showCatName val="0"/>
          <c:showSerName val="0"/>
          <c:showPercent val="0"/>
          <c:showBubbleSize val="0"/>
        </c:dLbls>
        <c:gapWidth val="219"/>
        <c:overlap val="-27"/>
        <c:axId val="670166136"/>
        <c:axId val="670174008"/>
      </c:barChart>
      <c:catAx>
        <c:axId val="670166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74008"/>
        <c:crosses val="autoZero"/>
        <c:auto val="1"/>
        <c:lblAlgn val="ctr"/>
        <c:lblOffset val="100"/>
        <c:noMultiLvlLbl val="0"/>
      </c:catAx>
      <c:valAx>
        <c:axId val="6701740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166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8914-4445-A22F-42EDBAD37ED1}"/>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8914-4445-A22F-42EDBAD37ED1}"/>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8914-4445-A22F-42EDBAD37ED1}"/>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8914-4445-A22F-42EDBAD37ED1}"/>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8914-4445-A22F-42EDBAD37ED1}"/>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8914-4445-A22F-42EDBAD37ED1}"/>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8914-4445-A22F-42EDBAD37ED1}"/>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8914-4445-A22F-42EDBAD37ED1}"/>
              </c:ext>
            </c:extLst>
          </c:dPt>
          <c:dLbls>
            <c:dLbl>
              <c:idx val="0"/>
              <c:layout>
                <c:manualLayout>
                  <c:x val="5.2858486439195093E-2"/>
                  <c:y val="-9.0108996792067658E-2"/>
                </c:manualLayout>
              </c:layout>
              <c:tx>
                <c:rich>
                  <a:bodyPr/>
                  <a:lstStyle/>
                  <a:p>
                    <a:r>
                      <a:rPr lang="en-US" b="1" dirty="0">
                        <a:solidFill>
                          <a:schemeClr val="bg1"/>
                        </a:solidFill>
                      </a:rPr>
                      <a:t>Region 1 (ETSI</a:t>
                    </a:r>
                    <a:r>
                      <a:rPr lang="en-US" b="1" baseline="0" dirty="0">
                        <a:solidFill>
                          <a:schemeClr val="bg1"/>
                        </a:solidFill>
                      </a:rPr>
                      <a:t>)</a:t>
                    </a:r>
                  </a:p>
                  <a:p>
                    <a:r>
                      <a:rPr lang="en-US" b="1" baseline="0" dirty="0">
                        <a:solidFill>
                          <a:schemeClr val="bg1"/>
                        </a:solidFill>
                      </a:rPr>
                      <a:t>439</a:t>
                    </a:r>
                    <a:endParaRPr lang="en-US" dirty="0"/>
                  </a:p>
                </c:rich>
              </c:tx>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914-4445-A22F-42EDBAD37ED1}"/>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dirty="0">
                        <a:solidFill>
                          <a:schemeClr val="accent1">
                            <a:lumMod val="75000"/>
                          </a:schemeClr>
                        </a:solidFill>
                      </a:rPr>
                      <a:t>Region 2 (ATIS</a:t>
                    </a:r>
                    <a:r>
                      <a:rPr lang="en-US" sz="1000" b="1" baseline="0" dirty="0">
                        <a:solidFill>
                          <a:schemeClr val="accent1">
                            <a:lumMod val="75000"/>
                          </a:schemeClr>
                        </a:solidFill>
                      </a:rPr>
                      <a:t>)</a:t>
                    </a:r>
                  </a:p>
                  <a:p>
                    <a:pPr>
                      <a:defRPr sz="1000" b="1">
                        <a:solidFill>
                          <a:schemeClr val="accent1">
                            <a:lumMod val="75000"/>
                          </a:schemeClr>
                        </a:solidFill>
                      </a:defRPr>
                    </a:pPr>
                    <a:r>
                      <a:rPr lang="en-US" sz="1000" b="1" baseline="0" dirty="0">
                        <a:solidFill>
                          <a:schemeClr val="accent1">
                            <a:lumMod val="75000"/>
                          </a:schemeClr>
                        </a:solidFill>
                      </a:rPr>
                      <a:t>56</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914-4445-A22F-42EDBAD37ED1}"/>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ARIB</a:t>
                    </a:r>
                  </a:p>
                  <a:p>
                    <a:pPr>
                      <a:defRPr sz="1000" b="1">
                        <a:solidFill>
                          <a:schemeClr val="bg1"/>
                        </a:solidFill>
                      </a:defRPr>
                    </a:pPr>
                    <a:r>
                      <a:rPr lang="en-US" sz="1000" b="1" baseline="0" dirty="0">
                        <a:solidFill>
                          <a:schemeClr val="bg1"/>
                        </a:solidFill>
                      </a:rPr>
                      <a:t>28</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8914-4445-A22F-42EDBAD37ED1}"/>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r>
                      <a:rPr lang="en-US" sz="1000" b="1" dirty="0">
                        <a:solidFill>
                          <a:srgbClr val="FFCC00"/>
                        </a:solidFill>
                      </a:rPr>
                      <a:t>TTC</a:t>
                    </a:r>
                    <a:endParaRPr lang="en-US" sz="1000" b="1" baseline="0" dirty="0">
                      <a:solidFill>
                        <a:srgbClr val="FFCC00"/>
                      </a:solidFill>
                    </a:endParaRPr>
                  </a:p>
                  <a:p>
                    <a:pPr>
                      <a:defRPr sz="1000" b="1">
                        <a:solidFill>
                          <a:srgbClr val="FFCC00"/>
                        </a:solidFill>
                      </a:defRPr>
                    </a:pPr>
                    <a:r>
                      <a:rPr lang="en-US" sz="1000" b="1" baseline="0" dirty="0">
                        <a:solidFill>
                          <a:srgbClr val="FFCC00"/>
                        </a:solidFill>
                      </a:rPr>
                      <a:t>10</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8914-4445-A22F-42EDBAD37ED1}"/>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CCSA</a:t>
                    </a:r>
                    <a:endParaRPr lang="en-US" sz="1000" b="1" baseline="0" dirty="0">
                      <a:solidFill>
                        <a:schemeClr val="bg1"/>
                      </a:solidFill>
                    </a:endParaRPr>
                  </a:p>
                  <a:p>
                    <a:pPr>
                      <a:defRPr sz="1000" b="1">
                        <a:solidFill>
                          <a:schemeClr val="bg1"/>
                        </a:solidFill>
                      </a:defRPr>
                    </a:pPr>
                    <a:r>
                      <a:rPr lang="en-US" sz="1000" b="1" baseline="0" dirty="0">
                        <a:solidFill>
                          <a:schemeClr val="bg1"/>
                        </a:solidFill>
                      </a:rPr>
                      <a:t>126</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8914-4445-A22F-42EDBAD37ED1}"/>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TTA</a:t>
                    </a:r>
                    <a:endParaRPr lang="en-US" sz="1000" b="1" baseline="0" dirty="0">
                      <a:solidFill>
                        <a:schemeClr val="bg1"/>
                      </a:solidFill>
                    </a:endParaRPr>
                  </a:p>
                  <a:p>
                    <a:pPr>
                      <a:defRPr sz="1000" b="1">
                        <a:solidFill>
                          <a:schemeClr val="bg1"/>
                        </a:solidFill>
                      </a:defRPr>
                    </a:pPr>
                    <a:r>
                      <a:rPr lang="en-US" sz="1000" b="1" baseline="0" dirty="0">
                        <a:solidFill>
                          <a:schemeClr val="bg1"/>
                        </a:solidFill>
                      </a:rPr>
                      <a:t>25</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B-8914-4445-A22F-42EDBAD37ED1}"/>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TSDSI</a:t>
                    </a:r>
                    <a:endParaRPr lang="en-US" sz="1000" b="1" baseline="0" dirty="0">
                      <a:solidFill>
                        <a:schemeClr val="bg1"/>
                      </a:solidFill>
                    </a:endParaRPr>
                  </a:p>
                  <a:p>
                    <a:pPr>
                      <a:defRPr sz="1000" b="1">
                        <a:solidFill>
                          <a:schemeClr val="bg1"/>
                        </a:solidFill>
                      </a:defRPr>
                    </a:pPr>
                    <a:r>
                      <a:rPr lang="en-US" sz="1000" b="1" baseline="0" dirty="0">
                        <a:solidFill>
                          <a:schemeClr val="bg1"/>
                        </a:solidFill>
                      </a:rPr>
                      <a:t>20</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D-8914-4445-A22F-42EDBAD37ED1}"/>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dirty="0">
                        <a:solidFill>
                          <a:schemeClr val="bg1"/>
                        </a:solidFill>
                      </a:rPr>
                      <a:t>Region 3</a:t>
                    </a:r>
                  </a:p>
                  <a:p>
                    <a:pPr>
                      <a:defRPr sz="1000" b="1">
                        <a:solidFill>
                          <a:schemeClr val="bg1"/>
                        </a:solidFill>
                      </a:defRPr>
                    </a:pPr>
                    <a:r>
                      <a:rPr lang="en-US" sz="1000" b="1" baseline="0" dirty="0">
                        <a:solidFill>
                          <a:schemeClr val="bg1"/>
                        </a:solidFill>
                      </a:rPr>
                      <a:t>209</a:t>
                    </a:r>
                    <a:endParaRPr lang="en-US" dirty="0"/>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F-8914-4445-A22F-42EDBAD37ED1}"/>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439</c:v>
                </c:pt>
                <c:pt idx="1">
                  <c:v>56</c:v>
                </c:pt>
                <c:pt idx="2">
                  <c:v>28</c:v>
                </c:pt>
                <c:pt idx="3">
                  <c:v>10</c:v>
                </c:pt>
                <c:pt idx="4">
                  <c:v>126</c:v>
                </c:pt>
                <c:pt idx="5">
                  <c:v>25</c:v>
                </c:pt>
                <c:pt idx="6">
                  <c:v>20</c:v>
                </c:pt>
              </c:numCache>
            </c:numRef>
          </c:val>
          <c:extLst>
            <c:ext xmlns:c16="http://schemas.microsoft.com/office/drawing/2014/chart" uri="{C3380CC4-5D6E-409C-BE32-E72D297353CC}">
              <c16:uniqueId val="{00000010-8914-4445-A22F-42EDBAD37ED1}"/>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solidFill>
            <a:ln w="9525" cap="flat" cmpd="sng" algn="ctr">
              <a:solidFill>
                <a:srgbClr val="92D050"/>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Membership!$F$23:$F$36</c:f>
              <c:numCache>
                <c:formatCode>General</c:formatCode>
                <c:ptCount val="14"/>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numCache>
            </c:numRef>
          </c:cat>
          <c:val>
            <c:numRef>
              <c:f>Membership!$G$23:$G$36</c:f>
              <c:numCache>
                <c:formatCode>General</c:formatCode>
                <c:ptCount val="14"/>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704</c:v>
                </c:pt>
              </c:numCache>
            </c:numRef>
          </c:val>
          <c:extLst>
            <c:ext xmlns:c16="http://schemas.microsoft.com/office/drawing/2014/chart" uri="{C3380CC4-5D6E-409C-BE32-E72D297353CC}">
              <c16:uniqueId val="{00000000-5121-4880-A857-63CEC786158C}"/>
            </c:ext>
          </c:extLst>
        </c:ser>
        <c:dLbls>
          <c:dLblPos val="inEnd"/>
          <c:showLegendKey val="0"/>
          <c:showVal val="1"/>
          <c:showCatName val="0"/>
          <c:showSerName val="0"/>
          <c:showPercent val="0"/>
          <c:showBubbleSize val="0"/>
        </c:dLbls>
        <c:gapWidth val="100"/>
        <c:overlap val="-24"/>
        <c:axId val="633628216"/>
        <c:axId val="633627888"/>
      </c:barChart>
      <c:catAx>
        <c:axId val="633628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6336282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939800" y="755650"/>
            <a:ext cx="5041900"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23</a:t>
            </a:fld>
            <a:endParaRPr lang="en-GB" altLang="en-US"/>
          </a:p>
        </p:txBody>
      </p:sp>
    </p:spTree>
    <p:extLst>
      <p:ext uri="{BB962C8B-B14F-4D97-AF65-F5344CB8AC3E}">
        <p14:creationId xmlns:p14="http://schemas.microsoft.com/office/powerpoint/2010/main" val="1687017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
        <p:nvSpPr>
          <p:cNvPr id="7" name="Text Box 14">
            <a:extLst>
              <a:ext uri="{FF2B5EF4-FFF2-40B4-BE49-F238E27FC236}">
                <a16:creationId xmlns:a16="http://schemas.microsoft.com/office/drawing/2014/main" id="{BD91D7A5-F31F-40B7-9098-910BE6B1DF82}"/>
              </a:ext>
            </a:extLst>
          </p:cNvPr>
          <p:cNvSpPr txBox="1">
            <a:spLocks noChangeArrowheads="1"/>
          </p:cNvSpPr>
          <p:nvPr userDrawn="1"/>
        </p:nvSpPr>
        <p:spPr bwMode="auto">
          <a:xfrm>
            <a:off x="100012" y="36513"/>
            <a:ext cx="43576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Tree>
    <p:extLst>
      <p:ext uri="{BB962C8B-B14F-4D97-AF65-F5344CB8AC3E}">
        <p14:creationId xmlns:p14="http://schemas.microsoft.com/office/powerpoint/2010/main" val="39967828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807480438"/>
      </p:ext>
    </p:extLst>
  </p:cSld>
  <p:clrMapOvr>
    <a:masterClrMapping/>
  </p:clrMapOvr>
  <p:hf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848987041"/>
      </p:ext>
    </p:extLst>
  </p:cSld>
  <p:clrMapOvr>
    <a:masterClrMapping/>
  </p:clrMapOvr>
  <p:hf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1"/>
            <a:ext cx="78867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505777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C7BD9-6165-44BA-80DB-837340F2F008}"/>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6E9CA0C7-7D69-4FC1-96E1-F5E35132C65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AB25F087-512A-4C31-8722-1FFAECB52125}"/>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348AA87F-49B1-4CD6-8897-690848C2961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8739AD7-92D7-4594-8701-A797A0916EE0}"/>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079472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7BB40-64DE-47A5-800B-73CCADF4E80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C66C756-A098-4E35-9E0E-5879B746723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AE315B0-2EC1-4E02-91D2-69C174DFA3FC}"/>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F5DB2D20-13A5-4889-A350-141BE8334E0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E14B8B-BC51-4B4C-BD6D-DF921440F7D5}"/>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2398927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4B412-8C64-48CE-91E6-86B9D21A0EBC}"/>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848C9F-779D-4570-8ADA-E0547D4DB2B0}"/>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C77D913-3D4D-4CAC-9B52-F9C77E4231AD}"/>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724EE14B-CA71-468C-BB6C-8A3D138208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1FF0CD2-08C1-4613-8492-279FD489BA67}"/>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5989642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A0DCE-601B-46FD-A578-FF325F58A7C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CB31D98-28DE-42AA-9A04-06C3B560CDF6}"/>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E75374B-A464-4A8E-95FB-1F505C868A66}"/>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FA34651-1CC0-443A-AE89-0933648DA24B}"/>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6" name="Footer Placeholder 5">
            <a:extLst>
              <a:ext uri="{FF2B5EF4-FFF2-40B4-BE49-F238E27FC236}">
                <a16:creationId xmlns:a16="http://schemas.microsoft.com/office/drawing/2014/main" id="{640514EB-523D-43F9-AD0A-7308AF3864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5CEA492-9F38-4D31-8FAB-072B1AA7859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099890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5D5A2B-70B3-4E86-864C-8BC053B82952}"/>
              </a:ext>
            </a:extLst>
          </p:cNvPr>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5B36E0A-611B-4222-996F-65BA9150A9AF}"/>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F415F18-6CA7-4409-A41C-951799B9F49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10079ACD-2586-4A2C-87F5-BEC1208C44A3}"/>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7959B88-C211-49D7-8B75-243BAF066EB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5289BA-91D7-4E85-97D7-6828C6E01456}"/>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8" name="Footer Placeholder 7">
            <a:extLst>
              <a:ext uri="{FF2B5EF4-FFF2-40B4-BE49-F238E27FC236}">
                <a16:creationId xmlns:a16="http://schemas.microsoft.com/office/drawing/2014/main" id="{8D346F11-EDA3-48FC-BE0C-A40E86829E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705F16F-6C78-467F-A1A5-288D6931D95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0939214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094628-A82E-4C80-9F65-C2493E3F520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D184E046-86ED-4FAC-A3A0-DEF69B33323C}"/>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4" name="Footer Placeholder 3">
            <a:extLst>
              <a:ext uri="{FF2B5EF4-FFF2-40B4-BE49-F238E27FC236}">
                <a16:creationId xmlns:a16="http://schemas.microsoft.com/office/drawing/2014/main" id="{8770CEDC-A11F-4556-9B30-676D7E5BC1A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94826D3-2B63-4007-927D-EBCFB03889AB}"/>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767835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9FCD3A8-4F85-406F-8012-533618A131E1}"/>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3" name="Footer Placeholder 2">
            <a:extLst>
              <a:ext uri="{FF2B5EF4-FFF2-40B4-BE49-F238E27FC236}">
                <a16:creationId xmlns:a16="http://schemas.microsoft.com/office/drawing/2014/main" id="{20A23F6D-E465-4A9B-B403-718D6C4427C4}"/>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2F0243-7442-4681-9BBB-BA8FE040848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39642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dirty="0"/>
              <a:t>6/18/2021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917520990"/>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CB8FE-CFAB-444F-8D99-9EFDE152B7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6F2EA3-8510-4729-BD7F-CF4346736B10}"/>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1A8C1B2-5027-4B34-89AC-9605C923185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826A8-783A-44F0-9FE9-AC964B953AA4}"/>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6" name="Footer Placeholder 5">
            <a:extLst>
              <a:ext uri="{FF2B5EF4-FFF2-40B4-BE49-F238E27FC236}">
                <a16:creationId xmlns:a16="http://schemas.microsoft.com/office/drawing/2014/main" id="{1FA1212F-B6DF-4CD6-A0D9-7CCF2E5B32B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F26B84-48BC-400D-9C81-C404F2F47A08}"/>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315614286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AB715-F97D-421E-9E54-92B3621E78D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A5CBB93-B4D4-43AD-A37D-58C56E5960A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08A7B05-8937-44A8-B374-8B44CDE6534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BACC86F-BDEA-4B6A-AA5C-DD2E1838BE92}"/>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6" name="Footer Placeholder 5">
            <a:extLst>
              <a:ext uri="{FF2B5EF4-FFF2-40B4-BE49-F238E27FC236}">
                <a16:creationId xmlns:a16="http://schemas.microsoft.com/office/drawing/2014/main" id="{4760BAF5-9B19-446A-A2FC-0B74B08E2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E1661D-DCFA-4D23-B47E-35906E4A4D84}"/>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4562777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F60D6-CF08-463C-B98F-7F4232D40AE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65B6250-BCB6-419B-B8CF-871356BBC19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6FD1634-3128-4ADE-B75A-46C36FA66711}"/>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77A60C38-06C0-403D-B94B-702FE2713B3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A521CE5-0680-4BFF-A289-88547F1193D3}"/>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271400184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F07A3-7FDF-4610-803C-04E4B505CE6A}"/>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B88E898-1521-4A90-9E2E-E2AE20365D85}"/>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A81BFE-4104-48E8-B026-197DBC8E060A}"/>
              </a:ext>
            </a:extLst>
          </p:cNvPr>
          <p:cNvSpPr>
            <a:spLocks noGrp="1"/>
          </p:cNvSpPr>
          <p:nvPr>
            <p:ph type="dt" sz="half" idx="10"/>
          </p:nvPr>
        </p:nvSpPr>
        <p:spPr/>
        <p:txBody>
          <a:body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D615D2C3-6F9F-4AEC-BC61-ACB7EE1248A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9EA5674-C852-4CB0-9494-70FD220A320E}"/>
              </a:ext>
            </a:extLst>
          </p:cNvPr>
          <p:cNvSpPr>
            <a:spLocks noGrp="1"/>
          </p:cNvSpPr>
          <p:nvPr>
            <p:ph type="sldNum" sz="quarter" idx="12"/>
          </p:nvPr>
        </p:nvSpPr>
        <p:spPr/>
        <p:txBody>
          <a:bodyPr/>
          <a:lstStyle/>
          <a:p>
            <a:fld id="{DB4E160C-14CD-404A-B296-BE255A38BD64}" type="slidenum">
              <a:rPr lang="en-GB" smtClean="0"/>
              <a:t>‹#›</a:t>
            </a:fld>
            <a:endParaRPr lang="en-GB"/>
          </a:p>
        </p:txBody>
      </p:sp>
    </p:spTree>
    <p:extLst>
      <p:ext uri="{BB962C8B-B14F-4D97-AF65-F5344CB8AC3E}">
        <p14:creationId xmlns:p14="http://schemas.microsoft.com/office/powerpoint/2010/main" val="565750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64DE79-268F-4C1A-8933-263129D2AF90}" type="datetimeFigureOut">
              <a:rPr lang="en-US" dirty="0"/>
              <a:t>6/18/2021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606300735"/>
      </p:ext>
    </p:extLst>
  </p:cSld>
  <p:clrMapOvr>
    <a:masterClrMapping/>
  </p:clrMapOvr>
  <p:hf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dirty="0"/>
              <a:t>6/18/2021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33545904"/>
      </p:ext>
    </p:extLst>
  </p:cSld>
  <p:clrMapOvr>
    <a:masterClrMapping/>
  </p:clrMapOvr>
  <p:hf hdr="0" ftr="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dirty="0"/>
              <a:t>6/18/2021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dirty="0"/>
              <a:t>‹#›</a:t>
            </a:fld>
            <a:endParaRPr lang="en-US" dirty="0"/>
          </a:p>
        </p:txBody>
      </p:sp>
      <p:sp>
        <p:nvSpPr>
          <p:cNvPr id="10" name="Title 9">
            <a:extLst>
              <a:ext uri="{FF2B5EF4-FFF2-40B4-BE49-F238E27FC236}">
                <a16:creationId xmlns:a16="http://schemas.microsoft.com/office/drawing/2014/main" id="{6A537FBD-ABAF-478E-AC8F-E390067A71DC}"/>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81006972"/>
      </p:ext>
    </p:extLst>
  </p:cSld>
  <p:clrMapOvr>
    <a:masterClrMapping/>
  </p:clrMapOvr>
  <p:hf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dirty="0"/>
              <a:t>6/18/2021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862196866"/>
      </p:ext>
    </p:extLst>
  </p:cSld>
  <p:clrMapOvr>
    <a:masterClrMapping/>
  </p:clrMapOvr>
  <p:hf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6/18/2021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97184360"/>
      </p:ext>
    </p:extLst>
  </p:cSld>
  <p:clrMapOvr>
    <a:masterClrMapping/>
  </p:clrMapOvr>
  <p:hf hdr="0" ftr="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647332898"/>
      </p:ext>
    </p:extLst>
  </p:cSld>
  <p:clrMapOvr>
    <a:masterClrMapping/>
  </p:clrMapOvr>
  <p:hf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764DE79-268F-4C1A-8933-263129D2AF90}" type="datetimeFigureOut">
              <a:rPr lang="en-US" dirty="0"/>
              <a:t>6/18/2021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3766046584"/>
      </p:ext>
    </p:extLst>
  </p:cSld>
  <p:clrMapOvr>
    <a:masterClrMapping/>
  </p:clrMapOvr>
  <p:hf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6/18/2021</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
        <p:nvSpPr>
          <p:cNvPr id="7" name="Snip Single Corner Rectangle 11">
            <a:extLst>
              <a:ext uri="{FF2B5EF4-FFF2-40B4-BE49-F238E27FC236}">
                <a16:creationId xmlns:a16="http://schemas.microsoft.com/office/drawing/2014/main" id="{30740BFA-6004-4473-B79C-65BF908F2687}"/>
              </a:ext>
            </a:extLst>
          </p:cNvPr>
          <p:cNvSpPr/>
          <p:nvPr userDrawn="1"/>
        </p:nvSpPr>
        <p:spPr>
          <a:xfrm>
            <a:off x="1" y="6413503"/>
            <a:ext cx="9149954"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8" name="Snip Single Corner Rectangle 6">
            <a:extLst>
              <a:ext uri="{FF2B5EF4-FFF2-40B4-BE49-F238E27FC236}">
                <a16:creationId xmlns:a16="http://schemas.microsoft.com/office/drawing/2014/main" id="{2264F568-6AC4-435E-8B1A-12747075873C}"/>
              </a:ext>
            </a:extLst>
          </p:cNvPr>
          <p:cNvSpPr/>
          <p:nvPr userDrawn="1"/>
        </p:nvSpPr>
        <p:spPr>
          <a:xfrm>
            <a:off x="-5954" y="1455741"/>
            <a:ext cx="8612982"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4BB907A7-F823-4B78-B476-D9B216719C57}"/>
              </a:ext>
            </a:extLst>
          </p:cNvPr>
          <p:cNvSpPr txBox="1">
            <a:spLocks noChangeArrowheads="1"/>
          </p:cNvSpPr>
          <p:nvPr userDrawn="1"/>
        </p:nvSpPr>
        <p:spPr bwMode="auto">
          <a:xfrm>
            <a:off x="8393908" y="6592888"/>
            <a:ext cx="740569"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 name="Picture 1">
            <a:extLst>
              <a:ext uri="{FF2B5EF4-FFF2-40B4-BE49-F238E27FC236}">
                <a16:creationId xmlns:a16="http://schemas.microsoft.com/office/drawing/2014/main" id="{81F8F300-02B0-4349-82DC-0DD1EB8D8F52}"/>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400926" y="476250"/>
            <a:ext cx="105608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2">
            <a:extLst>
              <a:ext uri="{FF2B5EF4-FFF2-40B4-BE49-F238E27FC236}">
                <a16:creationId xmlns:a16="http://schemas.microsoft.com/office/drawing/2014/main" id="{467095ED-0131-4CC1-80EB-DF897D19B8D9}"/>
              </a:ext>
            </a:extLst>
          </p:cNvPr>
          <p:cNvSpPr txBox="1">
            <a:spLocks noChangeArrowheads="1"/>
          </p:cNvSpPr>
          <p:nvPr userDrawn="1"/>
        </p:nvSpPr>
        <p:spPr bwMode="auto">
          <a:xfrm>
            <a:off x="8621317" y="6351591"/>
            <a:ext cx="39626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2" name="Text Box 14">
            <a:extLst>
              <a:ext uri="{FF2B5EF4-FFF2-40B4-BE49-F238E27FC236}">
                <a16:creationId xmlns:a16="http://schemas.microsoft.com/office/drawing/2014/main" id="{C2AF6018-FD7C-4DC1-B116-D870BE98C480}"/>
              </a:ext>
            </a:extLst>
          </p:cNvPr>
          <p:cNvSpPr txBox="1">
            <a:spLocks noChangeArrowheads="1"/>
          </p:cNvSpPr>
          <p:nvPr userDrawn="1"/>
        </p:nvSpPr>
        <p:spPr bwMode="auto">
          <a:xfrm>
            <a:off x="100014" y="36515"/>
            <a:ext cx="2729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#92-e</a:t>
            </a:r>
          </a:p>
          <a:p>
            <a:pPr eaLnBrk="1" hangingPunct="1">
              <a:defRPr/>
            </a:pPr>
            <a:r>
              <a:rPr lang="en-GB" altLang="en-US" sz="1200" b="1" dirty="0">
                <a:latin typeface="Arial "/>
              </a:rPr>
              <a:t>Electronic meeting, June 2021</a:t>
            </a:r>
          </a:p>
        </p:txBody>
      </p:sp>
      <p:sp>
        <p:nvSpPr>
          <p:cNvPr id="13" name="Text Box 14">
            <a:extLst>
              <a:ext uri="{FF2B5EF4-FFF2-40B4-BE49-F238E27FC236}">
                <a16:creationId xmlns:a16="http://schemas.microsoft.com/office/drawing/2014/main" id="{53A1CCFB-995B-4447-B7D3-2EBD9C04B7A2}"/>
              </a:ext>
            </a:extLst>
          </p:cNvPr>
          <p:cNvSpPr txBox="1">
            <a:spLocks noChangeArrowheads="1"/>
          </p:cNvSpPr>
          <p:nvPr userDrawn="1"/>
        </p:nvSpPr>
        <p:spPr bwMode="auto">
          <a:xfrm>
            <a:off x="6029864" y="13335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RP-211512</a:t>
            </a:r>
            <a:r>
              <a:rPr lang="sv-SE" altLang="en-US" sz="1200" b="1" dirty="0">
                <a:latin typeface="Arial "/>
              </a:rPr>
              <a:t>	</a:t>
            </a:r>
          </a:p>
        </p:txBody>
      </p:sp>
    </p:spTree>
    <p:extLst>
      <p:ext uri="{BB962C8B-B14F-4D97-AF65-F5344CB8AC3E}">
        <p14:creationId xmlns:p14="http://schemas.microsoft.com/office/powerpoint/2010/main" val="2472113019"/>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 id="2147485176" r:id="rId12"/>
  </p:sldLayoutIdLst>
  <p:transition>
    <p:wipe dir="r"/>
  </p:transition>
  <p:hf hdr="0" ftr="0"/>
  <p:txStyles>
    <p:titleStyle>
      <a:lvl1pPr algn="l" defTabSz="914400" rtl="0" eaLnBrk="1" latinLnBrk="0" hangingPunct="1">
        <a:lnSpc>
          <a:spcPct val="90000"/>
        </a:lnSpc>
        <a:spcBef>
          <a:spcPct val="0"/>
        </a:spcBef>
        <a:buNone/>
        <a:defRPr sz="4400" kern="1200">
          <a:solidFill>
            <a:srgbClr val="75B91A"/>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3F6C3E-0A42-4F3C-BD11-A623660907F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0A916B7-87D5-402E-A287-B1433C1533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9EE3044-F502-4862-9A1D-6D3DCC64B51A}"/>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B1025A0-1753-4A39-A3C2-9E9DA22AC20C}" type="datetimeFigureOut">
              <a:rPr lang="en-GB" smtClean="0"/>
              <a:t>18/06/2021</a:t>
            </a:fld>
            <a:endParaRPr lang="en-GB"/>
          </a:p>
        </p:txBody>
      </p:sp>
      <p:sp>
        <p:nvSpPr>
          <p:cNvPr id="5" name="Footer Placeholder 4">
            <a:extLst>
              <a:ext uri="{FF2B5EF4-FFF2-40B4-BE49-F238E27FC236}">
                <a16:creationId xmlns:a16="http://schemas.microsoft.com/office/drawing/2014/main" id="{EA7F24BC-4DB0-4DC2-A0A1-898DEC4DF53E}"/>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5B5FE4E-130C-4C66-871E-19268E734656}"/>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4E160C-14CD-404A-B296-BE255A38BD64}" type="slidenum">
              <a:rPr lang="en-GB" smtClean="0"/>
              <a:t>‹#›</a:t>
            </a:fld>
            <a:endParaRPr lang="en-GB"/>
          </a:p>
        </p:txBody>
      </p:sp>
    </p:spTree>
    <p:extLst>
      <p:ext uri="{BB962C8B-B14F-4D97-AF65-F5344CB8AC3E}">
        <p14:creationId xmlns:p14="http://schemas.microsoft.com/office/powerpoint/2010/main" val="3157414253"/>
      </p:ext>
    </p:extLst>
  </p:cSld>
  <p:clrMap bg1="lt1" tx1="dk1" bg2="lt2" tx2="dk2" accent1="accent1" accent2="accent2" accent3="accent3" accent4="accent4" accent5="accent5" accent6="accent6" hlink="hlink" folHlink="folHlink"/>
  <p:sldLayoutIdLst>
    <p:sldLayoutId id="2147485178" r:id="rId1"/>
    <p:sldLayoutId id="2147485179" r:id="rId2"/>
    <p:sldLayoutId id="2147485180" r:id="rId3"/>
    <p:sldLayoutId id="2147485181" r:id="rId4"/>
    <p:sldLayoutId id="2147485182" r:id="rId5"/>
    <p:sldLayoutId id="2147485183" r:id="rId6"/>
    <p:sldLayoutId id="2147485184" r:id="rId7"/>
    <p:sldLayoutId id="2147485185" r:id="rId8"/>
    <p:sldLayoutId id="2147485186" r:id="rId9"/>
    <p:sldLayoutId id="2147485187" r:id="rId10"/>
    <p:sldLayoutId id="21474851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news-events/partners-news/2189-zemin_yang" TargetMode="External"/><Relationship Id="rId3" Type="http://schemas.openxmlformats.org/officeDocument/2006/relationships/image" Target="../media/image9.jpeg"/><Relationship Id="rId7" Type="http://schemas.openxmlformats.org/officeDocument/2006/relationships/hyperlink" Target="https://www.3gpp.org/news-events/2194-ran_webinar_2021" TargetMode="External"/><Relationship Id="rId12" Type="http://schemas.openxmlformats.org/officeDocument/2006/relationships/image" Target="../media/image10.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hyperlink" Target="http://www.3gpp.org/" TargetMode="External"/><Relationship Id="rId11" Type="http://schemas.openxmlformats.org/officeDocument/2006/relationships/hyperlink" Target="mailto:kevin.flynn@3gpp.org" TargetMode="External"/><Relationship Id="rId5" Type="http://schemas.openxmlformats.org/officeDocument/2006/relationships/hyperlink" Target="http://www.3gpp.org/highlights" TargetMode="External"/><Relationship Id="rId10" Type="http://schemas.openxmlformats.org/officeDocument/2006/relationships/hyperlink" Target="https://www.3gpp.org/news-events/partners-news/2184-5g_mag_workshop" TargetMode="External"/><Relationship Id="rId4" Type="http://schemas.openxmlformats.org/officeDocument/2006/relationships/hyperlink" Target="http://www.3gpp.org/about-3gpp/1824-logo_5g" TargetMode="External"/><Relationship Id="rId9" Type="http://schemas.openxmlformats.org/officeDocument/2006/relationships/hyperlink" Target="https://www.3gpp.org/news-events/2173-2021_tsg_election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92E_Electronic_2021_06/Docs/SP-210307.zip" TargetMode="External"/><Relationship Id="rId2" Type="http://schemas.openxmlformats.org/officeDocument/2006/relationships/hyperlink" Target="https://www.3gpp.org/ftp/tsg_sa/TSG_SA/TSGs_92E_Electronic_2021_06/Docs/SP-210306.zip" TargetMode="External"/><Relationship Id="rId1" Type="http://schemas.openxmlformats.org/officeDocument/2006/relationships/slideLayout" Target="../slideLayouts/slideLayout2.xml"/><Relationship Id="rId4" Type="http://schemas.openxmlformats.org/officeDocument/2006/relationships/hyperlink" Target="https://www.3gpp.org/ftp/tsg_sa/TSG_SA/TSGs_92E_Electronic_2021_06/Docs/SP-210309.zip"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3gpp.org/"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s://portal.3gpp.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40774" y="1764576"/>
            <a:ext cx="7969814" cy="2266956"/>
          </a:xfrm>
        </p:spPr>
        <p:txBody>
          <a:bodyPr>
            <a:normAutofit/>
          </a:bodyPr>
          <a:lstStyle/>
          <a:p>
            <a:pPr eaLnBrk="1" hangingPunct="1"/>
            <a:r>
              <a:rPr lang="en-US" sz="5800" b="1" dirty="0"/>
              <a:t>MCC Support Team Report</a:t>
            </a:r>
            <a:endParaRPr lang="en-GB" altLang="en-US" sz="5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33412" y="4562478"/>
            <a:ext cx="3938588" cy="1099413"/>
          </a:xfrm>
        </p:spPr>
        <p:txBody>
          <a:bodyPr>
            <a:normAutofit/>
          </a:bodyPr>
          <a:lstStyle/>
          <a:p>
            <a:pPr marL="0" indent="0">
              <a:buNone/>
            </a:pPr>
            <a:r>
              <a:rPr lang="en-GB" altLang="en-US" dirty="0"/>
              <a:t>Issam TOUFIK</a:t>
            </a:r>
          </a:p>
          <a:p>
            <a:pPr marL="0" indent="0">
              <a:buNone/>
            </a:pPr>
            <a:r>
              <a:rPr lang="en-GB" altLang="en-US" sz="2600" dirty="0"/>
              <a:t>Director of 3GPP MCC</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6/18/2021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D7D9F1C8-E0E6-424A-B245-4AA79E3A6641}"/>
              </a:ext>
            </a:extLst>
          </p:cNvPr>
          <p:cNvGraphicFramePr>
            <a:graphicFrameLocks noChangeAspect="1"/>
          </p:cNvGraphicFramePr>
          <p:nvPr>
            <p:extLst>
              <p:ext uri="{D42A27DB-BD31-4B8C-83A1-F6EECF244321}">
                <p14:modId xmlns:p14="http://schemas.microsoft.com/office/powerpoint/2010/main" val="698075719"/>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652239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65126"/>
            <a:ext cx="7886700" cy="1325563"/>
          </a:xfrm>
        </p:spPr>
        <p:txBody>
          <a:bodyPr>
            <a:normAutofit/>
          </a:bodyPr>
          <a:lstStyle/>
          <a:p>
            <a:r>
              <a:rPr lang="en-US" dirty="0" err="1"/>
              <a:t>Nbr</a:t>
            </a:r>
            <a:r>
              <a:rPr lang="en-US" dirty="0"/>
              <a:t> of specs (frozen Releases)</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266092"/>
            <a:ext cx="2723535" cy="3046988"/>
          </a:xfrm>
          <a:prstGeom prst="rect">
            <a:avLst/>
          </a:prstGeom>
          <a:noFill/>
        </p:spPr>
        <p:txBody>
          <a:bodyPr wrap="square" rtlCol="0">
            <a:spAutoFit/>
          </a:bodyPr>
          <a:lstStyle/>
          <a:p>
            <a:r>
              <a:rPr lang="en-GB" sz="1600" dirty="0"/>
              <a:t>- Steady increase of the number of specifications</a:t>
            </a:r>
          </a:p>
          <a:p>
            <a:endParaRPr lang="en-GB" sz="1600" dirty="0"/>
          </a:p>
          <a:p>
            <a:r>
              <a:rPr lang="en-GB" sz="1600" dirty="0"/>
              <a:t>- It is getting harder and harder to meet the deadline for the availability of the new versions of specs after each plenary: tight deadline (1 week for CT and SA, 2 weeks for RAN) given the increase of the number of CRs and number of specs.</a:t>
            </a:r>
          </a:p>
        </p:txBody>
      </p:sp>
      <p:graphicFrame>
        <p:nvGraphicFramePr>
          <p:cNvPr id="5" name="Chart 4">
            <a:extLst>
              <a:ext uri="{FF2B5EF4-FFF2-40B4-BE49-F238E27FC236}">
                <a16:creationId xmlns:a16="http://schemas.microsoft.com/office/drawing/2014/main" id="{00000000-0008-0000-0000-000006000000}"/>
              </a:ext>
            </a:extLst>
          </p:cNvPr>
          <p:cNvGraphicFramePr/>
          <p:nvPr>
            <p:extLst>
              <p:ext uri="{D42A27DB-BD31-4B8C-83A1-F6EECF244321}">
                <p14:modId xmlns:p14="http://schemas.microsoft.com/office/powerpoint/2010/main" val="2410818857"/>
              </p:ext>
            </p:extLst>
          </p:nvPr>
        </p:nvGraphicFramePr>
        <p:xfrm>
          <a:off x="628650" y="2123770"/>
          <a:ext cx="5162550" cy="36061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694551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92676" y="335630"/>
            <a:ext cx="7886700" cy="1325563"/>
          </a:xfrm>
        </p:spPr>
        <p:txBody>
          <a:bodyPr>
            <a:normAutofit/>
          </a:bodyPr>
          <a:lstStyle/>
          <a:p>
            <a:r>
              <a:rPr lang="en-US" dirty="0"/>
              <a:t>Impacted specs per release</a:t>
            </a:r>
            <a:endParaRPr lang="en-GB" altLang="en-US" dirty="0"/>
          </a:p>
        </p:txBody>
      </p:sp>
      <p:graphicFrame>
        <p:nvGraphicFramePr>
          <p:cNvPr id="8" name="Chart 7">
            <a:extLst>
              <a:ext uri="{FF2B5EF4-FFF2-40B4-BE49-F238E27FC236}">
                <a16:creationId xmlns:a16="http://schemas.microsoft.com/office/drawing/2014/main" id="{0375A263-42C1-4E4B-9816-8AB2BE4B2D89}"/>
              </a:ext>
            </a:extLst>
          </p:cNvPr>
          <p:cNvGraphicFramePr>
            <a:graphicFrameLocks/>
          </p:cNvGraphicFramePr>
          <p:nvPr>
            <p:extLst>
              <p:ext uri="{D42A27DB-BD31-4B8C-83A1-F6EECF244321}">
                <p14:modId xmlns:p14="http://schemas.microsoft.com/office/powerpoint/2010/main" val="2855440004"/>
              </p:ext>
            </p:extLst>
          </p:nvPr>
        </p:nvGraphicFramePr>
        <p:xfrm>
          <a:off x="1512570" y="2331419"/>
          <a:ext cx="6118860" cy="339471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EFF5A13C-E032-4922-A39F-2B646D3EE601}"/>
              </a:ext>
            </a:extLst>
          </p:cNvPr>
          <p:cNvSpPr/>
          <p:nvPr/>
        </p:nvSpPr>
        <p:spPr>
          <a:xfrm>
            <a:off x="250722" y="1825538"/>
            <a:ext cx="7605251" cy="369332"/>
          </a:xfrm>
          <a:prstGeom prst="rect">
            <a:avLst/>
          </a:prstGeom>
        </p:spPr>
        <p:txBody>
          <a:bodyPr wrap="square">
            <a:spAutoFit/>
          </a:bodyPr>
          <a:lstStyle/>
          <a:p>
            <a:r>
              <a:rPr lang="en-GB" dirty="0">
                <a:latin typeface="Calibri" panose="020F0502020204030204" pitchFamily="34" charset="0"/>
                <a:ea typeface="Calibri" panose="020F0502020204030204" pitchFamily="34" charset="0"/>
              </a:rPr>
              <a:t>Number of specs affected by cat B/C/D/F CRs per release</a:t>
            </a:r>
            <a:endParaRPr lang="en-GB" dirty="0"/>
          </a:p>
        </p:txBody>
      </p:sp>
      <p:sp>
        <p:nvSpPr>
          <p:cNvPr id="10" name="Rectangle 9">
            <a:extLst>
              <a:ext uri="{FF2B5EF4-FFF2-40B4-BE49-F238E27FC236}">
                <a16:creationId xmlns:a16="http://schemas.microsoft.com/office/drawing/2014/main" id="{F0479102-5BEE-4670-95AC-D15C8ECD7621}"/>
              </a:ext>
            </a:extLst>
          </p:cNvPr>
          <p:cNvSpPr/>
          <p:nvPr/>
        </p:nvSpPr>
        <p:spPr>
          <a:xfrm>
            <a:off x="361220" y="5759381"/>
            <a:ext cx="3294363" cy="646331"/>
          </a:xfrm>
          <a:prstGeom prst="rect">
            <a:avLst/>
          </a:prstGeom>
        </p:spPr>
        <p:txBody>
          <a:bodyPr wrap="none">
            <a:spAutoFit/>
          </a:bodyPr>
          <a:lstStyle/>
          <a:p>
            <a:r>
              <a:rPr lang="en-GB" dirty="0">
                <a:solidFill>
                  <a:srgbClr val="000000"/>
                </a:solidFill>
                <a:latin typeface="Calibri" panose="020F0502020204030204" pitchFamily="34" charset="0"/>
              </a:rPr>
              <a:t>Total (</a:t>
            </a:r>
            <a:r>
              <a:rPr lang="en-GB" dirty="0">
                <a:latin typeface="Calibri" panose="020F0502020204030204" pitchFamily="34" charset="0"/>
                <a:ea typeface="Calibri" panose="020F0502020204030204" pitchFamily="34" charset="0"/>
              </a:rPr>
              <a:t>cat B/C/D/F CRs only) </a:t>
            </a:r>
            <a:r>
              <a:rPr lang="en-GB" dirty="0">
                <a:solidFill>
                  <a:srgbClr val="000000"/>
                </a:solidFill>
                <a:latin typeface="Calibri" panose="020F0502020204030204" pitchFamily="34" charset="0"/>
              </a:rPr>
              <a:t>: 483</a:t>
            </a:r>
          </a:p>
          <a:p>
            <a:r>
              <a:rPr lang="en-GB" dirty="0">
                <a:solidFill>
                  <a:srgbClr val="000000"/>
                </a:solidFill>
                <a:latin typeface="Calibri" panose="020F0502020204030204" pitchFamily="34" charset="0"/>
              </a:rPr>
              <a:t>Total (including Cat A CRs)    : </a:t>
            </a:r>
            <a:r>
              <a:rPr lang="en-GB" dirty="0"/>
              <a:t>514</a:t>
            </a:r>
          </a:p>
        </p:txBody>
      </p:sp>
    </p:spTree>
    <p:extLst>
      <p:ext uri="{BB962C8B-B14F-4D97-AF65-F5344CB8AC3E}">
        <p14:creationId xmlns:p14="http://schemas.microsoft.com/office/powerpoint/2010/main" val="39604302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4665657" y="5269131"/>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704 </a:t>
            </a:r>
            <a:r>
              <a:rPr lang="en-US" sz="2400" i="1" dirty="0">
                <a:solidFill>
                  <a:srgbClr val="969696"/>
                </a:solidFill>
              </a:rPr>
              <a:t>(689)</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4665657" y="5671084"/>
            <a:ext cx="293142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22   </a:t>
            </a:r>
            <a:r>
              <a:rPr lang="en-US" sz="2400" i="1" dirty="0">
                <a:solidFill>
                  <a:srgbClr val="969696"/>
                </a:solidFill>
              </a:rPr>
              <a:t>(19)</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1327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1653423"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0" name="Chart 29">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2197697604"/>
              </p:ext>
            </p:extLst>
          </p:nvPr>
        </p:nvGraphicFramePr>
        <p:xfrm>
          <a:off x="1983198" y="2092642"/>
          <a:ext cx="6046694" cy="301565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428263" y="3429000"/>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around 700</a:t>
            </a:r>
            <a:endParaRPr lang="en-GB" altLang="en-US" sz="1500" dirty="0">
              <a:solidFill>
                <a:srgbClr val="FF0000"/>
              </a:solidFill>
              <a:latin typeface="Arial" panose="020B0604020202020204" pitchFamily="34" charset="0"/>
            </a:endParaRPr>
          </a:p>
        </p:txBody>
      </p:sp>
      <p:graphicFrame>
        <p:nvGraphicFramePr>
          <p:cNvPr id="9" name="Chart 8">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338628550"/>
              </p:ext>
            </p:extLst>
          </p:nvPr>
        </p:nvGraphicFramePr>
        <p:xfrm>
          <a:off x="2485799" y="2213909"/>
          <a:ext cx="5871883" cy="362174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3GPP Membership</a:t>
            </a:r>
            <a:endParaRPr lang="en-GB" altLang="en-US" dirty="0"/>
          </a:p>
        </p:txBody>
      </p:sp>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75000"/>
                    </a14:imgEffect>
                  </a14:imgLayer>
                </a14:imgProps>
              </a:ext>
              <a:ext uri="{28A0092B-C50C-407E-A947-70E740481C1C}">
                <a14:useLocalDpi xmlns:a14="http://schemas.microsoft.com/office/drawing/2010/main" val="0"/>
              </a:ext>
            </a:extLst>
          </a:blip>
          <a:stretch>
            <a:fillRect/>
          </a:stretch>
        </p:blipFill>
        <p:spPr>
          <a:xfrm>
            <a:off x="4655127"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4191554679"/>
              </p:ext>
            </p:extLst>
          </p:nvPr>
        </p:nvGraphicFramePr>
        <p:xfrm>
          <a:off x="2737711"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ROMANIA</a:t>
                      </a: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RUSSIAN FEDERATION</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IRELAND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ISRAEL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JAPAN</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dirty="0">
                          <a:solidFill>
                            <a:srgbClr val="000000"/>
                          </a:solidFill>
                          <a:latin typeface="+mj-lt"/>
                          <a:cs typeface="Times New Roman" panose="02020603050405020304" pitchFamily="18" charset="0"/>
                        </a:rPr>
                        <a:t>FINLAND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dirty="0">
                          <a:solidFill>
                            <a:srgbClr val="000000"/>
                          </a:solidFill>
                          <a:latin typeface="+mj-lt"/>
                          <a:cs typeface="Times New Roman" panose="02020603050405020304" pitchFamily="18" charset="0"/>
                        </a:rPr>
                        <a:t>FRANCE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dirty="0">
                          <a:solidFill>
                            <a:srgbClr val="000000"/>
                          </a:solidFill>
                          <a:latin typeface="+mj-lt"/>
                          <a:cs typeface="Times New Roman" panose="02020603050405020304" pitchFamily="18" charset="0"/>
                        </a:rPr>
                        <a:t>GERMANY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dirty="0">
                          <a:solidFill>
                            <a:srgbClr val="000000"/>
                          </a:solidFill>
                          <a:latin typeface="+mj-lt"/>
                          <a:ea typeface="+mn-ea"/>
                          <a:cs typeface="Times New Roman" panose="02020603050405020304" pitchFamily="18" charset="0"/>
                        </a:rPr>
                        <a:t>GREECE</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 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QATAR</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404583" y="3565003"/>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a:t>
            </a:r>
            <a:r>
              <a:rPr lang="en-GB" altLang="en-US" sz="1800" u="sng" dirty="0">
                <a:solidFill>
                  <a:srgbClr val="FF0000"/>
                </a:solidFill>
                <a:latin typeface="Arial" panose="020B0604020202020204" pitchFamily="34" charset="0"/>
              </a:rPr>
              <a:t>45</a:t>
            </a:r>
            <a:r>
              <a:rPr lang="en-GB" altLang="en-US" sz="1800" dirty="0">
                <a:solidFill>
                  <a:srgbClr val="FF0000"/>
                </a:solidFill>
                <a:latin typeface="Arial" panose="020B0604020202020204" pitchFamily="34" charset="0"/>
              </a:rPr>
              <a:t> territories worldwide</a:t>
            </a:r>
          </a:p>
        </p:txBody>
      </p:sp>
    </p:spTree>
    <p:extLst>
      <p:ext uri="{BB962C8B-B14F-4D97-AF65-F5344CB8AC3E}">
        <p14:creationId xmlns:p14="http://schemas.microsoft.com/office/powerpoint/2010/main" val="266423870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567952" y="2885666"/>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Logo, company name&#10;&#10;Description automatically generated">
            <a:extLst>
              <a:ext uri="{FF2B5EF4-FFF2-40B4-BE49-F238E27FC236}">
                <a16:creationId xmlns:a16="http://schemas.microsoft.com/office/drawing/2014/main" id="{4DEEC178-D3F5-4536-AFFF-A13149D198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1353" y="1924051"/>
            <a:ext cx="2112169"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Content Placeholder 2">
            <a:extLst>
              <a:ext uri="{FF2B5EF4-FFF2-40B4-BE49-F238E27FC236}">
                <a16:creationId xmlns:a16="http://schemas.microsoft.com/office/drawing/2014/main" id="{7C67D872-B0EE-48C5-A61E-03046AFDE381}"/>
              </a:ext>
            </a:extLst>
          </p:cNvPr>
          <p:cNvSpPr txBox="1">
            <a:spLocks/>
          </p:cNvSpPr>
          <p:nvPr/>
        </p:nvSpPr>
        <p:spPr bwMode="auto">
          <a:xfrm>
            <a:off x="310754" y="2012967"/>
            <a:ext cx="5835018" cy="4181356"/>
          </a:xfrm>
          <a:prstGeom prst="rect">
            <a:avLst/>
          </a:prstGeom>
          <a:noFill/>
          <a:ln>
            <a:noFill/>
          </a:ln>
        </p:spPr>
        <p:txBody>
          <a:bodyPr/>
          <a:lstStyle>
            <a:lvl1pPr marL="342900" indent="-342900">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buNone/>
              <a:defRPr/>
            </a:pPr>
            <a:r>
              <a:rPr lang="en-GB" altLang="en-US" sz="1400" b="1" dirty="0"/>
              <a:t>Marketing work since TSGs#91-e:</a:t>
            </a:r>
            <a:endParaRPr lang="en-GB" altLang="en-US" sz="1400" dirty="0"/>
          </a:p>
          <a:p>
            <a:pPr>
              <a:defRPr/>
            </a:pPr>
            <a:r>
              <a:rPr lang="en-GB" altLang="en-US" sz="1400" dirty="0"/>
              <a:t>5G-Advanced logo available and use guide produced </a:t>
            </a:r>
          </a:p>
          <a:p>
            <a:pPr marL="0" indent="0">
              <a:buNone/>
              <a:defRPr/>
            </a:pPr>
            <a:r>
              <a:rPr lang="en-GB" altLang="en-US" sz="1400" dirty="0"/>
              <a:t>				(</a:t>
            </a:r>
            <a:r>
              <a:rPr lang="en-GB" altLang="en-US" sz="800" dirty="0">
                <a:hlinkClick r:id="rId4"/>
              </a:rPr>
              <a:t>www.3gpp.org/about-3gpp/1824-logo_5g</a:t>
            </a:r>
            <a:r>
              <a:rPr lang="en-GB" altLang="en-US" sz="1400" dirty="0"/>
              <a:t>) </a:t>
            </a:r>
          </a:p>
          <a:p>
            <a:pPr>
              <a:defRPr/>
            </a:pPr>
            <a:r>
              <a:rPr lang="en-GB" altLang="en-US" sz="1400" dirty="0"/>
              <a:t>Planning Issue 03 of the newsletter - </a:t>
            </a:r>
            <a:r>
              <a:rPr lang="en-GB" altLang="en-US" sz="1400" dirty="0">
                <a:solidFill>
                  <a:srgbClr val="C00000"/>
                </a:solidFill>
              </a:rPr>
              <a:t>3GPP</a:t>
            </a:r>
            <a:r>
              <a:rPr lang="en-GB" altLang="en-US" sz="1400" dirty="0"/>
              <a:t> </a:t>
            </a:r>
            <a:r>
              <a:rPr lang="en-GB" altLang="en-US" sz="1400" dirty="0">
                <a:solidFill>
                  <a:schemeClr val="tx1">
                    <a:lumMod val="50000"/>
                    <a:lumOff val="50000"/>
                  </a:schemeClr>
                </a:solidFill>
              </a:rPr>
              <a:t>HIGH</a:t>
            </a:r>
            <a:r>
              <a:rPr lang="en-GB" altLang="en-US" sz="1400" dirty="0">
                <a:solidFill>
                  <a:srgbClr val="C00000"/>
                </a:solidFill>
              </a:rPr>
              <a:t>LIGHTS</a:t>
            </a:r>
            <a:r>
              <a:rPr lang="en-GB" altLang="en-US" sz="1400" dirty="0"/>
              <a:t> (</a:t>
            </a:r>
            <a:r>
              <a:rPr lang="en-GB" altLang="en-US" sz="800" dirty="0">
                <a:hlinkClick r:id="rId5"/>
              </a:rPr>
              <a:t>www.3gpp.org/highlights</a:t>
            </a:r>
            <a:r>
              <a:rPr lang="en-GB" altLang="en-US" sz="1400" dirty="0"/>
              <a:t>):  </a:t>
            </a:r>
          </a:p>
          <a:p>
            <a:pPr lvl="1">
              <a:defRPr/>
            </a:pPr>
            <a:r>
              <a:rPr lang="en-GB" altLang="en-US" sz="1000" dirty="0"/>
              <a:t>Propose Article topics/</a:t>
            </a:r>
          </a:p>
          <a:p>
            <a:pPr lvl="1">
              <a:defRPr/>
            </a:pPr>
            <a:r>
              <a:rPr lang="en-GB" altLang="en-US" sz="1000" dirty="0"/>
              <a:t>Help to make the newsletter more ‘inclusive’ and gender neutral.. Ideas please! </a:t>
            </a:r>
          </a:p>
          <a:p>
            <a:pPr lvl="1">
              <a:defRPr/>
            </a:pPr>
            <a:r>
              <a:rPr lang="en-GB" altLang="en-US" sz="1000" dirty="0"/>
              <a:t>Deadline for ideas August, deadline for articles after Sept. TSGs</a:t>
            </a:r>
          </a:p>
          <a:p>
            <a:pPr>
              <a:defRPr/>
            </a:pPr>
            <a:r>
              <a:rPr lang="en-GB" altLang="en-US" sz="1400" dirty="0"/>
              <a:t>Agency appointed for the new website (</a:t>
            </a:r>
            <a:r>
              <a:rPr lang="en-GB" altLang="en-US" sz="1400" dirty="0">
                <a:hlinkClick r:id="rId6"/>
              </a:rPr>
              <a:t>www.3gpp.org</a:t>
            </a:r>
            <a:r>
              <a:rPr lang="en-GB" altLang="en-US" sz="1400" dirty="0"/>
              <a:t>) for e/o 2021</a:t>
            </a:r>
          </a:p>
          <a:p>
            <a:pPr lvl="1">
              <a:defRPr/>
            </a:pPr>
            <a:r>
              <a:rPr lang="en-GB" altLang="en-US" sz="1000" dirty="0"/>
              <a:t>Agency Project Specification &amp; design proposal by end of July – for our review</a:t>
            </a:r>
          </a:p>
          <a:p>
            <a:pPr lvl="1">
              <a:defRPr/>
            </a:pPr>
            <a:r>
              <a:rPr lang="en-GB" altLang="en-US" sz="1000" dirty="0"/>
              <a:t>Project Specification &amp; design proposal to be shared MCC/OPs/TSG and WG leaders – For consultation and feedback prior to approval</a:t>
            </a:r>
            <a:r>
              <a:rPr lang="en-GB" altLang="en-US" sz="800" dirty="0"/>
              <a:t>.</a:t>
            </a:r>
          </a:p>
          <a:p>
            <a:pPr>
              <a:defRPr/>
            </a:pPr>
            <a:r>
              <a:rPr lang="en-GB" altLang="en-US" sz="1400" dirty="0"/>
              <a:t>4 News articles posted since TSGs#91 on </a:t>
            </a:r>
            <a:r>
              <a:rPr lang="en-GB" altLang="en-US" sz="1400" dirty="0">
                <a:hlinkClick r:id="rId6"/>
              </a:rPr>
              <a:t>www.3gpp.org</a:t>
            </a:r>
            <a:r>
              <a:rPr lang="en-GB" altLang="en-US" sz="1400" dirty="0"/>
              <a:t> site.</a:t>
            </a:r>
          </a:p>
          <a:p>
            <a:pPr lvl="1">
              <a:defRPr/>
            </a:pPr>
            <a:r>
              <a:rPr lang="en-GB" altLang="en-US" sz="1000" dirty="0">
                <a:hlinkClick r:id="rId7"/>
              </a:rPr>
              <a:t>Evolution towards 5G-Advanced</a:t>
            </a:r>
            <a:endParaRPr lang="en-GB" altLang="en-US" sz="1000" dirty="0"/>
          </a:p>
          <a:p>
            <a:pPr lvl="1">
              <a:defRPr/>
            </a:pPr>
            <a:r>
              <a:rPr lang="en-GB" altLang="en-US" sz="1000" dirty="0">
                <a:hlinkClick r:id="rId8"/>
              </a:rPr>
              <a:t>CCSA's Zemin Yang announces his retirement</a:t>
            </a:r>
            <a:endParaRPr lang="en-GB" altLang="en-US" sz="1000" dirty="0"/>
          </a:p>
          <a:p>
            <a:pPr lvl="1">
              <a:defRPr/>
            </a:pPr>
            <a:r>
              <a:rPr lang="en-GB" altLang="en-US" sz="1000" dirty="0">
                <a:hlinkClick r:id="rId9"/>
              </a:rPr>
              <a:t>3GPP TSG election results</a:t>
            </a:r>
            <a:endParaRPr lang="en-GB" altLang="en-US" sz="1000" dirty="0"/>
          </a:p>
          <a:p>
            <a:pPr lvl="1">
              <a:defRPr/>
            </a:pPr>
            <a:r>
              <a:rPr lang="en-GB" altLang="en-US" sz="1000" dirty="0">
                <a:hlinkClick r:id="rId10"/>
              </a:rPr>
              <a:t>Media Production over 5G NPN</a:t>
            </a:r>
            <a:endParaRPr lang="en-GB" altLang="en-US" sz="1000" dirty="0"/>
          </a:p>
          <a:p>
            <a:pPr marL="0" indent="0">
              <a:buNone/>
              <a:defRPr/>
            </a:pPr>
            <a:endParaRPr lang="en-GB" altLang="en-US" sz="1000" dirty="0"/>
          </a:p>
          <a:p>
            <a:pPr lvl="1">
              <a:lnSpc>
                <a:spcPct val="100000"/>
              </a:lnSpc>
              <a:spcBef>
                <a:spcPct val="20000"/>
              </a:spcBef>
              <a:defRPr/>
            </a:pPr>
            <a:endParaRPr lang="en-GB" altLang="en-US" sz="1000" dirty="0"/>
          </a:p>
        </p:txBody>
      </p:sp>
      <p:sp>
        <p:nvSpPr>
          <p:cNvPr id="9" name="TextBox 8">
            <a:extLst>
              <a:ext uri="{FF2B5EF4-FFF2-40B4-BE49-F238E27FC236}">
                <a16:creationId xmlns:a16="http://schemas.microsoft.com/office/drawing/2014/main" id="{B051E69D-C4C6-46DB-8E08-9F1D11FBBD94}"/>
              </a:ext>
            </a:extLst>
          </p:cNvPr>
          <p:cNvSpPr txBox="1"/>
          <p:nvPr/>
        </p:nvSpPr>
        <p:spPr>
          <a:xfrm>
            <a:off x="7124700" y="5643563"/>
            <a:ext cx="1548822" cy="219291"/>
          </a:xfrm>
          <a:prstGeom prst="rect">
            <a:avLst/>
          </a:prstGeom>
          <a:noFill/>
        </p:spPr>
        <p:txBody>
          <a:bodyPr wrap="none">
            <a:spAutoFit/>
          </a:bodyPr>
          <a:lstStyle/>
          <a:p>
            <a:pPr>
              <a:defRPr/>
            </a:pPr>
            <a:r>
              <a:rPr lang="en-GB" sz="825" dirty="0"/>
              <a:t>Contact: </a:t>
            </a:r>
            <a:r>
              <a:rPr lang="en-GB" sz="825" dirty="0">
                <a:hlinkClick r:id="rId11"/>
              </a:rPr>
              <a:t>kevin.flynn@3gpp.org</a:t>
            </a:r>
            <a:r>
              <a:rPr lang="en-GB" sz="825" dirty="0"/>
              <a:t> </a:t>
            </a:r>
          </a:p>
        </p:txBody>
      </p:sp>
      <p:pic>
        <p:nvPicPr>
          <p:cNvPr id="4102" name="Picture 3" descr="Graphical user interface, website&#10;&#10;Description automatically generated">
            <a:extLst>
              <a:ext uri="{FF2B5EF4-FFF2-40B4-BE49-F238E27FC236}">
                <a16:creationId xmlns:a16="http://schemas.microsoft.com/office/drawing/2014/main" id="{C54F2C55-3A97-470F-84A6-AFE5DCFDB87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358021">
            <a:off x="7237810" y="3542110"/>
            <a:ext cx="1269206" cy="179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BB91CB83-BDEA-4F87-96DD-8654074FC78F}"/>
              </a:ext>
            </a:extLst>
          </p:cNvPr>
          <p:cNvSpPr>
            <a:spLocks noGrp="1"/>
          </p:cNvSpPr>
          <p:nvPr>
            <p:ph type="title"/>
          </p:nvPr>
        </p:nvSpPr>
        <p:spPr>
          <a:xfrm>
            <a:off x="628650" y="365126"/>
            <a:ext cx="7886700" cy="1325563"/>
          </a:xfrm>
        </p:spPr>
        <p:txBody>
          <a:bodyPr/>
          <a:lstStyle/>
          <a:p>
            <a:r>
              <a:rPr lang="en-GB" altLang="en-US" dirty="0"/>
              <a:t>3GPP Marketing matters</a:t>
            </a:r>
          </a:p>
        </p:txBody>
      </p:sp>
    </p:spTree>
  </p:cSld>
  <p:clrMapOvr>
    <a:masterClrMapping/>
  </p:clrMapOvr>
  <p:transition advClick="0" advTm="30000">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Other stuff</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2841192" y="2730929"/>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309518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127204" y="374958"/>
            <a:ext cx="6696382" cy="1198203"/>
          </a:xfrm>
        </p:spPr>
        <p:txBody>
          <a:bodyPr>
            <a:normAutofit/>
          </a:bodyPr>
          <a:lstStyle/>
          <a:p>
            <a:r>
              <a:rPr lang="en-GB" altLang="en-US" sz="3600" dirty="0"/>
              <a:t>3GPP Working Procedures changes</a:t>
            </a:r>
          </a:p>
        </p:txBody>
      </p:sp>
      <p:sp>
        <p:nvSpPr>
          <p:cNvPr id="6" name="Content Placeholder 5">
            <a:extLst>
              <a:ext uri="{FF2B5EF4-FFF2-40B4-BE49-F238E27FC236}">
                <a16:creationId xmlns:a16="http://schemas.microsoft.com/office/drawing/2014/main" id="{0FEA28E4-C8C3-4F39-B933-FF8E22B29BE8}"/>
              </a:ext>
            </a:extLst>
          </p:cNvPr>
          <p:cNvSpPr>
            <a:spLocks noGrp="1"/>
          </p:cNvSpPr>
          <p:nvPr>
            <p:ph idx="1"/>
          </p:nvPr>
        </p:nvSpPr>
        <p:spPr>
          <a:xfrm>
            <a:off x="628650" y="2140256"/>
            <a:ext cx="7886700" cy="2028622"/>
          </a:xfrm>
        </p:spPr>
        <p:txBody>
          <a:bodyPr>
            <a:normAutofit/>
          </a:bodyPr>
          <a:lstStyle/>
          <a:p>
            <a:r>
              <a:rPr lang="en-US" altLang="en-US" sz="2400" dirty="0"/>
              <a:t>Change minimum voting window from 24 hours to 18 hours </a:t>
            </a:r>
          </a:p>
          <a:p>
            <a:endParaRPr lang="en-GB" sz="2400" dirty="0"/>
          </a:p>
          <a:p>
            <a:r>
              <a:rPr lang="en-US" altLang="en-US" sz="2400" dirty="0"/>
              <a:t>Inclusive language in the Working Procedures: Adopt gender neutral language (e.g., chairman -&gt; chair)</a:t>
            </a:r>
            <a:endParaRPr lang="en-US" altLang="en-US" sz="2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2655663" y="2350072"/>
            <a:ext cx="6488337" cy="3600986"/>
          </a:xfrm>
          <a:prstGeom prst="rect">
            <a:avLst/>
          </a:prstGeom>
        </p:spPr>
        <p:txBody>
          <a:bodyPr wrap="square">
            <a:spAutoFit/>
          </a:bodyPr>
          <a:lstStyle/>
          <a:p>
            <a:pPr fontAlgn="base"/>
            <a:r>
              <a:rPr lang="en-GB" sz="1600" b="1" dirty="0"/>
              <a:t>Andrijana Brekalo </a:t>
            </a:r>
            <a:r>
              <a:rPr lang="en-GB" sz="1600" dirty="0"/>
              <a:t>joined MCC in May 2021.</a:t>
            </a:r>
          </a:p>
          <a:p>
            <a:pPr fontAlgn="base"/>
            <a:endParaRPr lang="en-GB" sz="1600" b="1" dirty="0"/>
          </a:p>
          <a:p>
            <a:pPr fontAlgn="base"/>
            <a:r>
              <a:rPr lang="en-GB" sz="1600" dirty="0"/>
              <a:t>Andrijana graduated from the University of Zagreb, Faculty of Electrical Engineering and Computing with the Master of Science Degree in Telecommunications and Information Systems and obtained MBA degree in General Management at University of Applied Sciences in Helsinki.</a:t>
            </a:r>
          </a:p>
          <a:p>
            <a:pPr fontAlgn="base"/>
            <a:r>
              <a:rPr lang="en-GB" sz="1600" dirty="0"/>
              <a:t>Having an operator and a vendor background, her knowledge of communications technologies covers a wide area including Core Network and Radio technologies.</a:t>
            </a:r>
          </a:p>
          <a:p>
            <a:pPr fontAlgn="base"/>
            <a:r>
              <a:rPr lang="en-GB" sz="1600" dirty="0"/>
              <a:t>She has standardization experience in 3GPP and ETSI working groups (3GPP CN2, 3GPP CT1, ETSI SCP, ETSI RT).</a:t>
            </a:r>
          </a:p>
          <a:p>
            <a:pPr fontAlgn="base"/>
            <a:endParaRPr lang="en-GB" sz="1600" dirty="0"/>
          </a:p>
          <a:p>
            <a:pPr fontAlgn="base"/>
            <a:r>
              <a:rPr lang="en-GB" sz="1600" dirty="0"/>
              <a:t>Andrijana joined MCC again in May 2021. She provides technical support for 3GPP CT1</a:t>
            </a:r>
          </a:p>
        </p:txBody>
      </p:sp>
      <p:pic>
        <p:nvPicPr>
          <p:cNvPr id="2" name="Picture 2">
            <a:extLst>
              <a:ext uri="{FF2B5EF4-FFF2-40B4-BE49-F238E27FC236}">
                <a16:creationId xmlns:a16="http://schemas.microsoft.com/office/drawing/2014/main" id="{AD23BB4B-9426-4206-B40D-E60DDF35DA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361" y="2315898"/>
            <a:ext cx="2392651" cy="3588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890735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35974" y="428624"/>
            <a:ext cx="8057704" cy="1325563"/>
          </a:xfrm>
        </p:spPr>
        <p:txBody>
          <a:bodyPr/>
          <a:lstStyle/>
          <a:p>
            <a:r>
              <a:rPr lang="en-GB" dirty="0"/>
              <a:t>Gender neutrality</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492576" cy="3600986"/>
          </a:xfrm>
          <a:prstGeom prst="rect">
            <a:avLst/>
          </a:prstGeom>
          <a:noFill/>
        </p:spPr>
        <p:txBody>
          <a:bodyPr wrap="square" rtlCol="0">
            <a:spAutoFit/>
          </a:bodyPr>
          <a:lstStyle/>
          <a:p>
            <a:endParaRPr lang="en-GB" dirty="0"/>
          </a:p>
          <a:p>
            <a:r>
              <a:rPr lang="en-GB" sz="2000" b="1" dirty="0"/>
              <a:t>Replacing 'Chairman/Vice-Chairman' by 'Chair/Vice-Chair’:</a:t>
            </a:r>
          </a:p>
          <a:p>
            <a:endParaRPr lang="en-GB" sz="1200" dirty="0"/>
          </a:p>
          <a:p>
            <a:pPr marL="628650" lvl="0" indent="-285750">
              <a:buFontTx/>
              <a:buChar char="-"/>
            </a:pPr>
            <a:r>
              <a:rPr lang="en-GB" dirty="0"/>
              <a:t>3GPP Working Procedures.</a:t>
            </a:r>
          </a:p>
          <a:p>
            <a:pPr marL="628650" lvl="0" indent="-285750">
              <a:buFontTx/>
              <a:buChar char="-"/>
            </a:pPr>
            <a:endParaRPr lang="en-GB" sz="1200" dirty="0"/>
          </a:p>
          <a:p>
            <a:pPr marL="628650" lvl="0" indent="-285750">
              <a:buFontTx/>
              <a:buChar char="-"/>
            </a:pPr>
            <a:r>
              <a:rPr lang="en-GB" dirty="0"/>
              <a:t>3GPP website*</a:t>
            </a:r>
          </a:p>
          <a:p>
            <a:pPr marL="628650" lvl="0" indent="-285750">
              <a:buFontTx/>
              <a:buChar char="-"/>
            </a:pPr>
            <a:endParaRPr lang="en-GB" sz="1200" dirty="0"/>
          </a:p>
          <a:p>
            <a:pPr marL="628650" lvl="0" indent="-285750">
              <a:buFontTx/>
              <a:buChar char="-"/>
            </a:pPr>
            <a:r>
              <a:rPr lang="en-GB" dirty="0"/>
              <a:t>3GPP TS 21.801 and 3GPP TS 21.900</a:t>
            </a:r>
          </a:p>
          <a:p>
            <a:pPr lvl="0"/>
            <a:endParaRPr lang="en-GB" dirty="0"/>
          </a:p>
          <a:p>
            <a:pPr lvl="0"/>
            <a:endParaRPr lang="en-GB" dirty="0"/>
          </a:p>
          <a:p>
            <a:pPr lvl="0"/>
            <a:endParaRPr lang="en-GB" dirty="0"/>
          </a:p>
          <a:p>
            <a:pPr lvl="0"/>
            <a:r>
              <a:rPr lang="en-GB" sz="1400" dirty="0"/>
              <a:t>* Some website information comes from databases and would only be updated during the summer 2021.</a:t>
            </a:r>
          </a:p>
          <a:p>
            <a:pPr lvl="0"/>
            <a:r>
              <a:rPr lang="en-GB" sz="1400" dirty="0"/>
              <a:t>* The 3GPP voting tools will also only be updated during the summer.</a:t>
            </a:r>
            <a:endParaRPr lang="en-GB" sz="1600" dirty="0"/>
          </a:p>
          <a:p>
            <a:endParaRPr lang="en-GB" dirty="0"/>
          </a:p>
        </p:txBody>
      </p:sp>
    </p:spTree>
    <p:extLst>
      <p:ext uri="{BB962C8B-B14F-4D97-AF65-F5344CB8AC3E}">
        <p14:creationId xmlns:p14="http://schemas.microsoft.com/office/powerpoint/2010/main" val="724526488"/>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29997" y="428624"/>
            <a:ext cx="7886700" cy="1325563"/>
          </a:xfrm>
        </p:spPr>
        <p:txBody>
          <a:bodyPr/>
          <a:lstStyle/>
          <a:p>
            <a:r>
              <a:rPr lang="en-GB" dirty="0"/>
              <a:t>MCC CRs to 21.801 and 21.900 </a:t>
            </a:r>
            <a:endParaRPr lang="en-GB" altLang="en-US" dirty="0"/>
          </a:p>
        </p:txBody>
      </p:sp>
      <p:sp>
        <p:nvSpPr>
          <p:cNvPr id="12" name="TextBox 11">
            <a:extLst>
              <a:ext uri="{FF2B5EF4-FFF2-40B4-BE49-F238E27FC236}">
                <a16:creationId xmlns:a16="http://schemas.microsoft.com/office/drawing/2014/main" id="{D30947BD-927F-435E-BE72-C344317A0734}"/>
              </a:ext>
            </a:extLst>
          </p:cNvPr>
          <p:cNvSpPr txBox="1"/>
          <p:nvPr/>
        </p:nvSpPr>
        <p:spPr>
          <a:xfrm>
            <a:off x="307295" y="1931655"/>
            <a:ext cx="8256601" cy="2523768"/>
          </a:xfrm>
          <a:prstGeom prst="rect">
            <a:avLst/>
          </a:prstGeom>
          <a:noFill/>
        </p:spPr>
        <p:txBody>
          <a:bodyPr wrap="square" rtlCol="0">
            <a:spAutoFit/>
          </a:bodyPr>
          <a:lstStyle/>
          <a:p>
            <a:pPr>
              <a:spcBef>
                <a:spcPct val="50000"/>
              </a:spcBef>
            </a:pPr>
            <a:endParaRPr lang="en-GB" sz="1600" dirty="0"/>
          </a:p>
          <a:p>
            <a:pPr marL="285750" lvl="0" indent="-285750">
              <a:buFontTx/>
              <a:buChar char="-"/>
            </a:pPr>
            <a:r>
              <a:rPr lang="en-GB" u="sng" dirty="0">
                <a:hlinkClick r:id="rId2"/>
              </a:rPr>
              <a:t>SP-210306</a:t>
            </a:r>
            <a:r>
              <a:rPr lang="en-GB" dirty="0"/>
              <a:t>: CR to 21.900 on gender neutrality.</a:t>
            </a:r>
          </a:p>
          <a:p>
            <a:pPr marL="285750" lvl="0" indent="-285750">
              <a:buFontTx/>
              <a:buChar char="-"/>
            </a:pPr>
            <a:endParaRPr lang="en-GB" u="sng" dirty="0"/>
          </a:p>
          <a:p>
            <a:pPr marL="285750" lvl="0" indent="-285750">
              <a:buFontTx/>
              <a:buChar char="-"/>
            </a:pPr>
            <a:endParaRPr lang="en-GB" u="sng" dirty="0"/>
          </a:p>
          <a:p>
            <a:pPr marL="285750" lvl="0" indent="-285750">
              <a:buFontTx/>
              <a:buChar char="-"/>
            </a:pPr>
            <a:r>
              <a:rPr lang="en-GB" u="sng" dirty="0">
                <a:hlinkClick r:id="rId3"/>
              </a:rPr>
              <a:t>SP-210307</a:t>
            </a:r>
            <a:r>
              <a:rPr lang="en-GB" dirty="0"/>
              <a:t>: CR to 21.801 on gender neutrality.</a:t>
            </a:r>
          </a:p>
          <a:p>
            <a:pPr marL="285750" lvl="0" indent="-285750">
              <a:buFontTx/>
              <a:buChar char="-"/>
            </a:pPr>
            <a:endParaRPr lang="en-GB" dirty="0"/>
          </a:p>
          <a:p>
            <a:pPr marL="285750" lvl="0" indent="-285750">
              <a:buFontTx/>
              <a:buChar char="-"/>
            </a:pPr>
            <a:endParaRPr lang="en-GB" dirty="0"/>
          </a:p>
          <a:p>
            <a:pPr marL="285750" lvl="0" indent="-285750">
              <a:buFontTx/>
              <a:buChar char="-"/>
            </a:pPr>
            <a:r>
              <a:rPr lang="en-GB" u="sng" dirty="0">
                <a:hlinkClick r:id="rId4"/>
              </a:rPr>
              <a:t>SP-210309</a:t>
            </a:r>
            <a:r>
              <a:rPr lang="en-GB" dirty="0"/>
              <a:t>: CR to 21.900, </a:t>
            </a:r>
            <a:r>
              <a:rPr lang="en-GB" dirty="0" err="1"/>
              <a:t>Cleanup</a:t>
            </a:r>
            <a:r>
              <a:rPr lang="en-GB" dirty="0"/>
              <a:t> of CR procedures.</a:t>
            </a:r>
          </a:p>
          <a:p>
            <a:pPr marL="285750" indent="-285750">
              <a:buFontTx/>
              <a:buChar char="-"/>
            </a:pPr>
            <a:endParaRPr lang="en-GB" sz="1600" dirty="0"/>
          </a:p>
        </p:txBody>
      </p:sp>
    </p:spTree>
    <p:extLst>
      <p:ext uri="{BB962C8B-B14F-4D97-AF65-F5344CB8AC3E}">
        <p14:creationId xmlns:p14="http://schemas.microsoft.com/office/powerpoint/2010/main" val="86001979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Anti-trust law webinars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49" y="1825624"/>
            <a:ext cx="8136659" cy="4528993"/>
          </a:xfrm>
        </p:spPr>
        <p:txBody>
          <a:bodyPr>
            <a:normAutofit fontScale="77500" lnSpcReduction="20000"/>
          </a:bodyPr>
          <a:lstStyle/>
          <a:p>
            <a:r>
              <a:rPr lang="en-GB" altLang="en-US" dirty="0"/>
              <a:t>Three webinars have been scheduled to take place in the last quarter of 2021, each timed to be convenient for those in one of the three regions (Europe, Americas, Asia):</a:t>
            </a:r>
          </a:p>
          <a:p>
            <a:pPr marL="442913" lvl="1"/>
            <a:r>
              <a:rPr lang="en-GB" altLang="en-US" dirty="0"/>
              <a:t>Tuesday, 07th of sept: </a:t>
            </a:r>
            <a:r>
              <a:rPr lang="en-GB" altLang="en-US" dirty="0">
                <a:solidFill>
                  <a:srgbClr val="75B91A"/>
                </a:solidFill>
              </a:rPr>
              <a:t>10:00-12:00 CEST</a:t>
            </a:r>
            <a:r>
              <a:rPr lang="en-GB" altLang="en-US" dirty="0"/>
              <a:t> / 01:00-03:00 PDT / 17:00-19:00 JST</a:t>
            </a:r>
          </a:p>
          <a:p>
            <a:pPr marL="442913" lvl="1"/>
            <a:r>
              <a:rPr lang="en-GB" altLang="en-US" dirty="0"/>
              <a:t>Tuesday, 28th of sept: 18:00-20:00 CEST / </a:t>
            </a:r>
            <a:r>
              <a:rPr lang="en-GB" altLang="en-US" dirty="0">
                <a:solidFill>
                  <a:srgbClr val="75B91A"/>
                </a:solidFill>
              </a:rPr>
              <a:t>09:00-11:00 PDT</a:t>
            </a:r>
            <a:r>
              <a:rPr lang="en-GB" altLang="en-US" dirty="0"/>
              <a:t> / 01:00-03:00 JST</a:t>
            </a:r>
          </a:p>
          <a:p>
            <a:pPr marL="442913" lvl="1"/>
            <a:r>
              <a:rPr lang="en-GB" altLang="en-US" dirty="0"/>
              <a:t>Tuesday, 07th of Dec :  08:00-10:00 CET  / 23:00-01:00 PST / </a:t>
            </a:r>
            <a:r>
              <a:rPr lang="en-GB" altLang="en-US" dirty="0">
                <a:solidFill>
                  <a:srgbClr val="75B91A"/>
                </a:solidFill>
              </a:rPr>
              <a:t>16:00-18:00 JST</a:t>
            </a:r>
          </a:p>
          <a:p>
            <a:pPr lvl="1"/>
            <a:endParaRPr lang="en-GB" altLang="en-US" dirty="0"/>
          </a:p>
          <a:p>
            <a:r>
              <a:rPr lang="en-GB" altLang="en-US" dirty="0"/>
              <a:t>These webinars are open for participation by any delegate. For logistical reasons, we may have to limit the number of participants in any one webinar, and elected officials and candidates for election will take precedence.</a:t>
            </a:r>
          </a:p>
          <a:p>
            <a:endParaRPr lang="en-GB" altLang="en-US" dirty="0"/>
          </a:p>
          <a:p>
            <a:r>
              <a:rPr lang="en-GB" altLang="en-US" dirty="0"/>
              <a:t>Companies are reminded that all personnel they offer for the chairmanship or vice-chairmanship of 3GPP committees must undergo formal training in anti-trust matters, and the letter of support for candidates for election must clearly state this.</a:t>
            </a:r>
          </a:p>
        </p:txBody>
      </p:sp>
    </p:spTree>
    <p:extLst>
      <p:ext uri="{BB962C8B-B14F-4D97-AF65-F5344CB8AC3E}">
        <p14:creationId xmlns:p14="http://schemas.microsoft.com/office/powerpoint/2010/main" val="43247497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628650" y="2595716"/>
            <a:ext cx="7886700" cy="3897157"/>
          </a:xfrm>
        </p:spPr>
        <p:txBody>
          <a:bodyPr>
            <a:normAutofit/>
          </a:bodyPr>
          <a:lstStyle/>
          <a:p>
            <a:pPr marL="0" indent="0" algn="ctr" eaLnBrk="0" hangingPunct="0">
              <a:buNone/>
              <a:defRPr/>
            </a:pPr>
            <a:endParaRPr lang="en-GB" b="1" dirty="0">
              <a:hlinkClick r:id="rId3"/>
            </a:endParaRPr>
          </a:p>
          <a:p>
            <a:pPr marL="0" indent="0" algn="ctr" eaLnBrk="0" hangingPunct="0">
              <a:buNone/>
              <a:defRPr/>
            </a:pPr>
            <a:r>
              <a:rPr lang="en-GB" b="1" dirty="0">
                <a:hlinkClick r:id="rId3"/>
              </a:rPr>
              <a:t>www.3gpp.org</a:t>
            </a:r>
            <a:endParaRPr lang="en-GB" b="1" dirty="0"/>
          </a:p>
          <a:p>
            <a:pPr marL="0" indent="0" algn="ctr" eaLnBrk="0" hangingPunct="0">
              <a:buNone/>
              <a:defRPr/>
            </a:pPr>
            <a:r>
              <a:rPr lang="en-GB" b="1" dirty="0">
                <a:hlinkClick r:id="rId4"/>
              </a:rPr>
              <a:t>portal.3gpp.org</a:t>
            </a:r>
            <a:endParaRPr lang="en-GB" b="1" dirty="0"/>
          </a:p>
          <a:p>
            <a:endParaRPr lang="en-US" altLang="en-US" dirty="0"/>
          </a:p>
          <a:p>
            <a:endParaRPr lang="en-US" altLang="en-US" dirty="0"/>
          </a:p>
        </p:txBody>
      </p:sp>
      <p:sp>
        <p:nvSpPr>
          <p:cNvPr id="2" name="Rectangle 1">
            <a:extLst>
              <a:ext uri="{FF2B5EF4-FFF2-40B4-BE49-F238E27FC236}">
                <a16:creationId xmlns:a16="http://schemas.microsoft.com/office/drawing/2014/main" id="{FDB3F9FF-CA85-462A-961D-B5B7DF798F9D}"/>
              </a:ext>
            </a:extLst>
          </p:cNvPr>
          <p:cNvSpPr/>
          <p:nvPr/>
        </p:nvSpPr>
        <p:spPr>
          <a:xfrm>
            <a:off x="3599714" y="5038572"/>
            <a:ext cx="1944571" cy="369332"/>
          </a:xfrm>
          <a:prstGeom prst="rect">
            <a:avLst/>
          </a:prstGeom>
        </p:spPr>
        <p:txBody>
          <a:bodyPr wrap="none">
            <a:spAutoFit/>
          </a:bodyPr>
          <a:lstStyle/>
          <a:p>
            <a:pPr algn="ctr" eaLnBrk="0" hangingPunct="0">
              <a:buFont typeface="Calibri" pitchFamily="34" charset="0"/>
              <a:buNone/>
              <a:defRPr/>
            </a:pPr>
            <a:r>
              <a:rPr lang="en-GB" b="1" dirty="0">
                <a:solidFill>
                  <a:schemeClr val="tx1">
                    <a:lumMod val="50000"/>
                    <a:lumOff val="50000"/>
                  </a:schemeClr>
                </a:solidFill>
              </a:rPr>
              <a:t>contact@3gpp.org</a:t>
            </a:r>
            <a:endParaRPr lang="en-US" sz="5400" b="1" dirty="0">
              <a:solidFill>
                <a:schemeClr val="tx1">
                  <a:lumMod val="50000"/>
                  <a:lumOff val="50000"/>
                </a:schemeClr>
              </a:solidFill>
            </a:endParaRPr>
          </a:p>
        </p:txBody>
      </p:sp>
    </p:spTree>
    <p:extLst>
      <p:ext uri="{BB962C8B-B14F-4D97-AF65-F5344CB8AC3E}">
        <p14:creationId xmlns:p14="http://schemas.microsoft.com/office/powerpoint/2010/main" val="246131331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21030" y="365126"/>
            <a:ext cx="7886700" cy="1325563"/>
          </a:xfrm>
        </p:spPr>
        <p:txBody>
          <a:bodyPr/>
          <a:lstStyle/>
          <a:p>
            <a:r>
              <a:rPr lang="en-GB" altLang="en-US" dirty="0">
                <a:solidFill>
                  <a:srgbClr val="75B91A"/>
                </a:solidFill>
              </a:rPr>
              <a:t>Changes of personnel</a:t>
            </a:r>
          </a:p>
        </p:txBody>
      </p:sp>
      <p:sp>
        <p:nvSpPr>
          <p:cNvPr id="4" name="Rectangle 3">
            <a:extLst>
              <a:ext uri="{FF2B5EF4-FFF2-40B4-BE49-F238E27FC236}">
                <a16:creationId xmlns:a16="http://schemas.microsoft.com/office/drawing/2014/main" id="{344D38C1-FF69-4A6B-B83E-857367AF48B3}"/>
              </a:ext>
            </a:extLst>
          </p:cNvPr>
          <p:cNvSpPr/>
          <p:nvPr/>
        </p:nvSpPr>
        <p:spPr>
          <a:xfrm>
            <a:off x="744425" y="2134560"/>
            <a:ext cx="6488337" cy="1077218"/>
          </a:xfrm>
          <a:prstGeom prst="rect">
            <a:avLst/>
          </a:prstGeom>
        </p:spPr>
        <p:txBody>
          <a:bodyPr wrap="square">
            <a:spAutoFit/>
          </a:bodyPr>
          <a:lstStyle/>
          <a:p>
            <a:pPr fontAlgn="base"/>
            <a:r>
              <a:rPr lang="en-GB" sz="1600" dirty="0"/>
              <a:t>After 20 months in MCC supporting 3GPP WG CT3, </a:t>
            </a:r>
            <a:r>
              <a:rPr lang="en-GB" sz="1600" b="1" dirty="0"/>
              <a:t>Hao JING</a:t>
            </a:r>
            <a:r>
              <a:rPr lang="en-GB" sz="1600" dirty="0"/>
              <a:t> decided to leave France and MCC at the end of July 2021.</a:t>
            </a:r>
          </a:p>
          <a:p>
            <a:pPr fontAlgn="base"/>
            <a:endParaRPr lang="en-GB" sz="1600" dirty="0"/>
          </a:p>
          <a:p>
            <a:pPr fontAlgn="base"/>
            <a:r>
              <a:rPr lang="en-GB" sz="1600" dirty="0"/>
              <a:t>Thank you Hao for the excellent work.</a:t>
            </a:r>
          </a:p>
        </p:txBody>
      </p:sp>
      <p:pic>
        <p:nvPicPr>
          <p:cNvPr id="1026" name="Picture 2">
            <a:extLst>
              <a:ext uri="{FF2B5EF4-FFF2-40B4-BE49-F238E27FC236}">
                <a16:creationId xmlns:a16="http://schemas.microsoft.com/office/drawing/2014/main" id="{63F6435A-D4D5-4954-A21C-C5B537EF44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2762" y="1889563"/>
            <a:ext cx="1274968" cy="160060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icture containing person, person, wall, suit&#10;&#10;Description automatically generated">
            <a:extLst>
              <a:ext uri="{FF2B5EF4-FFF2-40B4-BE49-F238E27FC236}">
                <a16:creationId xmlns:a16="http://schemas.microsoft.com/office/drawing/2014/main" id="{62DF4160-AFBF-4714-A190-6F2D80DBA5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452" y="3689046"/>
            <a:ext cx="2158470" cy="2692025"/>
          </a:xfrm>
          <a:prstGeom prst="rect">
            <a:avLst/>
          </a:prstGeom>
        </p:spPr>
      </p:pic>
      <p:sp>
        <p:nvSpPr>
          <p:cNvPr id="8" name="Rectangle 7">
            <a:extLst>
              <a:ext uri="{FF2B5EF4-FFF2-40B4-BE49-F238E27FC236}">
                <a16:creationId xmlns:a16="http://schemas.microsoft.com/office/drawing/2014/main" id="{1501A66C-CE5E-441B-806E-1740E2AF7570}"/>
              </a:ext>
            </a:extLst>
          </p:cNvPr>
          <p:cNvSpPr/>
          <p:nvPr/>
        </p:nvSpPr>
        <p:spPr>
          <a:xfrm>
            <a:off x="2549031" y="3757787"/>
            <a:ext cx="6488337" cy="2554545"/>
          </a:xfrm>
          <a:prstGeom prst="rect">
            <a:avLst/>
          </a:prstGeom>
        </p:spPr>
        <p:txBody>
          <a:bodyPr wrap="square">
            <a:spAutoFit/>
          </a:bodyPr>
          <a:lstStyle/>
          <a:p>
            <a:r>
              <a:rPr lang="en-GB" sz="1600" dirty="0"/>
              <a:t>Hao Jing is replaced by </a:t>
            </a:r>
            <a:r>
              <a:rPr lang="en-GB" sz="1600" b="1" dirty="0" err="1"/>
              <a:t>Dr.</a:t>
            </a:r>
            <a:r>
              <a:rPr lang="en-GB" sz="1600" b="1" dirty="0"/>
              <a:t> </a:t>
            </a:r>
            <a:r>
              <a:rPr lang="de-DE" sz="1600" b="1" dirty="0"/>
              <a:t>Achraf Khsiba</a:t>
            </a:r>
            <a:r>
              <a:rPr lang="de-DE" sz="1600" dirty="0"/>
              <a:t> </a:t>
            </a:r>
            <a:r>
              <a:rPr lang="en-GB" sz="1600" dirty="0"/>
              <a:t>on secondment from Organizational Partner CCSA.</a:t>
            </a:r>
          </a:p>
          <a:p>
            <a:endParaRPr lang="en-US" sz="1600" dirty="0"/>
          </a:p>
          <a:p>
            <a:r>
              <a:rPr lang="de-DE" sz="1600" dirty="0"/>
              <a:t>Achraf </a:t>
            </a:r>
            <a:r>
              <a:rPr lang="en-US" sz="1600" dirty="0"/>
              <a:t>received his PhD on digital communications in 2018 from Telecom </a:t>
            </a:r>
            <a:r>
              <a:rPr lang="en-US" sz="1600" dirty="0" err="1"/>
              <a:t>ParisTech</a:t>
            </a:r>
            <a:r>
              <a:rPr lang="en-US" sz="1600" dirty="0"/>
              <a:t> - France.  In his last experience, he worked for more than 3 years as a physical layer research engineer with TCL communications 5G Lab, where he acquired a strong experience in 3GPP standardization activities.</a:t>
            </a:r>
            <a:endParaRPr lang="en-GB" sz="1600" dirty="0"/>
          </a:p>
          <a:p>
            <a:r>
              <a:rPr lang="en-US" sz="1600" dirty="0"/>
              <a:t> </a:t>
            </a:r>
            <a:endParaRPr lang="en-GB" sz="1600" dirty="0"/>
          </a:p>
          <a:p>
            <a:r>
              <a:rPr lang="en-US" sz="1600" dirty="0"/>
              <a:t>Achraf will join MCC in June 2021. </a:t>
            </a:r>
            <a:r>
              <a:rPr lang="en-GB" sz="1600" dirty="0"/>
              <a:t>He will provide technical support for 3GPP CT3.</a:t>
            </a:r>
          </a:p>
        </p:txBody>
      </p:sp>
    </p:spTree>
    <p:extLst>
      <p:ext uri="{BB962C8B-B14F-4D97-AF65-F5344CB8AC3E}">
        <p14:creationId xmlns:p14="http://schemas.microsoft.com/office/powerpoint/2010/main" val="21548287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altLang="en-US" dirty="0">
                <a:solidFill>
                  <a:srgbClr val="75B91A"/>
                </a:solidFill>
              </a:rPr>
              <a:t>3GPP Support Team</a:t>
            </a:r>
          </a:p>
        </p:txBody>
      </p:sp>
      <p:sp>
        <p:nvSpPr>
          <p:cNvPr id="30" name="Line 57">
            <a:extLst>
              <a:ext uri="{FF2B5EF4-FFF2-40B4-BE49-F238E27FC236}">
                <a16:creationId xmlns:a16="http://schemas.microsoft.com/office/drawing/2014/main" id="{A0AF166D-223F-4FBF-9D8C-3335325BA865}"/>
              </a:ext>
            </a:extLst>
          </p:cNvPr>
          <p:cNvSpPr>
            <a:spLocks noChangeShapeType="1"/>
          </p:cNvSpPr>
          <p:nvPr/>
        </p:nvSpPr>
        <p:spPr bwMode="auto">
          <a:xfrm flipV="1">
            <a:off x="1370155" y="4172940"/>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1" name="Line 57">
            <a:extLst>
              <a:ext uri="{FF2B5EF4-FFF2-40B4-BE49-F238E27FC236}">
                <a16:creationId xmlns:a16="http://schemas.microsoft.com/office/drawing/2014/main" id="{83F738FA-1EBB-4CC9-AE9C-75E476801124}"/>
              </a:ext>
            </a:extLst>
          </p:cNvPr>
          <p:cNvSpPr>
            <a:spLocks noChangeShapeType="1"/>
          </p:cNvSpPr>
          <p:nvPr/>
        </p:nvSpPr>
        <p:spPr bwMode="auto">
          <a:xfrm flipV="1">
            <a:off x="1371014" y="50273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2" name="Line 57">
            <a:extLst>
              <a:ext uri="{FF2B5EF4-FFF2-40B4-BE49-F238E27FC236}">
                <a16:creationId xmlns:a16="http://schemas.microsoft.com/office/drawing/2014/main" id="{FF661514-65ED-43FE-A4D8-B43BF8E04F16}"/>
              </a:ext>
            </a:extLst>
          </p:cNvPr>
          <p:cNvSpPr>
            <a:spLocks noChangeShapeType="1"/>
          </p:cNvSpPr>
          <p:nvPr/>
        </p:nvSpPr>
        <p:spPr bwMode="auto">
          <a:xfrm rot="5400000">
            <a:off x="-12178" y="4211461"/>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4" name="Line 57">
            <a:extLst>
              <a:ext uri="{FF2B5EF4-FFF2-40B4-BE49-F238E27FC236}">
                <a16:creationId xmlns:a16="http://schemas.microsoft.com/office/drawing/2014/main" id="{11CA40F5-361A-4DF1-9A69-C28641425119}"/>
              </a:ext>
            </a:extLst>
          </p:cNvPr>
          <p:cNvSpPr>
            <a:spLocks noChangeShapeType="1"/>
          </p:cNvSpPr>
          <p:nvPr/>
        </p:nvSpPr>
        <p:spPr bwMode="auto">
          <a:xfrm flipV="1">
            <a:off x="1373992" y="2834589"/>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5" name="Line 57">
            <a:extLst>
              <a:ext uri="{FF2B5EF4-FFF2-40B4-BE49-F238E27FC236}">
                <a16:creationId xmlns:a16="http://schemas.microsoft.com/office/drawing/2014/main" id="{D0841BB6-DDA4-47AC-9616-C8DC212D2657}"/>
              </a:ext>
            </a:extLst>
          </p:cNvPr>
          <p:cNvSpPr>
            <a:spLocks noChangeShapeType="1"/>
          </p:cNvSpPr>
          <p:nvPr/>
        </p:nvSpPr>
        <p:spPr bwMode="auto">
          <a:xfrm flipV="1">
            <a:off x="1137152" y="3624195"/>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7" name="Line 57">
            <a:extLst>
              <a:ext uri="{FF2B5EF4-FFF2-40B4-BE49-F238E27FC236}">
                <a16:creationId xmlns:a16="http://schemas.microsoft.com/office/drawing/2014/main" id="{721AEE43-FDF9-4306-B0E4-895FE3183C35}"/>
              </a:ext>
            </a:extLst>
          </p:cNvPr>
          <p:cNvSpPr>
            <a:spLocks noChangeShapeType="1"/>
          </p:cNvSpPr>
          <p:nvPr/>
        </p:nvSpPr>
        <p:spPr bwMode="auto">
          <a:xfrm flipV="1">
            <a:off x="1374397" y="5585751"/>
            <a:ext cx="245812" cy="762"/>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8" name="Line 42">
            <a:extLst>
              <a:ext uri="{FF2B5EF4-FFF2-40B4-BE49-F238E27FC236}">
                <a16:creationId xmlns:a16="http://schemas.microsoft.com/office/drawing/2014/main" id="{307811AA-0386-4882-882B-DBFC9B854178}"/>
              </a:ext>
            </a:extLst>
          </p:cNvPr>
          <p:cNvSpPr>
            <a:spLocks noChangeShapeType="1"/>
          </p:cNvSpPr>
          <p:nvPr/>
        </p:nvSpPr>
        <p:spPr bwMode="auto">
          <a:xfrm flipV="1">
            <a:off x="2395148" y="4458987"/>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39" name="Line 57">
            <a:extLst>
              <a:ext uri="{FF2B5EF4-FFF2-40B4-BE49-F238E27FC236}">
                <a16:creationId xmlns:a16="http://schemas.microsoft.com/office/drawing/2014/main" id="{5D4C96C5-8333-4573-8A78-2FAFC779C7E3}"/>
              </a:ext>
            </a:extLst>
          </p:cNvPr>
          <p:cNvSpPr>
            <a:spLocks noChangeShapeType="1"/>
          </p:cNvSpPr>
          <p:nvPr/>
        </p:nvSpPr>
        <p:spPr bwMode="auto">
          <a:xfrm>
            <a:off x="2400458" y="3330075"/>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0" name="Line 51">
            <a:extLst>
              <a:ext uri="{FF2B5EF4-FFF2-40B4-BE49-F238E27FC236}">
                <a16:creationId xmlns:a16="http://schemas.microsoft.com/office/drawing/2014/main" id="{D6624847-C92A-49C3-9158-DCFA994DA915}"/>
              </a:ext>
            </a:extLst>
          </p:cNvPr>
          <p:cNvSpPr>
            <a:spLocks noChangeShapeType="1"/>
          </p:cNvSpPr>
          <p:nvPr/>
        </p:nvSpPr>
        <p:spPr bwMode="auto">
          <a:xfrm flipV="1">
            <a:off x="2407133" y="6133766"/>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1" name="Line 80">
            <a:extLst>
              <a:ext uri="{FF2B5EF4-FFF2-40B4-BE49-F238E27FC236}">
                <a16:creationId xmlns:a16="http://schemas.microsoft.com/office/drawing/2014/main" id="{D09D45DF-EA48-4491-8A60-140EDE7FD141}"/>
              </a:ext>
            </a:extLst>
          </p:cNvPr>
          <p:cNvSpPr>
            <a:spLocks noChangeShapeType="1"/>
          </p:cNvSpPr>
          <p:nvPr/>
        </p:nvSpPr>
        <p:spPr bwMode="auto">
          <a:xfrm flipV="1">
            <a:off x="6186602" y="3077527"/>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2" name="Line 80">
            <a:extLst>
              <a:ext uri="{FF2B5EF4-FFF2-40B4-BE49-F238E27FC236}">
                <a16:creationId xmlns:a16="http://schemas.microsoft.com/office/drawing/2014/main" id="{C3AA1D4C-D204-402F-8724-353C9060DD0C}"/>
              </a:ext>
            </a:extLst>
          </p:cNvPr>
          <p:cNvSpPr>
            <a:spLocks noChangeShapeType="1"/>
          </p:cNvSpPr>
          <p:nvPr/>
        </p:nvSpPr>
        <p:spPr bwMode="auto">
          <a:xfrm flipV="1">
            <a:off x="6083057" y="3589701"/>
            <a:ext cx="1357907" cy="0"/>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3" name="Line 51">
            <a:extLst>
              <a:ext uri="{FF2B5EF4-FFF2-40B4-BE49-F238E27FC236}">
                <a16:creationId xmlns:a16="http://schemas.microsoft.com/office/drawing/2014/main" id="{E34CDDA2-8495-460E-9108-21FADF83F545}"/>
              </a:ext>
            </a:extLst>
          </p:cNvPr>
          <p:cNvSpPr>
            <a:spLocks noChangeShapeType="1"/>
          </p:cNvSpPr>
          <p:nvPr/>
        </p:nvSpPr>
        <p:spPr bwMode="auto">
          <a:xfrm flipV="1">
            <a:off x="2344449" y="5857807"/>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4" name="Line 55">
            <a:extLst>
              <a:ext uri="{FF2B5EF4-FFF2-40B4-BE49-F238E27FC236}">
                <a16:creationId xmlns:a16="http://schemas.microsoft.com/office/drawing/2014/main" id="{0975B585-B81B-4334-8569-FEFCC0C322EE}"/>
              </a:ext>
            </a:extLst>
          </p:cNvPr>
          <p:cNvSpPr>
            <a:spLocks noChangeShapeType="1"/>
          </p:cNvSpPr>
          <p:nvPr/>
        </p:nvSpPr>
        <p:spPr bwMode="auto">
          <a:xfrm>
            <a:off x="2445913" y="2563527"/>
            <a:ext cx="3682370"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5" name="Line 3">
            <a:extLst>
              <a:ext uri="{FF2B5EF4-FFF2-40B4-BE49-F238E27FC236}">
                <a16:creationId xmlns:a16="http://schemas.microsoft.com/office/drawing/2014/main" id="{FA2219BA-6122-483C-874D-6D2F672F8E13}"/>
              </a:ext>
            </a:extLst>
          </p:cNvPr>
          <p:cNvSpPr>
            <a:spLocks noChangeShapeType="1"/>
          </p:cNvSpPr>
          <p:nvPr/>
        </p:nvSpPr>
        <p:spPr bwMode="auto">
          <a:xfrm>
            <a:off x="6068458" y="1950947"/>
            <a:ext cx="20679" cy="4335441"/>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47" name="AutoShape 5">
            <a:extLst>
              <a:ext uri="{FF2B5EF4-FFF2-40B4-BE49-F238E27FC236}">
                <a16:creationId xmlns:a16="http://schemas.microsoft.com/office/drawing/2014/main" id="{35D4AC57-A6CF-4264-9A13-39C6591FA7A9}"/>
              </a:ext>
            </a:extLst>
          </p:cNvPr>
          <p:cNvSpPr>
            <a:spLocks noChangeArrowheads="1"/>
          </p:cNvSpPr>
          <p:nvPr/>
        </p:nvSpPr>
        <p:spPr bwMode="auto">
          <a:xfrm>
            <a:off x="6542840" y="2149534"/>
            <a:ext cx="1470847" cy="36231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48" name="AutoShape 6">
            <a:extLst>
              <a:ext uri="{FF2B5EF4-FFF2-40B4-BE49-F238E27FC236}">
                <a16:creationId xmlns:a16="http://schemas.microsoft.com/office/drawing/2014/main" id="{3955625D-9DE0-4D24-9638-930BD1D7CB40}"/>
              </a:ext>
            </a:extLst>
          </p:cNvPr>
          <p:cNvSpPr>
            <a:spLocks noChangeArrowheads="1"/>
          </p:cNvSpPr>
          <p:nvPr/>
        </p:nvSpPr>
        <p:spPr bwMode="auto">
          <a:xfrm>
            <a:off x="6577668" y="3180255"/>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49" name="Rectangle 7">
            <a:extLst>
              <a:ext uri="{FF2B5EF4-FFF2-40B4-BE49-F238E27FC236}">
                <a16:creationId xmlns:a16="http://schemas.microsoft.com/office/drawing/2014/main" id="{FAC24D58-DE24-402F-84C0-D4EEFCEED46C}"/>
              </a:ext>
            </a:extLst>
          </p:cNvPr>
          <p:cNvSpPr>
            <a:spLocks noChangeArrowheads="1"/>
          </p:cNvSpPr>
          <p:nvPr/>
        </p:nvSpPr>
        <p:spPr bwMode="auto">
          <a:xfrm>
            <a:off x="6530391" y="5164464"/>
            <a:ext cx="1616618" cy="1178607"/>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50" name="AutoShape 8">
            <a:extLst>
              <a:ext uri="{FF2B5EF4-FFF2-40B4-BE49-F238E27FC236}">
                <a16:creationId xmlns:a16="http://schemas.microsoft.com/office/drawing/2014/main" id="{97DA7612-A9EC-4392-9A2F-BD94AC82BEBE}"/>
              </a:ext>
            </a:extLst>
          </p:cNvPr>
          <p:cNvSpPr>
            <a:spLocks noChangeArrowheads="1"/>
          </p:cNvSpPr>
          <p:nvPr/>
        </p:nvSpPr>
        <p:spPr bwMode="auto">
          <a:xfrm>
            <a:off x="6530391" y="4981967"/>
            <a:ext cx="1616618"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51" name="AutoShape 9">
            <a:extLst>
              <a:ext uri="{FF2B5EF4-FFF2-40B4-BE49-F238E27FC236}">
                <a16:creationId xmlns:a16="http://schemas.microsoft.com/office/drawing/2014/main" id="{64CA26E2-CFBE-4352-87FF-638524CA19AD}"/>
              </a:ext>
            </a:extLst>
          </p:cNvPr>
          <p:cNvSpPr>
            <a:spLocks noChangeArrowheads="1"/>
          </p:cNvSpPr>
          <p:nvPr/>
        </p:nvSpPr>
        <p:spPr bwMode="auto">
          <a:xfrm>
            <a:off x="6615752" y="5244180"/>
            <a:ext cx="1472160" cy="255005"/>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52" name="AutoShape 10">
            <a:extLst>
              <a:ext uri="{FF2B5EF4-FFF2-40B4-BE49-F238E27FC236}">
                <a16:creationId xmlns:a16="http://schemas.microsoft.com/office/drawing/2014/main" id="{19459B6C-6DB2-4778-A5F9-3164551B6736}"/>
              </a:ext>
            </a:extLst>
          </p:cNvPr>
          <p:cNvSpPr>
            <a:spLocks noChangeArrowheads="1"/>
          </p:cNvSpPr>
          <p:nvPr/>
        </p:nvSpPr>
        <p:spPr bwMode="auto">
          <a:xfrm>
            <a:off x="6607873" y="5605548"/>
            <a:ext cx="1472160" cy="26164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Anna Riondet</a:t>
            </a:r>
            <a:br>
              <a:rPr lang="en-US" sz="800" dirty="0"/>
            </a:br>
            <a:r>
              <a:rPr lang="en-US" sz="800" dirty="0"/>
              <a:t>(general admin)</a:t>
            </a:r>
          </a:p>
        </p:txBody>
      </p:sp>
      <p:sp>
        <p:nvSpPr>
          <p:cNvPr id="53" name="AutoShape 11">
            <a:extLst>
              <a:ext uri="{FF2B5EF4-FFF2-40B4-BE49-F238E27FC236}">
                <a16:creationId xmlns:a16="http://schemas.microsoft.com/office/drawing/2014/main" id="{8613D458-1829-4B6A-A549-4DF0C1B0E106}"/>
              </a:ext>
            </a:extLst>
          </p:cNvPr>
          <p:cNvSpPr>
            <a:spLocks noChangeArrowheads="1"/>
          </p:cNvSpPr>
          <p:nvPr/>
        </p:nvSpPr>
        <p:spPr bwMode="auto">
          <a:xfrm>
            <a:off x="6594943" y="5972270"/>
            <a:ext cx="1472160" cy="2439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54" name="Line 13">
            <a:extLst>
              <a:ext uri="{FF2B5EF4-FFF2-40B4-BE49-F238E27FC236}">
                <a16:creationId xmlns:a16="http://schemas.microsoft.com/office/drawing/2014/main" id="{70A16A13-0E79-433B-8D07-70FE7D3E7511}"/>
              </a:ext>
            </a:extLst>
          </p:cNvPr>
          <p:cNvSpPr>
            <a:spLocks noChangeShapeType="1"/>
          </p:cNvSpPr>
          <p:nvPr/>
        </p:nvSpPr>
        <p:spPr bwMode="auto">
          <a:xfrm flipV="1">
            <a:off x="2377483" y="5296588"/>
            <a:ext cx="3677117"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5" name="AutoShape 14">
            <a:extLst>
              <a:ext uri="{FF2B5EF4-FFF2-40B4-BE49-F238E27FC236}">
                <a16:creationId xmlns:a16="http://schemas.microsoft.com/office/drawing/2014/main" id="{B788FC6D-8501-43FC-89E8-8A6EBF4D16E4}"/>
              </a:ext>
            </a:extLst>
          </p:cNvPr>
          <p:cNvSpPr>
            <a:spLocks noChangeArrowheads="1"/>
          </p:cNvSpPr>
          <p:nvPr/>
        </p:nvSpPr>
        <p:spPr bwMode="auto">
          <a:xfrm>
            <a:off x="3899548" y="5255346"/>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56" name="AutoShape 17">
            <a:extLst>
              <a:ext uri="{FF2B5EF4-FFF2-40B4-BE49-F238E27FC236}">
                <a16:creationId xmlns:a16="http://schemas.microsoft.com/office/drawing/2014/main" id="{20199580-545E-445A-8379-B6D932538BE5}"/>
              </a:ext>
            </a:extLst>
          </p:cNvPr>
          <p:cNvSpPr>
            <a:spLocks noChangeArrowheads="1"/>
          </p:cNvSpPr>
          <p:nvPr/>
        </p:nvSpPr>
        <p:spPr bwMode="auto">
          <a:xfrm>
            <a:off x="1570891" y="521970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Jayeeta Saha</a:t>
            </a:r>
          </a:p>
        </p:txBody>
      </p:sp>
      <p:sp>
        <p:nvSpPr>
          <p:cNvPr id="57" name="Line 19">
            <a:extLst>
              <a:ext uri="{FF2B5EF4-FFF2-40B4-BE49-F238E27FC236}">
                <a16:creationId xmlns:a16="http://schemas.microsoft.com/office/drawing/2014/main" id="{E21D2341-01D4-459D-B035-7ABC50DBF411}"/>
              </a:ext>
            </a:extLst>
          </p:cNvPr>
          <p:cNvSpPr>
            <a:spLocks noChangeShapeType="1"/>
          </p:cNvSpPr>
          <p:nvPr/>
        </p:nvSpPr>
        <p:spPr bwMode="auto">
          <a:xfrm>
            <a:off x="2295778" y="3875138"/>
            <a:ext cx="3767199"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58" name="AutoShape 20">
            <a:extLst>
              <a:ext uri="{FF2B5EF4-FFF2-40B4-BE49-F238E27FC236}">
                <a16:creationId xmlns:a16="http://schemas.microsoft.com/office/drawing/2014/main" id="{AA397D5A-CF0D-4C2C-8DCB-4CC8E1C4E0EF}"/>
              </a:ext>
            </a:extLst>
          </p:cNvPr>
          <p:cNvSpPr>
            <a:spLocks noChangeArrowheads="1"/>
          </p:cNvSpPr>
          <p:nvPr/>
        </p:nvSpPr>
        <p:spPr bwMode="auto">
          <a:xfrm>
            <a:off x="1570891" y="4383800"/>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59" name="Line 27">
            <a:extLst>
              <a:ext uri="{FF2B5EF4-FFF2-40B4-BE49-F238E27FC236}">
                <a16:creationId xmlns:a16="http://schemas.microsoft.com/office/drawing/2014/main" id="{70CD9B63-0466-46D9-B6DD-F637C5F980BB}"/>
              </a:ext>
            </a:extLst>
          </p:cNvPr>
          <p:cNvSpPr>
            <a:spLocks noChangeShapeType="1"/>
          </p:cNvSpPr>
          <p:nvPr/>
        </p:nvSpPr>
        <p:spPr bwMode="auto">
          <a:xfrm>
            <a:off x="2367842" y="5035427"/>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0" name="AutoShape 28">
            <a:extLst>
              <a:ext uri="{FF2B5EF4-FFF2-40B4-BE49-F238E27FC236}">
                <a16:creationId xmlns:a16="http://schemas.microsoft.com/office/drawing/2014/main" id="{DE1B1EFD-432B-4B01-BABF-36D561837F0E}"/>
              </a:ext>
            </a:extLst>
          </p:cNvPr>
          <p:cNvSpPr>
            <a:spLocks noChangeArrowheads="1"/>
          </p:cNvSpPr>
          <p:nvPr/>
        </p:nvSpPr>
        <p:spPr bwMode="auto">
          <a:xfrm>
            <a:off x="1570891" y="4959313"/>
            <a:ext cx="996077"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61" name="Line 29">
            <a:extLst>
              <a:ext uri="{FF2B5EF4-FFF2-40B4-BE49-F238E27FC236}">
                <a16:creationId xmlns:a16="http://schemas.microsoft.com/office/drawing/2014/main" id="{472596AE-81FF-420D-A8E7-E41ACC58C424}"/>
              </a:ext>
            </a:extLst>
          </p:cNvPr>
          <p:cNvSpPr>
            <a:spLocks noChangeShapeType="1"/>
          </p:cNvSpPr>
          <p:nvPr/>
        </p:nvSpPr>
        <p:spPr bwMode="auto">
          <a:xfrm flipV="1">
            <a:off x="2335106" y="4766721"/>
            <a:ext cx="3740153" cy="232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2" name="AutoShape 30">
            <a:extLst>
              <a:ext uri="{FF2B5EF4-FFF2-40B4-BE49-F238E27FC236}">
                <a16:creationId xmlns:a16="http://schemas.microsoft.com/office/drawing/2014/main" id="{EDA6D333-DAB6-4E5A-94CD-EFB76354D14A}"/>
              </a:ext>
            </a:extLst>
          </p:cNvPr>
          <p:cNvSpPr>
            <a:spLocks noChangeArrowheads="1"/>
          </p:cNvSpPr>
          <p:nvPr/>
        </p:nvSpPr>
        <p:spPr bwMode="auto">
          <a:xfrm>
            <a:off x="1570891" y="468836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63" name="AutoShape 31">
            <a:extLst>
              <a:ext uri="{FF2B5EF4-FFF2-40B4-BE49-F238E27FC236}">
                <a16:creationId xmlns:a16="http://schemas.microsoft.com/office/drawing/2014/main" id="{25CA5212-D629-4A51-9A0C-F527175761A4}"/>
              </a:ext>
            </a:extLst>
          </p:cNvPr>
          <p:cNvSpPr>
            <a:spLocks noChangeArrowheads="1"/>
          </p:cNvSpPr>
          <p:nvPr/>
        </p:nvSpPr>
        <p:spPr bwMode="auto">
          <a:xfrm>
            <a:off x="4575521" y="472658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64" name="AutoShape 32">
            <a:extLst>
              <a:ext uri="{FF2B5EF4-FFF2-40B4-BE49-F238E27FC236}">
                <a16:creationId xmlns:a16="http://schemas.microsoft.com/office/drawing/2014/main" id="{F41988BD-3D92-4A30-97E4-4549D9F50A82}"/>
              </a:ext>
            </a:extLst>
          </p:cNvPr>
          <p:cNvSpPr>
            <a:spLocks noChangeArrowheads="1"/>
          </p:cNvSpPr>
          <p:nvPr/>
        </p:nvSpPr>
        <p:spPr bwMode="auto">
          <a:xfrm>
            <a:off x="4574208" y="4823335"/>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65" name="Line 33">
            <a:extLst>
              <a:ext uri="{FF2B5EF4-FFF2-40B4-BE49-F238E27FC236}">
                <a16:creationId xmlns:a16="http://schemas.microsoft.com/office/drawing/2014/main" id="{90A4F335-405D-4583-B2F3-EC5B8691CBCD}"/>
              </a:ext>
            </a:extLst>
          </p:cNvPr>
          <p:cNvSpPr>
            <a:spLocks noChangeShapeType="1"/>
          </p:cNvSpPr>
          <p:nvPr/>
        </p:nvSpPr>
        <p:spPr bwMode="auto">
          <a:xfrm flipV="1">
            <a:off x="5922538" y="4094737"/>
            <a:ext cx="1212792"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6" name="AutoShape 34">
            <a:extLst>
              <a:ext uri="{FF2B5EF4-FFF2-40B4-BE49-F238E27FC236}">
                <a16:creationId xmlns:a16="http://schemas.microsoft.com/office/drawing/2014/main" id="{8E602E82-7FF9-4C55-9E0C-BC8826646762}"/>
              </a:ext>
            </a:extLst>
          </p:cNvPr>
          <p:cNvSpPr>
            <a:spLocks noChangeArrowheads="1"/>
          </p:cNvSpPr>
          <p:nvPr/>
        </p:nvSpPr>
        <p:spPr bwMode="auto">
          <a:xfrm>
            <a:off x="6593427" y="4622159"/>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67" name="Line 35">
            <a:extLst>
              <a:ext uri="{FF2B5EF4-FFF2-40B4-BE49-F238E27FC236}">
                <a16:creationId xmlns:a16="http://schemas.microsoft.com/office/drawing/2014/main" id="{BCBB0CD9-1B95-4ACA-AABA-7A3C4EF58B62}"/>
              </a:ext>
            </a:extLst>
          </p:cNvPr>
          <p:cNvSpPr>
            <a:spLocks noChangeShapeType="1"/>
          </p:cNvSpPr>
          <p:nvPr/>
        </p:nvSpPr>
        <p:spPr bwMode="auto">
          <a:xfrm>
            <a:off x="2327580" y="4164179"/>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68" name="AutoShape 37">
            <a:extLst>
              <a:ext uri="{FF2B5EF4-FFF2-40B4-BE49-F238E27FC236}">
                <a16:creationId xmlns:a16="http://schemas.microsoft.com/office/drawing/2014/main" id="{01ED34A5-1A30-4CDD-AAE8-EB902E46B160}"/>
              </a:ext>
            </a:extLst>
          </p:cNvPr>
          <p:cNvSpPr>
            <a:spLocks noChangeArrowheads="1"/>
          </p:cNvSpPr>
          <p:nvPr/>
        </p:nvSpPr>
        <p:spPr bwMode="auto">
          <a:xfrm>
            <a:off x="1570891" y="409632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69" name="AutoShape 38">
            <a:extLst>
              <a:ext uri="{FF2B5EF4-FFF2-40B4-BE49-F238E27FC236}">
                <a16:creationId xmlns:a16="http://schemas.microsoft.com/office/drawing/2014/main" id="{BACE669F-3CBD-44E4-BC30-E0E0C37D3EA3}"/>
              </a:ext>
            </a:extLst>
          </p:cNvPr>
          <p:cNvSpPr>
            <a:spLocks noChangeArrowheads="1"/>
          </p:cNvSpPr>
          <p:nvPr/>
        </p:nvSpPr>
        <p:spPr bwMode="auto">
          <a:xfrm>
            <a:off x="2682159" y="4127433"/>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70" name="Line 39">
            <a:extLst>
              <a:ext uri="{FF2B5EF4-FFF2-40B4-BE49-F238E27FC236}">
                <a16:creationId xmlns:a16="http://schemas.microsoft.com/office/drawing/2014/main" id="{8BED5ADD-B16E-40D2-8B61-2427CAA94778}"/>
              </a:ext>
            </a:extLst>
          </p:cNvPr>
          <p:cNvSpPr>
            <a:spLocks noChangeShapeType="1"/>
          </p:cNvSpPr>
          <p:nvPr/>
        </p:nvSpPr>
        <p:spPr bwMode="auto">
          <a:xfrm>
            <a:off x="2344399" y="3611068"/>
            <a:ext cx="3713888" cy="1277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1" name="AutoShape 41">
            <a:extLst>
              <a:ext uri="{FF2B5EF4-FFF2-40B4-BE49-F238E27FC236}">
                <a16:creationId xmlns:a16="http://schemas.microsoft.com/office/drawing/2014/main" id="{7B61C010-EF69-485F-A107-4830EA8458CF}"/>
              </a:ext>
            </a:extLst>
          </p:cNvPr>
          <p:cNvSpPr>
            <a:spLocks noChangeArrowheads="1"/>
          </p:cNvSpPr>
          <p:nvPr/>
        </p:nvSpPr>
        <p:spPr bwMode="auto">
          <a:xfrm>
            <a:off x="4590961" y="6107334"/>
            <a:ext cx="735423" cy="80586"/>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72" name="AutoShape 45">
            <a:extLst>
              <a:ext uri="{FF2B5EF4-FFF2-40B4-BE49-F238E27FC236}">
                <a16:creationId xmlns:a16="http://schemas.microsoft.com/office/drawing/2014/main" id="{2F6B3FDB-83D7-4BAB-B2E9-9468074848AC}"/>
              </a:ext>
            </a:extLst>
          </p:cNvPr>
          <p:cNvSpPr>
            <a:spLocks noChangeArrowheads="1"/>
          </p:cNvSpPr>
          <p:nvPr/>
        </p:nvSpPr>
        <p:spPr bwMode="auto">
          <a:xfrm>
            <a:off x="4572318" y="4916350"/>
            <a:ext cx="735423"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73" name="AutoShape 48">
            <a:extLst>
              <a:ext uri="{FF2B5EF4-FFF2-40B4-BE49-F238E27FC236}">
                <a16:creationId xmlns:a16="http://schemas.microsoft.com/office/drawing/2014/main" id="{95397316-58C0-4BAB-858A-9EDEE298A68B}"/>
              </a:ext>
            </a:extLst>
          </p:cNvPr>
          <p:cNvSpPr>
            <a:spLocks noChangeArrowheads="1"/>
          </p:cNvSpPr>
          <p:nvPr/>
        </p:nvSpPr>
        <p:spPr bwMode="auto">
          <a:xfrm>
            <a:off x="3925257" y="383319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74" name="AutoShape 49">
            <a:extLst>
              <a:ext uri="{FF2B5EF4-FFF2-40B4-BE49-F238E27FC236}">
                <a16:creationId xmlns:a16="http://schemas.microsoft.com/office/drawing/2014/main" id="{A12EA8F9-7881-4555-9B1A-7AE0BB3072D3}"/>
              </a:ext>
            </a:extLst>
          </p:cNvPr>
          <p:cNvSpPr>
            <a:spLocks noChangeArrowheads="1"/>
          </p:cNvSpPr>
          <p:nvPr/>
        </p:nvSpPr>
        <p:spPr bwMode="auto">
          <a:xfrm>
            <a:off x="1570891" y="380558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75" name="AutoShape 50">
            <a:extLst>
              <a:ext uri="{FF2B5EF4-FFF2-40B4-BE49-F238E27FC236}">
                <a16:creationId xmlns:a16="http://schemas.microsoft.com/office/drawing/2014/main" id="{7114DD2F-F309-479C-B9B6-2577A3727805}"/>
              </a:ext>
            </a:extLst>
          </p:cNvPr>
          <p:cNvSpPr>
            <a:spLocks noChangeArrowheads="1"/>
          </p:cNvSpPr>
          <p:nvPr/>
        </p:nvSpPr>
        <p:spPr bwMode="auto">
          <a:xfrm>
            <a:off x="3924731" y="3933951"/>
            <a:ext cx="735423"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76" name="Line 51">
            <a:extLst>
              <a:ext uri="{FF2B5EF4-FFF2-40B4-BE49-F238E27FC236}">
                <a16:creationId xmlns:a16="http://schemas.microsoft.com/office/drawing/2014/main" id="{3F437D34-250F-4E34-AB4E-1049E7694A32}"/>
              </a:ext>
            </a:extLst>
          </p:cNvPr>
          <p:cNvSpPr>
            <a:spLocks noChangeShapeType="1"/>
          </p:cNvSpPr>
          <p:nvPr/>
        </p:nvSpPr>
        <p:spPr bwMode="auto">
          <a:xfrm flipV="1">
            <a:off x="2290455" y="5569268"/>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77" name="AutoShape 52">
            <a:extLst>
              <a:ext uri="{FF2B5EF4-FFF2-40B4-BE49-F238E27FC236}">
                <a16:creationId xmlns:a16="http://schemas.microsoft.com/office/drawing/2014/main" id="{D3980256-6CAD-49AC-AC8C-CDFE18D27F11}"/>
              </a:ext>
            </a:extLst>
          </p:cNvPr>
          <p:cNvSpPr>
            <a:spLocks noChangeArrowheads="1"/>
          </p:cNvSpPr>
          <p:nvPr/>
        </p:nvSpPr>
        <p:spPr bwMode="auto">
          <a:xfrm>
            <a:off x="1570891" y="549984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78" name="AutoShape 53">
            <a:extLst>
              <a:ext uri="{FF2B5EF4-FFF2-40B4-BE49-F238E27FC236}">
                <a16:creationId xmlns:a16="http://schemas.microsoft.com/office/drawing/2014/main" id="{14E0E0DE-A650-42C3-8F4F-51D7077C21A7}"/>
              </a:ext>
            </a:extLst>
          </p:cNvPr>
          <p:cNvSpPr>
            <a:spLocks noChangeArrowheads="1"/>
          </p:cNvSpPr>
          <p:nvPr/>
        </p:nvSpPr>
        <p:spPr bwMode="auto">
          <a:xfrm>
            <a:off x="2699585" y="5541966"/>
            <a:ext cx="735423" cy="80586"/>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79" name="AutoShape 54">
            <a:extLst>
              <a:ext uri="{FF2B5EF4-FFF2-40B4-BE49-F238E27FC236}">
                <a16:creationId xmlns:a16="http://schemas.microsoft.com/office/drawing/2014/main" id="{2F9F9EE5-0B25-4ECA-B062-2FFF9D2DAE12}"/>
              </a:ext>
            </a:extLst>
          </p:cNvPr>
          <p:cNvSpPr>
            <a:spLocks noChangeArrowheads="1"/>
          </p:cNvSpPr>
          <p:nvPr/>
        </p:nvSpPr>
        <p:spPr bwMode="auto">
          <a:xfrm>
            <a:off x="1586487" y="248922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80" name="AutoShape 56">
            <a:extLst>
              <a:ext uri="{FF2B5EF4-FFF2-40B4-BE49-F238E27FC236}">
                <a16:creationId xmlns:a16="http://schemas.microsoft.com/office/drawing/2014/main" id="{DCD05501-028C-4BDA-B4C0-C3392C76D8BB}"/>
              </a:ext>
            </a:extLst>
          </p:cNvPr>
          <p:cNvSpPr>
            <a:spLocks noChangeArrowheads="1"/>
          </p:cNvSpPr>
          <p:nvPr/>
        </p:nvSpPr>
        <p:spPr bwMode="auto">
          <a:xfrm>
            <a:off x="3913830" y="2530646"/>
            <a:ext cx="736737"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81" name="Line 57">
            <a:extLst>
              <a:ext uri="{FF2B5EF4-FFF2-40B4-BE49-F238E27FC236}">
                <a16:creationId xmlns:a16="http://schemas.microsoft.com/office/drawing/2014/main" id="{3F07C443-FB7B-4C73-88FE-06D18CCEC74F}"/>
              </a:ext>
            </a:extLst>
          </p:cNvPr>
          <p:cNvSpPr>
            <a:spLocks noChangeShapeType="1"/>
          </p:cNvSpPr>
          <p:nvPr/>
        </p:nvSpPr>
        <p:spPr bwMode="auto">
          <a:xfrm>
            <a:off x="2352369" y="307624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2" name="AutoShape 58">
            <a:extLst>
              <a:ext uri="{FF2B5EF4-FFF2-40B4-BE49-F238E27FC236}">
                <a16:creationId xmlns:a16="http://schemas.microsoft.com/office/drawing/2014/main" id="{8F145AAF-5B14-4111-90AF-04A606EBD047}"/>
              </a:ext>
            </a:extLst>
          </p:cNvPr>
          <p:cNvSpPr>
            <a:spLocks noChangeArrowheads="1"/>
          </p:cNvSpPr>
          <p:nvPr/>
        </p:nvSpPr>
        <p:spPr bwMode="auto">
          <a:xfrm>
            <a:off x="1586487" y="300222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83" name="AutoShape 59">
            <a:extLst>
              <a:ext uri="{FF2B5EF4-FFF2-40B4-BE49-F238E27FC236}">
                <a16:creationId xmlns:a16="http://schemas.microsoft.com/office/drawing/2014/main" id="{83167676-12E3-4823-B928-426CEF2A6F93}"/>
              </a:ext>
            </a:extLst>
          </p:cNvPr>
          <p:cNvSpPr>
            <a:spLocks noChangeArrowheads="1"/>
          </p:cNvSpPr>
          <p:nvPr/>
        </p:nvSpPr>
        <p:spPr bwMode="auto">
          <a:xfrm>
            <a:off x="3940853" y="3099713"/>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84" name="AutoShape 60">
            <a:extLst>
              <a:ext uri="{FF2B5EF4-FFF2-40B4-BE49-F238E27FC236}">
                <a16:creationId xmlns:a16="http://schemas.microsoft.com/office/drawing/2014/main" id="{A965996D-7C20-4DDF-8BB8-E4A1D2999200}"/>
              </a:ext>
            </a:extLst>
          </p:cNvPr>
          <p:cNvSpPr>
            <a:spLocks noChangeArrowheads="1"/>
          </p:cNvSpPr>
          <p:nvPr/>
        </p:nvSpPr>
        <p:spPr bwMode="auto">
          <a:xfrm>
            <a:off x="3940853" y="2996138"/>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85" name="AutoShape 61">
            <a:extLst>
              <a:ext uri="{FF2B5EF4-FFF2-40B4-BE49-F238E27FC236}">
                <a16:creationId xmlns:a16="http://schemas.microsoft.com/office/drawing/2014/main" id="{14BD38C6-B685-4CE9-B327-CFFCAE99EC90}"/>
              </a:ext>
            </a:extLst>
          </p:cNvPr>
          <p:cNvSpPr>
            <a:spLocks noChangeArrowheads="1"/>
          </p:cNvSpPr>
          <p:nvPr/>
        </p:nvSpPr>
        <p:spPr bwMode="auto">
          <a:xfrm>
            <a:off x="6577668" y="3657122"/>
            <a:ext cx="1470847" cy="359992"/>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86" name="AutoShape 62">
            <a:extLst>
              <a:ext uri="{FF2B5EF4-FFF2-40B4-BE49-F238E27FC236}">
                <a16:creationId xmlns:a16="http://schemas.microsoft.com/office/drawing/2014/main" id="{51733EC1-45BB-4182-8D78-191473D36094}"/>
              </a:ext>
            </a:extLst>
          </p:cNvPr>
          <p:cNvSpPr>
            <a:spLocks noChangeArrowheads="1"/>
          </p:cNvSpPr>
          <p:nvPr/>
        </p:nvSpPr>
        <p:spPr bwMode="auto">
          <a:xfrm>
            <a:off x="2668371" y="4997529"/>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87" name="AutoShape 63">
            <a:extLst>
              <a:ext uri="{FF2B5EF4-FFF2-40B4-BE49-F238E27FC236}">
                <a16:creationId xmlns:a16="http://schemas.microsoft.com/office/drawing/2014/main" id="{79BA4F73-58A9-4766-A4C9-3D2FC3999050}"/>
              </a:ext>
            </a:extLst>
          </p:cNvPr>
          <p:cNvSpPr>
            <a:spLocks noChangeArrowheads="1"/>
          </p:cNvSpPr>
          <p:nvPr/>
        </p:nvSpPr>
        <p:spPr bwMode="auto">
          <a:xfrm>
            <a:off x="4574208" y="4421385"/>
            <a:ext cx="736737"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88" name="Line 64">
            <a:extLst>
              <a:ext uri="{FF2B5EF4-FFF2-40B4-BE49-F238E27FC236}">
                <a16:creationId xmlns:a16="http://schemas.microsoft.com/office/drawing/2014/main" id="{E81C14D3-B502-42FA-856B-F5A41F21B526}"/>
              </a:ext>
            </a:extLst>
          </p:cNvPr>
          <p:cNvSpPr>
            <a:spLocks noChangeShapeType="1"/>
          </p:cNvSpPr>
          <p:nvPr/>
        </p:nvSpPr>
        <p:spPr bwMode="auto">
          <a:xfrm>
            <a:off x="2296252" y="2793629"/>
            <a:ext cx="3728334" cy="929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9" name="AutoShape 65">
            <a:extLst>
              <a:ext uri="{FF2B5EF4-FFF2-40B4-BE49-F238E27FC236}">
                <a16:creationId xmlns:a16="http://schemas.microsoft.com/office/drawing/2014/main" id="{91C5DD1A-0242-43D6-81C2-82EFDB0BCC18}"/>
              </a:ext>
            </a:extLst>
          </p:cNvPr>
          <p:cNvSpPr>
            <a:spLocks noChangeArrowheads="1"/>
          </p:cNvSpPr>
          <p:nvPr/>
        </p:nvSpPr>
        <p:spPr bwMode="auto">
          <a:xfrm>
            <a:off x="2685581" y="2761373"/>
            <a:ext cx="735423"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90" name="AutoShape 71">
            <a:extLst>
              <a:ext uri="{FF2B5EF4-FFF2-40B4-BE49-F238E27FC236}">
                <a16:creationId xmlns:a16="http://schemas.microsoft.com/office/drawing/2014/main" id="{25AF26D1-5A8A-40E4-9C24-D67A983E0744}"/>
              </a:ext>
            </a:extLst>
          </p:cNvPr>
          <p:cNvSpPr>
            <a:spLocks noChangeArrowheads="1"/>
          </p:cNvSpPr>
          <p:nvPr/>
        </p:nvSpPr>
        <p:spPr bwMode="auto">
          <a:xfrm>
            <a:off x="1586487" y="2745754"/>
            <a:ext cx="1001662" cy="15444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91" name="AutoShape 72">
            <a:extLst>
              <a:ext uri="{FF2B5EF4-FFF2-40B4-BE49-F238E27FC236}">
                <a16:creationId xmlns:a16="http://schemas.microsoft.com/office/drawing/2014/main" id="{1B8AA370-04C2-4FBF-80B3-0D716BC5EEDA}"/>
              </a:ext>
            </a:extLst>
          </p:cNvPr>
          <p:cNvSpPr>
            <a:spLocks noChangeArrowheads="1"/>
          </p:cNvSpPr>
          <p:nvPr/>
        </p:nvSpPr>
        <p:spPr bwMode="auto">
          <a:xfrm>
            <a:off x="1570891" y="5498559"/>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92" name="AutoShape 75">
            <a:extLst>
              <a:ext uri="{FF2B5EF4-FFF2-40B4-BE49-F238E27FC236}">
                <a16:creationId xmlns:a16="http://schemas.microsoft.com/office/drawing/2014/main" id="{155DA064-60A8-4CCC-AF2F-74F11FBD493C}"/>
              </a:ext>
            </a:extLst>
          </p:cNvPr>
          <p:cNvSpPr>
            <a:spLocks noChangeArrowheads="1"/>
          </p:cNvSpPr>
          <p:nvPr/>
        </p:nvSpPr>
        <p:spPr bwMode="auto">
          <a:xfrm>
            <a:off x="1586487" y="29932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93" name="AutoShape 76">
            <a:extLst>
              <a:ext uri="{FF2B5EF4-FFF2-40B4-BE49-F238E27FC236}">
                <a16:creationId xmlns:a16="http://schemas.microsoft.com/office/drawing/2014/main" id="{218B76FB-F4FE-4FBA-9AEB-3F011ABA7949}"/>
              </a:ext>
            </a:extLst>
          </p:cNvPr>
          <p:cNvSpPr>
            <a:spLocks noChangeArrowheads="1"/>
          </p:cNvSpPr>
          <p:nvPr/>
        </p:nvSpPr>
        <p:spPr bwMode="auto">
          <a:xfrm>
            <a:off x="6599993" y="4201590"/>
            <a:ext cx="1470847" cy="31818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94" name="AutoShape 23">
            <a:extLst>
              <a:ext uri="{FF2B5EF4-FFF2-40B4-BE49-F238E27FC236}">
                <a16:creationId xmlns:a16="http://schemas.microsoft.com/office/drawing/2014/main" id="{0A8F09B5-6B2B-4394-B3D3-BAC542C69F48}"/>
              </a:ext>
            </a:extLst>
          </p:cNvPr>
          <p:cNvSpPr>
            <a:spLocks noChangeArrowheads="1"/>
          </p:cNvSpPr>
          <p:nvPr/>
        </p:nvSpPr>
        <p:spPr bwMode="auto">
          <a:xfrm>
            <a:off x="2714651" y="3568376"/>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95" name="AutoShape 74">
            <a:extLst>
              <a:ext uri="{FF2B5EF4-FFF2-40B4-BE49-F238E27FC236}">
                <a16:creationId xmlns:a16="http://schemas.microsoft.com/office/drawing/2014/main" id="{1E1E66CE-78AD-4FBA-B7A1-4F07A5AEE025}"/>
              </a:ext>
            </a:extLst>
          </p:cNvPr>
          <p:cNvSpPr>
            <a:spLocks noChangeArrowheads="1"/>
          </p:cNvSpPr>
          <p:nvPr/>
        </p:nvSpPr>
        <p:spPr bwMode="auto">
          <a:xfrm>
            <a:off x="1577243" y="35252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96" name="AutoShape 34">
            <a:extLst>
              <a:ext uri="{FF2B5EF4-FFF2-40B4-BE49-F238E27FC236}">
                <a16:creationId xmlns:a16="http://schemas.microsoft.com/office/drawing/2014/main" id="{3CA62326-B1E5-43CB-BB68-E765EB555B05}"/>
              </a:ext>
            </a:extLst>
          </p:cNvPr>
          <p:cNvSpPr>
            <a:spLocks noChangeArrowheads="1"/>
          </p:cNvSpPr>
          <p:nvPr/>
        </p:nvSpPr>
        <p:spPr bwMode="auto">
          <a:xfrm>
            <a:off x="6621006" y="4624092"/>
            <a:ext cx="1459027" cy="2578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97" name="AutoShape 72">
            <a:extLst>
              <a:ext uri="{FF2B5EF4-FFF2-40B4-BE49-F238E27FC236}">
                <a16:creationId xmlns:a16="http://schemas.microsoft.com/office/drawing/2014/main" id="{72D94C82-6FB5-43D4-846B-E5F594E37208}"/>
              </a:ext>
            </a:extLst>
          </p:cNvPr>
          <p:cNvSpPr>
            <a:spLocks noChangeArrowheads="1"/>
          </p:cNvSpPr>
          <p:nvPr/>
        </p:nvSpPr>
        <p:spPr bwMode="auto">
          <a:xfrm>
            <a:off x="1570891" y="577294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98" name="Line 57">
            <a:extLst>
              <a:ext uri="{FF2B5EF4-FFF2-40B4-BE49-F238E27FC236}">
                <a16:creationId xmlns:a16="http://schemas.microsoft.com/office/drawing/2014/main" id="{B6B4A57B-48CD-40A8-AB04-FF90B390B866}"/>
              </a:ext>
            </a:extLst>
          </p:cNvPr>
          <p:cNvSpPr>
            <a:spLocks noChangeShapeType="1"/>
          </p:cNvSpPr>
          <p:nvPr/>
        </p:nvSpPr>
        <p:spPr bwMode="auto">
          <a:xfrm>
            <a:off x="2432882" y="2025902"/>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78">
            <a:extLst>
              <a:ext uri="{FF2B5EF4-FFF2-40B4-BE49-F238E27FC236}">
                <a16:creationId xmlns:a16="http://schemas.microsoft.com/office/drawing/2014/main" id="{63C20BF8-CC9B-4E23-ABC9-F2E75E50097E}"/>
              </a:ext>
            </a:extLst>
          </p:cNvPr>
          <p:cNvSpPr>
            <a:spLocks noChangeArrowheads="1"/>
          </p:cNvSpPr>
          <p:nvPr/>
        </p:nvSpPr>
        <p:spPr bwMode="auto">
          <a:xfrm>
            <a:off x="3320238" y="2001260"/>
            <a:ext cx="735423"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00" name="AutoShape 25">
            <a:extLst>
              <a:ext uri="{FF2B5EF4-FFF2-40B4-BE49-F238E27FC236}">
                <a16:creationId xmlns:a16="http://schemas.microsoft.com/office/drawing/2014/main" id="{205EAC23-3CDF-4EE9-80C3-35CB099BE754}"/>
              </a:ext>
            </a:extLst>
          </p:cNvPr>
          <p:cNvSpPr>
            <a:spLocks noChangeArrowheads="1"/>
          </p:cNvSpPr>
          <p:nvPr/>
        </p:nvSpPr>
        <p:spPr bwMode="auto">
          <a:xfrm>
            <a:off x="1567091" y="1892371"/>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01" name="Line 57">
            <a:extLst>
              <a:ext uri="{FF2B5EF4-FFF2-40B4-BE49-F238E27FC236}">
                <a16:creationId xmlns:a16="http://schemas.microsoft.com/office/drawing/2014/main" id="{6160DE74-0254-40EA-96A1-883428EBBD24}"/>
              </a:ext>
            </a:extLst>
          </p:cNvPr>
          <p:cNvSpPr>
            <a:spLocks noChangeShapeType="1"/>
          </p:cNvSpPr>
          <p:nvPr/>
        </p:nvSpPr>
        <p:spPr bwMode="auto">
          <a:xfrm>
            <a:off x="2389593" y="2326063"/>
            <a:ext cx="3712575"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2" name="AutoShape 24">
            <a:extLst>
              <a:ext uri="{FF2B5EF4-FFF2-40B4-BE49-F238E27FC236}">
                <a16:creationId xmlns:a16="http://schemas.microsoft.com/office/drawing/2014/main" id="{886081D3-9693-4DB2-BB3C-BEB613791483}"/>
              </a:ext>
            </a:extLst>
          </p:cNvPr>
          <p:cNvSpPr>
            <a:spLocks noChangeArrowheads="1"/>
          </p:cNvSpPr>
          <p:nvPr/>
        </p:nvSpPr>
        <p:spPr bwMode="auto">
          <a:xfrm>
            <a:off x="1586487" y="2247203"/>
            <a:ext cx="1001779" cy="153789"/>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03" name="AutoShape 66">
            <a:extLst>
              <a:ext uri="{FF2B5EF4-FFF2-40B4-BE49-F238E27FC236}">
                <a16:creationId xmlns:a16="http://schemas.microsoft.com/office/drawing/2014/main" id="{BD07197B-2FB5-4F4A-A1DA-3D6BD0B2F4D1}"/>
              </a:ext>
            </a:extLst>
          </p:cNvPr>
          <p:cNvSpPr>
            <a:spLocks noChangeArrowheads="1"/>
          </p:cNvSpPr>
          <p:nvPr/>
        </p:nvSpPr>
        <p:spPr bwMode="auto">
          <a:xfrm>
            <a:off x="2705882" y="2288292"/>
            <a:ext cx="735423"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04" name="AutoShape 14">
            <a:extLst>
              <a:ext uri="{FF2B5EF4-FFF2-40B4-BE49-F238E27FC236}">
                <a16:creationId xmlns:a16="http://schemas.microsoft.com/office/drawing/2014/main" id="{4B564381-759D-4E1C-93E1-19BE720B07EE}"/>
              </a:ext>
            </a:extLst>
          </p:cNvPr>
          <p:cNvSpPr>
            <a:spLocks noChangeArrowheads="1"/>
          </p:cNvSpPr>
          <p:nvPr/>
        </p:nvSpPr>
        <p:spPr bwMode="auto">
          <a:xfrm>
            <a:off x="3903462" y="5810615"/>
            <a:ext cx="735423"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07" name="AutoShape 59">
            <a:extLst>
              <a:ext uri="{FF2B5EF4-FFF2-40B4-BE49-F238E27FC236}">
                <a16:creationId xmlns:a16="http://schemas.microsoft.com/office/drawing/2014/main" id="{C821C806-3445-4FA1-AE8E-0956CBEBEDBC}"/>
              </a:ext>
            </a:extLst>
          </p:cNvPr>
          <p:cNvSpPr>
            <a:spLocks noChangeArrowheads="1"/>
          </p:cNvSpPr>
          <p:nvPr/>
        </p:nvSpPr>
        <p:spPr bwMode="auto">
          <a:xfrm>
            <a:off x="4269681" y="3296441"/>
            <a:ext cx="735423" cy="80586"/>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08" name="AutoShape 75">
            <a:extLst>
              <a:ext uri="{FF2B5EF4-FFF2-40B4-BE49-F238E27FC236}">
                <a16:creationId xmlns:a16="http://schemas.microsoft.com/office/drawing/2014/main" id="{A63E4A96-4BB8-42CB-A079-689E5640DF32}"/>
              </a:ext>
            </a:extLst>
          </p:cNvPr>
          <p:cNvSpPr>
            <a:spLocks noChangeArrowheads="1"/>
          </p:cNvSpPr>
          <p:nvPr/>
        </p:nvSpPr>
        <p:spPr bwMode="auto">
          <a:xfrm>
            <a:off x="1587787" y="32470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11" name="AutoShape 72">
            <a:extLst>
              <a:ext uri="{FF2B5EF4-FFF2-40B4-BE49-F238E27FC236}">
                <a16:creationId xmlns:a16="http://schemas.microsoft.com/office/drawing/2014/main" id="{B65934AD-2E02-4854-BDD6-879AE1FF7121}"/>
              </a:ext>
            </a:extLst>
          </p:cNvPr>
          <p:cNvSpPr>
            <a:spLocks noChangeArrowheads="1"/>
          </p:cNvSpPr>
          <p:nvPr/>
        </p:nvSpPr>
        <p:spPr bwMode="auto">
          <a:xfrm>
            <a:off x="1573316" y="3525884"/>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13" name="AutoShape 24">
            <a:extLst>
              <a:ext uri="{FF2B5EF4-FFF2-40B4-BE49-F238E27FC236}">
                <a16:creationId xmlns:a16="http://schemas.microsoft.com/office/drawing/2014/main" id="{59C87808-0238-4AA9-AE00-CE5DF7963D54}"/>
              </a:ext>
            </a:extLst>
          </p:cNvPr>
          <p:cNvSpPr>
            <a:spLocks noChangeArrowheads="1"/>
          </p:cNvSpPr>
          <p:nvPr/>
        </p:nvSpPr>
        <p:spPr bwMode="auto">
          <a:xfrm rot="16200000">
            <a:off x="583770" y="3558009"/>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(vacant)</a:t>
            </a:r>
          </a:p>
        </p:txBody>
      </p:sp>
      <p:sp>
        <p:nvSpPr>
          <p:cNvPr id="114" name="AutoShape 5">
            <a:extLst>
              <a:ext uri="{FF2B5EF4-FFF2-40B4-BE49-F238E27FC236}">
                <a16:creationId xmlns:a16="http://schemas.microsoft.com/office/drawing/2014/main" id="{AF6858C2-C545-4100-82B6-D6B3301E935C}"/>
              </a:ext>
            </a:extLst>
          </p:cNvPr>
          <p:cNvSpPr>
            <a:spLocks noChangeArrowheads="1"/>
          </p:cNvSpPr>
          <p:nvPr/>
        </p:nvSpPr>
        <p:spPr bwMode="auto">
          <a:xfrm>
            <a:off x="6555615" y="2645199"/>
            <a:ext cx="1470847"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2" name="Oval 1">
            <a:extLst>
              <a:ext uri="{FF2B5EF4-FFF2-40B4-BE49-F238E27FC236}">
                <a16:creationId xmlns:a16="http://schemas.microsoft.com/office/drawing/2014/main" id="{1FE3374C-5B52-4170-94D3-4A282D2B00E9}"/>
              </a:ext>
            </a:extLst>
          </p:cNvPr>
          <p:cNvSpPr/>
          <p:nvPr/>
        </p:nvSpPr>
        <p:spPr>
          <a:xfrm>
            <a:off x="1476707" y="4313362"/>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AutoShape 20">
            <a:extLst>
              <a:ext uri="{FF2B5EF4-FFF2-40B4-BE49-F238E27FC236}">
                <a16:creationId xmlns:a16="http://schemas.microsoft.com/office/drawing/2014/main" id="{CE7E9739-7108-4CDB-A0F9-C84F0A1B40CB}"/>
              </a:ext>
            </a:extLst>
          </p:cNvPr>
          <p:cNvSpPr>
            <a:spLocks noChangeArrowheads="1"/>
          </p:cNvSpPr>
          <p:nvPr/>
        </p:nvSpPr>
        <p:spPr bwMode="auto">
          <a:xfrm>
            <a:off x="1565976" y="6060203"/>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a:t>Achraf Khsiba</a:t>
            </a:r>
            <a:endParaRPr lang="en-US" sz="800" dirty="0"/>
          </a:p>
        </p:txBody>
      </p:sp>
      <p:sp>
        <p:nvSpPr>
          <p:cNvPr id="112" name="Oval 111">
            <a:extLst>
              <a:ext uri="{FF2B5EF4-FFF2-40B4-BE49-F238E27FC236}">
                <a16:creationId xmlns:a16="http://schemas.microsoft.com/office/drawing/2014/main" id="{38725BA2-723E-47AC-8801-EDE8E5D8DAA2}"/>
              </a:ext>
            </a:extLst>
          </p:cNvPr>
          <p:cNvSpPr/>
          <p:nvPr/>
        </p:nvSpPr>
        <p:spPr>
          <a:xfrm>
            <a:off x="1471792" y="5989765"/>
            <a:ext cx="1190689" cy="30996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4170740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28981"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0" y="1682100"/>
            <a:ext cx="9144000" cy="922555"/>
          </a:xfrm>
        </p:spPr>
        <p:txBody>
          <a:bodyPr>
            <a:normAutofit/>
          </a:bodyPr>
          <a:lstStyle/>
          <a:p>
            <a:pPr algn="ctr"/>
            <a:r>
              <a:rPr lang="en-US" dirty="0">
                <a:solidFill>
                  <a:srgbClr val="FF0000"/>
                </a:solidFill>
              </a:rPr>
              <a:t>Statistics !</a:t>
            </a:r>
            <a:endParaRPr lang="en-GB" dirty="0">
              <a:solidFill>
                <a:srgbClr val="FF0000"/>
              </a:solidFill>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normAutofit/>
          </a:bodyPr>
          <a:lstStyle/>
          <a:p>
            <a:r>
              <a:rPr lang="en-GB" dirty="0"/>
              <a:t>Approved CRs per year</a:t>
            </a:r>
            <a:endParaRPr lang="en-GB" altLang="en-US" dirty="0"/>
          </a:p>
        </p:txBody>
      </p:sp>
      <p:sp>
        <p:nvSpPr>
          <p:cNvPr id="11" name="TextBox 10">
            <a:extLst>
              <a:ext uri="{FF2B5EF4-FFF2-40B4-BE49-F238E27FC236}">
                <a16:creationId xmlns:a16="http://schemas.microsoft.com/office/drawing/2014/main" id="{8202EA17-CE1B-4FAA-8B5B-1FE00AB8D41C}"/>
              </a:ext>
            </a:extLst>
          </p:cNvPr>
          <p:cNvSpPr txBox="1"/>
          <p:nvPr/>
        </p:nvSpPr>
        <p:spPr>
          <a:xfrm>
            <a:off x="6233651" y="2433232"/>
            <a:ext cx="2723535" cy="3046988"/>
          </a:xfrm>
          <a:prstGeom prst="rect">
            <a:avLst/>
          </a:prstGeom>
          <a:noFill/>
        </p:spPr>
        <p:txBody>
          <a:bodyPr wrap="square" rtlCol="0">
            <a:spAutoFit/>
          </a:bodyPr>
          <a:lstStyle/>
          <a:p>
            <a:r>
              <a:rPr lang="en-GB" sz="1600" dirty="0"/>
              <a:t>- More than 50% increase over the last 3 years.</a:t>
            </a:r>
          </a:p>
          <a:p>
            <a:endParaRPr lang="en-GB" sz="1600" dirty="0"/>
          </a:p>
          <a:p>
            <a:r>
              <a:rPr lang="en-GB" sz="1600" dirty="0"/>
              <a:t>- The rise in the number of approved CRs over the last 3 years is a matter of concern.</a:t>
            </a:r>
          </a:p>
          <a:p>
            <a:endParaRPr lang="en-GB" sz="1600" dirty="0"/>
          </a:p>
          <a:p>
            <a:r>
              <a:rPr lang="en-GB" sz="1600" dirty="0"/>
              <a:t>- The current CR management system (i.e., marked-up word documents and manual implementation of the CRs) is  unsustainable for the future.</a:t>
            </a:r>
          </a:p>
        </p:txBody>
      </p:sp>
      <p:graphicFrame>
        <p:nvGraphicFramePr>
          <p:cNvPr id="12" name="Chart 11">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2132715259"/>
              </p:ext>
            </p:extLst>
          </p:nvPr>
        </p:nvGraphicFramePr>
        <p:xfrm>
          <a:off x="393842" y="2027751"/>
          <a:ext cx="5661660" cy="3737610"/>
        </p:xfrm>
        <a:graphic>
          <a:graphicData uri="http://schemas.openxmlformats.org/drawingml/2006/chart">
            <c:chart xmlns:c="http://schemas.openxmlformats.org/drawingml/2006/chart" xmlns:r="http://schemas.openxmlformats.org/officeDocument/2006/relationships" r:id="rId2"/>
          </a:graphicData>
        </a:graphic>
      </p:graphicFrame>
      <p:sp>
        <p:nvSpPr>
          <p:cNvPr id="2" name="Rectangle 1">
            <a:extLst>
              <a:ext uri="{FF2B5EF4-FFF2-40B4-BE49-F238E27FC236}">
                <a16:creationId xmlns:a16="http://schemas.microsoft.com/office/drawing/2014/main" id="{35C0B21D-CE57-42D7-A6C5-6AC34E8B1241}"/>
              </a:ext>
            </a:extLst>
          </p:cNvPr>
          <p:cNvSpPr/>
          <p:nvPr/>
        </p:nvSpPr>
        <p:spPr>
          <a:xfrm>
            <a:off x="319448" y="5765361"/>
            <a:ext cx="1428789" cy="276999"/>
          </a:xfrm>
          <a:prstGeom prst="rect">
            <a:avLst/>
          </a:prstGeom>
        </p:spPr>
        <p:txBody>
          <a:bodyPr wrap="none">
            <a:spAutoFit/>
          </a:bodyPr>
          <a:lstStyle/>
          <a:p>
            <a:pPr algn="r"/>
            <a:r>
              <a:rPr lang="en-GB" sz="1200" dirty="0">
                <a:solidFill>
                  <a:srgbClr val="000000"/>
                </a:solidFill>
              </a:rPr>
              <a:t>* Year-end estimate</a:t>
            </a:r>
          </a:p>
        </p:txBody>
      </p:sp>
    </p:spTree>
    <p:extLst>
      <p:ext uri="{BB962C8B-B14F-4D97-AF65-F5344CB8AC3E}">
        <p14:creationId xmlns:p14="http://schemas.microsoft.com/office/powerpoint/2010/main" val="2032957660"/>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6/18/2021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7</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3C9C02DD-361D-4FA8-81FA-1FC6B0CB93C9}"/>
              </a:ext>
            </a:extLst>
          </p:cNvPr>
          <p:cNvGraphicFramePr>
            <a:graphicFrameLocks noChangeAspect="1"/>
          </p:cNvGraphicFramePr>
          <p:nvPr>
            <p:extLst>
              <p:ext uri="{D42A27DB-BD31-4B8C-83A1-F6EECF244321}">
                <p14:modId xmlns:p14="http://schemas.microsoft.com/office/powerpoint/2010/main" val="2939886007"/>
              </p:ext>
            </p:extLst>
          </p:nvPr>
        </p:nvGraphicFramePr>
        <p:xfrm>
          <a:off x="1272000" y="2268589"/>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788888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6/18/2021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9" name="Chart 8">
            <a:extLst>
              <a:ext uri="{FF2B5EF4-FFF2-40B4-BE49-F238E27FC236}">
                <a16:creationId xmlns:a16="http://schemas.microsoft.com/office/drawing/2014/main" id="{EBAC3581-624A-430E-B967-2BDB79D07FB0}"/>
              </a:ext>
            </a:extLst>
          </p:cNvPr>
          <p:cNvGraphicFramePr>
            <a:graphicFrameLocks noChangeAspect="1"/>
          </p:cNvGraphicFramePr>
          <p:nvPr>
            <p:extLst>
              <p:ext uri="{D42A27DB-BD31-4B8C-83A1-F6EECF244321}">
                <p14:modId xmlns:p14="http://schemas.microsoft.com/office/powerpoint/2010/main" val="1209442213"/>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5972881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6B5A8-75FA-4D50-B384-E0ADD45494A0}"/>
              </a:ext>
            </a:extLst>
          </p:cNvPr>
          <p:cNvSpPr>
            <a:spLocks noGrp="1"/>
          </p:cNvSpPr>
          <p:nvPr>
            <p:ph type="title"/>
          </p:nvPr>
        </p:nvSpPr>
        <p:spPr/>
        <p:txBody>
          <a:bodyPr/>
          <a:lstStyle/>
          <a:p>
            <a:r>
              <a:rPr lang="en-GB" dirty="0"/>
              <a:t>Approved CRs per TSG</a:t>
            </a:r>
          </a:p>
        </p:txBody>
      </p:sp>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p:txBody>
          <a:bodyPr/>
          <a:lstStyle/>
          <a:p>
            <a:fld id="{9889AF6D-5C6F-4DCE-A70A-FD71B3617944}" type="datetime1">
              <a:rPr lang="en-US" smtClean="0"/>
              <a:t>6/18/2021</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p:txBody>
          <a:bodyPr/>
          <a:lstStyle/>
          <a:p>
            <a:fld id="{48F63A3B-78C7-47BE-AE5E-E10140E04643}" type="slidenum">
              <a:rPr lang="en-US" smtClean="0"/>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289361" y="1810362"/>
            <a:ext cx="2105385" cy="338554"/>
          </a:xfrm>
          <a:prstGeom prst="rect">
            <a:avLst/>
          </a:prstGeom>
        </p:spPr>
        <p:txBody>
          <a:bodyPr wrap="none">
            <a:spAutoFit/>
          </a:bodyPr>
          <a:lstStyle/>
          <a:p>
            <a:r>
              <a:rPr lang="en-GB" sz="1600" dirty="0"/>
              <a:t>*4 TSGs rolling average</a:t>
            </a:r>
            <a:endParaRPr lang="en-GB" dirty="0"/>
          </a:p>
        </p:txBody>
      </p:sp>
      <p:graphicFrame>
        <p:nvGraphicFramePr>
          <p:cNvPr id="8" name="Chart 7">
            <a:extLst>
              <a:ext uri="{FF2B5EF4-FFF2-40B4-BE49-F238E27FC236}">
                <a16:creationId xmlns:a16="http://schemas.microsoft.com/office/drawing/2014/main" id="{F7390876-CE83-45C8-9DC1-5008D87190DA}"/>
              </a:ext>
            </a:extLst>
          </p:cNvPr>
          <p:cNvGraphicFramePr>
            <a:graphicFrameLocks noChangeAspect="1"/>
          </p:cNvGraphicFramePr>
          <p:nvPr>
            <p:extLst>
              <p:ext uri="{D42A27DB-BD31-4B8C-83A1-F6EECF244321}">
                <p14:modId xmlns:p14="http://schemas.microsoft.com/office/powerpoint/2010/main" val="3373212126"/>
              </p:ext>
            </p:extLst>
          </p:nvPr>
        </p:nvGraphicFramePr>
        <p:xfrm>
          <a:off x="1272000" y="2396351"/>
          <a:ext cx="6600000" cy="396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702A0E3FD864D4CBFBD570625692D06" ma:contentTypeVersion="13" ma:contentTypeDescription="Create a new document." ma:contentTypeScope="" ma:versionID="e80649feb325c3fa86076f68b7cd044e">
  <xsd:schema xmlns:xsd="http://www.w3.org/2001/XMLSchema" xmlns:xs="http://www.w3.org/2001/XMLSchema" xmlns:p="http://schemas.microsoft.com/office/2006/metadata/properties" xmlns:ns3="0f1f7d5e-f954-4a41-9945-5b2d1e5aad39" xmlns:ns4="3be674e1-6108-4eda-9401-db85d0687b6c" targetNamespace="http://schemas.microsoft.com/office/2006/metadata/properties" ma:root="true" ma:fieldsID="694e5810febb8a1e5d70fff213672dd5" ns3:_="" ns4:_="">
    <xsd:import namespace="0f1f7d5e-f954-4a41-9945-5b2d1e5aad39"/>
    <xsd:import namespace="3be674e1-6108-4eda-9401-db85d0687b6c"/>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f7d5e-f954-4a41-9945-5b2d1e5aad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e674e1-6108-4eda-9401-db85d0687b6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4B228A2-EC7B-481F-81BF-7643301AA13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f1f7d5e-f954-4a41-9945-5b2d1e5aad39"/>
    <ds:schemaRef ds:uri="3be674e1-6108-4eda-9401-db85d0687b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http://purl.org/dc/elements/1.1/"/>
    <ds:schemaRef ds:uri="http://schemas.microsoft.com/office/2006/metadata/properties"/>
    <ds:schemaRef ds:uri="0f1f7d5e-f954-4a41-9945-5b2d1e5aad39"/>
    <ds:schemaRef ds:uri="http://purl.org/dc/terms/"/>
    <ds:schemaRef ds:uri="http://schemas.openxmlformats.org/package/2006/metadata/core-properties"/>
    <ds:schemaRef ds:uri="http://schemas.microsoft.com/office/2006/documentManagement/types"/>
    <ds:schemaRef ds:uri="3be674e1-6108-4eda-9401-db85d0687b6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18407</TotalTime>
  <Words>1242</Words>
  <Application>Microsoft Office PowerPoint</Application>
  <PresentationFormat>On-screen Show (4:3)</PresentationFormat>
  <Paragraphs>245</Paragraphs>
  <Slides>23</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Arial </vt:lpstr>
      <vt:lpstr>Calibri</vt:lpstr>
      <vt:lpstr>Calibri Light</vt:lpstr>
      <vt:lpstr>Times New Roman</vt:lpstr>
      <vt:lpstr>Office Theme</vt:lpstr>
      <vt:lpstr>Custom Design</vt:lpstr>
      <vt:lpstr>MCC Support Team Report</vt:lpstr>
      <vt:lpstr>Changes of personnel</vt:lpstr>
      <vt:lpstr>Changes of personnel</vt:lpstr>
      <vt:lpstr>3GPP Support Team</vt:lpstr>
      <vt:lpstr>Statistics !</vt:lpstr>
      <vt:lpstr>Approved CRs per year</vt:lpstr>
      <vt:lpstr>Approved CRs per TSG</vt:lpstr>
      <vt:lpstr>Approved CRs per TSG</vt:lpstr>
      <vt:lpstr>Approved CRs per TSG</vt:lpstr>
      <vt:lpstr>Approved CRs per TSG</vt:lpstr>
      <vt:lpstr>Nbr of specs (frozen Releases)</vt:lpstr>
      <vt:lpstr>Impacted specs per release</vt:lpstr>
      <vt:lpstr>3GPP Membership</vt:lpstr>
      <vt:lpstr>3GPP Membership</vt:lpstr>
      <vt:lpstr>3GPP Membership</vt:lpstr>
      <vt:lpstr>Marketing and communications</vt:lpstr>
      <vt:lpstr>3GPP Marketing matters</vt:lpstr>
      <vt:lpstr>Other stuff</vt:lpstr>
      <vt:lpstr>3GPP Working Procedures changes</vt:lpstr>
      <vt:lpstr>Gender neutrality</vt:lpstr>
      <vt:lpstr>MCC CRs to 21.801 and 21.900 </vt:lpstr>
      <vt:lpstr>Anti-trust law webinars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MCC</cp:lastModifiedBy>
  <cp:revision>843</cp:revision>
  <dcterms:created xsi:type="dcterms:W3CDTF">2010-02-05T13:52:04Z</dcterms:created>
  <dcterms:modified xsi:type="dcterms:W3CDTF">2021-06-18T11:59:18Z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0x0101008702A0E3FD864D4CBFBD570625692D06</vt:lpwstr>
  </property>
</Properties>
</file>