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 Id="rId5"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16" d="100"/>
          <a:sy n="116" d="100"/>
        </p:scale>
        <p:origin x="138"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71901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6701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04773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53904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88410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164735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76350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72691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518525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24465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592994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FDEE0-011B-4E97-8B81-58D8072F7537}" type="datetimeFigureOut">
              <a:rPr lang="zh-CN" altLang="en-US" smtClean="0"/>
              <a:t>2021/6/7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642786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26C87655-05F1-F24B-A043-66EB4115A51F}"/>
              </a:ext>
            </a:extLst>
          </p:cNvPr>
          <p:cNvSpPr>
            <a:spLocks noGrp="1"/>
          </p:cNvSpPr>
          <p:nvPr>
            <p:ph type="ctrTitle"/>
          </p:nvPr>
        </p:nvSpPr>
        <p:spPr>
          <a:xfrm>
            <a:off x="1893600" y="3344562"/>
            <a:ext cx="7975329" cy="1295313"/>
          </a:xfrm>
          <a:prstGeom prst="rect">
            <a:avLst/>
          </a:prstGeom>
        </p:spPr>
        <p:txBody>
          <a:bodyPr>
            <a:noAutofit/>
          </a:bodyPr>
          <a:lstStyle/>
          <a:p>
            <a:r>
              <a:rPr lang="en-US" altLang="zh-CN" sz="3200" b="1" dirty="0">
                <a:latin typeface="微软雅黑" panose="020B0503020204020204" pitchFamily="34" charset="-122"/>
                <a:ea typeface="微软雅黑" panose="020B0503020204020204" pitchFamily="34" charset="-122"/>
              </a:rPr>
              <a:t>Discussion on introduction of new UE </a:t>
            </a:r>
            <a:r>
              <a:rPr lang="en-US" altLang="zh-CN" sz="3200" b="1" dirty="0" smtClean="0">
                <a:latin typeface="微软雅黑" panose="020B0503020204020204" pitchFamily="34" charset="-122"/>
                <a:ea typeface="微软雅黑" panose="020B0503020204020204" pitchFamily="34" charset="-122"/>
              </a:rPr>
              <a:t>categories </a:t>
            </a:r>
            <a:r>
              <a:rPr lang="en-US" altLang="zh-CN" sz="3200" b="1" dirty="0">
                <a:latin typeface="微软雅黑" panose="020B0503020204020204" pitchFamily="34" charset="-122"/>
                <a:ea typeface="微软雅黑" panose="020B0503020204020204" pitchFamily="34" charset="-122"/>
              </a:rPr>
              <a:t>with 1 Rx based on Category 3 and 4 for </a:t>
            </a:r>
            <a:r>
              <a:rPr lang="en-US" altLang="zh-CN" sz="3200" b="1" dirty="0" smtClean="0">
                <a:latin typeface="微软雅黑" panose="020B0503020204020204" pitchFamily="34" charset="-122"/>
                <a:ea typeface="微软雅黑" panose="020B0503020204020204" pitchFamily="34" charset="-122"/>
              </a:rPr>
              <a:t>LTE</a:t>
            </a:r>
            <a:endParaRPr lang="en-US" sz="3200" b="1" dirty="0">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95186" y="246885"/>
            <a:ext cx="555476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latin typeface="微软雅黑" panose="020B0503020204020204" pitchFamily="34" charset="-122"/>
                <a:ea typeface="微软雅黑" panose="020B0503020204020204" pitchFamily="34" charset="-122"/>
              </a:rPr>
              <a:t>3GPP TSG RAN Meeting #92-e</a:t>
            </a:r>
            <a:endParaRPr lang="zh-CN" altLang="zh-CN" dirty="0" smtClean="0">
              <a:latin typeface="微软雅黑" panose="020B0503020204020204" pitchFamily="34" charset="-122"/>
              <a:ea typeface="微软雅黑" panose="020B0503020204020204" pitchFamily="34" charset="-122"/>
            </a:endParaRPr>
          </a:p>
          <a:p>
            <a:pPr>
              <a:buNone/>
            </a:pPr>
            <a:r>
              <a:rPr lang="en-GB" dirty="0">
                <a:latin typeface="微软雅黑" panose="020B0503020204020204" pitchFamily="34" charset="-122"/>
                <a:ea typeface="微软雅黑" panose="020B0503020204020204" pitchFamily="34" charset="-122"/>
              </a:rPr>
              <a:t>Electronic Meeting, June </a:t>
            </a:r>
            <a:r>
              <a:rPr lang="en-GB" dirty="0" smtClean="0">
                <a:latin typeface="微软雅黑" panose="020B0503020204020204" pitchFamily="34" charset="-122"/>
                <a:ea typeface="微软雅黑" panose="020B0503020204020204" pitchFamily="34" charset="-122"/>
              </a:rPr>
              <a:t>14th – 18th, 2021</a:t>
            </a:r>
          </a:p>
          <a:p>
            <a:pPr>
              <a:buNone/>
            </a:pPr>
            <a:r>
              <a:rPr lang="en-GB" altLang="zh-CN"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Arial" pitchFamily="34" charset="0"/>
            </a:endParaRPr>
          </a:p>
          <a:p>
            <a:pPr>
              <a:buNone/>
            </a:pPr>
            <a:r>
              <a:rPr lang="en-US" altLang="zh-CN" dirty="0" smtClean="0">
                <a:latin typeface="微软雅黑" panose="020B0503020204020204" pitchFamily="34" charset="-122"/>
                <a:ea typeface="微软雅黑" panose="020B0503020204020204" pitchFamily="34" charset="-122"/>
                <a:cs typeface="Arial" pitchFamily="34" charset="0"/>
              </a:rPr>
              <a:t>Document for: Approval</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Agenda Item: 10.11</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Source: </a:t>
            </a:r>
            <a:r>
              <a:rPr lang="en-US" altLang="zh-CN" dirty="0" smtClean="0">
                <a:latin typeface="微软雅黑" panose="020B0503020204020204" pitchFamily="34" charset="-122"/>
                <a:ea typeface="微软雅黑" panose="020B0503020204020204" pitchFamily="34" charset="-122"/>
                <a:cs typeface="Arial" pitchFamily="34" charset="0"/>
              </a:rPr>
              <a:t>CAICT, China Telecom, China Unicom, Guangdong Genius, Honor, Huawei, HiSilicon, OPPO, Samsung, </a:t>
            </a:r>
            <a:r>
              <a:rPr lang="en-US" altLang="zh-CN" dirty="0" err="1" smtClean="0">
                <a:latin typeface="微软雅黑" panose="020B0503020204020204" pitchFamily="34" charset="-122"/>
                <a:ea typeface="微软雅黑" panose="020B0503020204020204" pitchFamily="34" charset="-122"/>
                <a:cs typeface="Arial" pitchFamily="34" charset="0"/>
              </a:rPr>
              <a:t>Spreadtrum</a:t>
            </a:r>
            <a:r>
              <a:rPr lang="en-US" altLang="zh-CN" dirty="0" smtClean="0">
                <a:latin typeface="微软雅黑" panose="020B0503020204020204" pitchFamily="34" charset="-122"/>
                <a:ea typeface="微软雅黑" panose="020B0503020204020204" pitchFamily="34" charset="-122"/>
                <a:cs typeface="Arial" pitchFamily="34" charset="0"/>
              </a:rPr>
              <a:t>, </a:t>
            </a:r>
            <a:r>
              <a:rPr lang="en-US" altLang="zh-CN" dirty="0" smtClean="0">
                <a:latin typeface="微软雅黑" panose="020B0503020204020204" pitchFamily="34" charset="-122"/>
                <a:ea typeface="微软雅黑" panose="020B0503020204020204" pitchFamily="34" charset="-122"/>
                <a:cs typeface="Arial" pitchFamily="34" charset="0"/>
              </a:rPr>
              <a:t>vivo, Xiaomi </a:t>
            </a:r>
            <a:endParaRPr kumimoji="0" lang="zh-CN" altLang="zh-CN" i="0" u="none" strike="noStrike" cap="none" normalizeH="0" baseline="0" dirty="0" smtClean="0">
              <a:ln>
                <a:noFill/>
              </a:ln>
              <a:effectLst/>
              <a:latin typeface="微软雅黑" panose="020B0503020204020204" pitchFamily="34" charset="-122"/>
              <a:ea typeface="微软雅黑" panose="020B0503020204020204" pitchFamily="34" charset="-122"/>
              <a:cs typeface="宋体" pitchFamily="2" charset="-122"/>
            </a:endParaRPr>
          </a:p>
        </p:txBody>
      </p:sp>
      <p:sp>
        <p:nvSpPr>
          <p:cNvPr id="6" name="Title 3">
            <a:extLst>
              <a:ext uri="{FF2B5EF4-FFF2-40B4-BE49-F238E27FC236}">
                <a16:creationId xmlns="" xmlns:a16="http://schemas.microsoft.com/office/drawing/2014/main" id="{26C87655-05F1-F24B-A043-66EB4115A51F}"/>
              </a:ext>
            </a:extLst>
          </p:cNvPr>
          <p:cNvSpPr txBox="1">
            <a:spLocks/>
          </p:cNvSpPr>
          <p:nvPr/>
        </p:nvSpPr>
        <p:spPr>
          <a:xfrm>
            <a:off x="10472316" y="246885"/>
            <a:ext cx="1467700" cy="446508"/>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r>
              <a:rPr lang="en-US" altLang="zh-CN" sz="1800" dirty="0" smtClean="0">
                <a:latin typeface="微软雅黑" panose="020B0503020204020204" pitchFamily="34" charset="-122"/>
                <a:ea typeface="微软雅黑" panose="020B0503020204020204" pitchFamily="34" charset="-122"/>
              </a:rPr>
              <a:t>RP-211466</a:t>
            </a:r>
            <a:endParaRPr 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5872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Background</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GB" altLang="zh-CN" sz="2000" smtClean="0">
                <a:latin typeface="微软雅黑" panose="020B0503020204020204" pitchFamily="34" charset="-122"/>
              </a:rPr>
              <a:t>In Rel-14 the new UE DL category 1bis (Cat 1bis) was introduced for wearable device with single antenna based on UE category 1 </a:t>
            </a:r>
            <a:r>
              <a:rPr lang="en-US" altLang="zh-CN" sz="2000" baseline="30000" smtClean="0">
                <a:latin typeface="微软雅黑" panose="020B0503020204020204" pitchFamily="34" charset="-122"/>
              </a:rPr>
              <a:t>[1]</a:t>
            </a:r>
            <a:r>
              <a:rPr lang="en-GB" altLang="zh-CN" sz="2000" smtClean="0">
                <a:latin typeface="微软雅黑" panose="020B0503020204020204" pitchFamily="34" charset="-122"/>
              </a:rPr>
              <a:t>. </a:t>
            </a:r>
          </a:p>
          <a:p>
            <a:pPr marL="720725" lvl="1" indent="-250825" hangingPunct="0">
              <a:lnSpc>
                <a:spcPct val="100000"/>
              </a:lnSpc>
              <a:spcBef>
                <a:spcPts val="0"/>
              </a:spcBef>
              <a:spcAft>
                <a:spcPts val="900"/>
              </a:spcAft>
            </a:pPr>
            <a:r>
              <a:rPr lang="en-GB" altLang="zh-CN" sz="2000" smtClean="0">
                <a:latin typeface="微软雅黑" panose="020B0503020204020204" pitchFamily="34" charset="-122"/>
              </a:rPr>
              <a:t>The new RF, RRM and performance requirements are specified for Cat 1bis to verify the single Rx antenna performance in TS 36.101 and TS 36.133 (RAN4)</a:t>
            </a:r>
          </a:p>
          <a:p>
            <a:pPr marL="720725" lvl="1" indent="-250825" hangingPunct="0">
              <a:lnSpc>
                <a:spcPct val="100000"/>
              </a:lnSpc>
              <a:spcBef>
                <a:spcPts val="0"/>
              </a:spcBef>
              <a:spcAft>
                <a:spcPts val="900"/>
              </a:spcAft>
            </a:pPr>
            <a:r>
              <a:rPr lang="en-GB" altLang="zh-CN" sz="2000" smtClean="0">
                <a:latin typeface="微软雅黑" panose="020B0503020204020204" pitchFamily="34" charset="-122"/>
              </a:rPr>
              <a:t>The new DL category 1bis is specified in TS 36.306 and TS 36.331 (RAN2)</a:t>
            </a:r>
          </a:p>
          <a:p>
            <a:pPr hangingPunct="0">
              <a:lnSpc>
                <a:spcPct val="100000"/>
              </a:lnSpc>
              <a:spcBef>
                <a:spcPts val="0"/>
              </a:spcBef>
              <a:spcAft>
                <a:spcPts val="900"/>
              </a:spcAft>
            </a:pPr>
            <a:endParaRPr lang="en-GB" altLang="zh-CN" sz="2000" smtClean="0">
              <a:latin typeface="微软雅黑" panose="020B0503020204020204" pitchFamily="34" charset="-122"/>
            </a:endParaRPr>
          </a:p>
          <a:p>
            <a:pPr hangingPunct="0">
              <a:lnSpc>
                <a:spcPct val="100000"/>
              </a:lnSpc>
              <a:spcBef>
                <a:spcPts val="0"/>
              </a:spcBef>
              <a:spcAft>
                <a:spcPts val="900"/>
              </a:spcAft>
            </a:pPr>
            <a:r>
              <a:rPr lang="en-GB" altLang="zh-CN" sz="2000" smtClean="0">
                <a:latin typeface="微软雅黑" panose="020B0503020204020204" pitchFamily="34" charset="-122"/>
              </a:rPr>
              <a:t>The urgent market need is observed for high-end wearable devices, e.g., smart watches. The data rate of this device cannot be met by LTE Cat</a:t>
            </a:r>
            <a:r>
              <a:rPr lang="en-US" altLang="zh-CN" sz="2000" smtClean="0">
                <a:latin typeface="微软雅黑" panose="020B0503020204020204" pitchFamily="34" charset="-122"/>
              </a:rPr>
              <a:t>egory</a:t>
            </a:r>
            <a:r>
              <a:rPr lang="en-GB" altLang="zh-CN" sz="2000" smtClean="0">
                <a:latin typeface="微软雅黑" panose="020B0503020204020204" pitchFamily="34" charset="-122"/>
              </a:rPr>
              <a:t> 1bis. At the same time due to form factor reasons such wearable devices would require the single Rx, which cannot be supported by </a:t>
            </a:r>
            <a:r>
              <a:rPr lang="en-US" altLang="zh-CN" sz="2000" smtClean="0">
                <a:latin typeface="微软雅黑" panose="020B0503020204020204" pitchFamily="34" charset="-122"/>
              </a:rPr>
              <a:t>LTE</a:t>
            </a:r>
            <a:r>
              <a:rPr lang="en-GB" altLang="zh-CN" sz="2000" smtClean="0">
                <a:latin typeface="微软雅黑" panose="020B0503020204020204" pitchFamily="34" charset="-122"/>
              </a:rPr>
              <a:t> Category 3 and 4</a:t>
            </a:r>
            <a:r>
              <a:rPr lang="en-US" altLang="zh-CN" sz="2000" smtClean="0">
                <a:latin typeface="微软雅黑" panose="020B0503020204020204" pitchFamily="34" charset="-122"/>
              </a:rPr>
              <a:t>.</a:t>
            </a:r>
            <a:endParaRPr lang="en-GB" altLang="zh-CN" sz="2000" smtClean="0">
              <a:latin typeface="微软雅黑" panose="020B0503020204020204" pitchFamily="34" charset="-122"/>
            </a:endParaRPr>
          </a:p>
          <a:p>
            <a:pPr hangingPunct="0">
              <a:lnSpc>
                <a:spcPct val="100000"/>
              </a:lnSpc>
              <a:spcBef>
                <a:spcPts val="0"/>
              </a:spcBef>
              <a:spcAft>
                <a:spcPts val="900"/>
              </a:spcAft>
            </a:pPr>
            <a:endParaRPr lang="zh-CN" altLang="zh-CN" sz="2000" dirty="0">
              <a:latin typeface="微软雅黑" panose="020B0503020204020204" pitchFamily="34" charset="-122"/>
            </a:endParaRPr>
          </a:p>
        </p:txBody>
      </p:sp>
    </p:spTree>
    <p:extLst>
      <p:ext uri="{BB962C8B-B14F-4D97-AF65-F5344CB8AC3E}">
        <p14:creationId xmlns:p14="http://schemas.microsoft.com/office/powerpoint/2010/main" val="2702097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Discussion-1</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000" smtClean="0">
                <a:latin typeface="微软雅黑" panose="020B0503020204020204" pitchFamily="34" charset="-122"/>
              </a:rPr>
              <a:t>To meet high-end wearable device market demand, the new UE DL categories with single Rx antenna and support of higher throughput than LTE Cat 1bis need to be defined from Rel-17. Possibility for early implementation should be discussed.</a:t>
            </a:r>
          </a:p>
          <a:p>
            <a:pPr hangingPunct="0">
              <a:lnSpc>
                <a:spcPct val="100000"/>
              </a:lnSpc>
              <a:spcBef>
                <a:spcPts val="0"/>
              </a:spcBef>
              <a:spcAft>
                <a:spcPts val="900"/>
              </a:spcAft>
            </a:pPr>
            <a:r>
              <a:rPr lang="en-US" altLang="zh-CN" sz="2000" smtClean="0">
                <a:latin typeface="微软雅黑" panose="020B0503020204020204" pitchFamily="34" charset="-122"/>
              </a:rPr>
              <a:t>The new DL categories with single Rx antenna based on Category 3 and Category 4 could be considered.</a:t>
            </a:r>
          </a:p>
          <a:p>
            <a:pPr hangingPunct="0">
              <a:lnSpc>
                <a:spcPct val="100000"/>
              </a:lnSpc>
              <a:spcBef>
                <a:spcPts val="0"/>
              </a:spcBef>
              <a:spcAft>
                <a:spcPts val="900"/>
              </a:spcAft>
            </a:pPr>
            <a:endParaRPr lang="en-US" altLang="zh-CN" sz="2000" smtClean="0">
              <a:latin typeface="微软雅黑" panose="020B0503020204020204" pitchFamily="34" charset="-122"/>
            </a:endParaRPr>
          </a:p>
          <a:p>
            <a:pPr hangingPunct="0">
              <a:lnSpc>
                <a:spcPct val="100000"/>
              </a:lnSpc>
              <a:spcBef>
                <a:spcPts val="0"/>
              </a:spcBef>
              <a:spcAft>
                <a:spcPts val="900"/>
              </a:spcAft>
            </a:pPr>
            <a:r>
              <a:rPr lang="en-US" altLang="zh-CN" sz="2000" b="1" smtClean="0">
                <a:latin typeface="微软雅黑" panose="020B0503020204020204" pitchFamily="34" charset="-122"/>
              </a:rPr>
              <a:t>Proposal 1: Define new LTE UE DL category 3bis and 4bis with single Rx antenna based on UE category 3 and 4.</a:t>
            </a:r>
            <a:endParaRPr lang="en-US" altLang="zh-CN" sz="2000" b="1" dirty="0">
              <a:latin typeface="微软雅黑" panose="020B0503020204020204" pitchFamily="34" charset="-122"/>
            </a:endParaRPr>
          </a:p>
        </p:txBody>
      </p:sp>
    </p:spTree>
    <p:extLst>
      <p:ext uri="{BB962C8B-B14F-4D97-AF65-F5344CB8AC3E}">
        <p14:creationId xmlns:p14="http://schemas.microsoft.com/office/powerpoint/2010/main" val="4112400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Discussion-2</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dirty="0" smtClean="0">
                <a:latin typeface="微软雅黑" panose="020B0503020204020204" pitchFamily="34" charset="-122"/>
              </a:rPr>
              <a:t>The work can be minimized by using the framework which has already been established for Cat 1bis and most of RAN4 requirements for Cat 1bis except for peak data rate test</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Reuse the existing RF, RRM and performance requirements specified for Cat 1bis as much as possible for LTE Cat 3bis and Cat 4bis</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Specify additional SDR (Sustained DL Data Rate) tests to verify the peak data rate for new DL categories</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Complete the above work within one quarter by TEI-17</a:t>
            </a:r>
          </a:p>
          <a:p>
            <a:pPr hangingPunct="0">
              <a:lnSpc>
                <a:spcPct val="100000"/>
              </a:lnSpc>
              <a:spcBef>
                <a:spcPts val="0"/>
              </a:spcBef>
              <a:spcAft>
                <a:spcPts val="900"/>
              </a:spcAft>
            </a:pPr>
            <a:endParaRPr lang="en-US" altLang="zh-CN" dirty="0" smtClean="0">
              <a:latin typeface="微软雅黑" panose="020B0503020204020204" pitchFamily="34" charset="-122"/>
            </a:endParaRPr>
          </a:p>
          <a:p>
            <a:pPr hangingPunct="0">
              <a:lnSpc>
                <a:spcPct val="100000"/>
              </a:lnSpc>
              <a:spcBef>
                <a:spcPts val="0"/>
              </a:spcBef>
              <a:spcAft>
                <a:spcPts val="900"/>
              </a:spcAft>
            </a:pPr>
            <a:r>
              <a:rPr lang="en-US" altLang="zh-CN" b="1" dirty="0" smtClean="0">
                <a:latin typeface="微软雅黑" panose="020B0503020204020204" pitchFamily="34" charset="-122"/>
              </a:rPr>
              <a:t>Proposal 2: For LTE Cat 3bis and Cat 4bis, reuse the existing RF, RRM and performance requirements specified for DL  1bis to verify single Rx antenna performance, and add additional SDR</a:t>
            </a:r>
            <a:r>
              <a:rPr lang="en-US" altLang="zh-CN" b="1" dirty="0" smtClean="0">
                <a:solidFill>
                  <a:srgbClr val="FF0000"/>
                </a:solidFill>
                <a:latin typeface="微软雅黑" panose="020B0503020204020204" pitchFamily="34" charset="-122"/>
              </a:rPr>
              <a:t> </a:t>
            </a:r>
            <a:r>
              <a:rPr lang="en-US" altLang="zh-CN" b="1" dirty="0" smtClean="0">
                <a:latin typeface="微软雅黑" panose="020B0503020204020204" pitchFamily="34" charset="-122"/>
              </a:rPr>
              <a:t>tests to verify the peak date rate. </a:t>
            </a:r>
          </a:p>
          <a:p>
            <a:pPr hangingPunct="0">
              <a:lnSpc>
                <a:spcPct val="100000"/>
              </a:lnSpc>
              <a:spcBef>
                <a:spcPts val="0"/>
              </a:spcBef>
              <a:spcAft>
                <a:spcPts val="900"/>
              </a:spcAft>
            </a:pPr>
            <a:r>
              <a:rPr lang="en-US" altLang="zh-CN" b="1" dirty="0" smtClean="0">
                <a:latin typeface="微软雅黑" panose="020B0503020204020204" pitchFamily="34" charset="-122"/>
              </a:rPr>
              <a:t>Proposal 3: Task RAN2 and RAN4 to finalize work for LTE Cat 3bis and Cat 4bis in TEI17</a:t>
            </a:r>
            <a:endParaRPr lang="en-US" altLang="zh-CN" b="1" dirty="0">
              <a:latin typeface="微软雅黑" panose="020B0503020204020204" pitchFamily="34" charset="-122"/>
            </a:endParaRPr>
          </a:p>
        </p:txBody>
      </p:sp>
    </p:spTree>
    <p:extLst>
      <p:ext uri="{BB962C8B-B14F-4D97-AF65-F5344CB8AC3E}">
        <p14:creationId xmlns:p14="http://schemas.microsoft.com/office/powerpoint/2010/main" val="2142766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Reference</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indent="0" hangingPunct="0">
              <a:lnSpc>
                <a:spcPct val="100000"/>
              </a:lnSpc>
              <a:spcBef>
                <a:spcPts val="0"/>
              </a:spcBef>
              <a:spcAft>
                <a:spcPts val="900"/>
              </a:spcAft>
              <a:buFont typeface="Arial" panose="020B0604020202020204" pitchFamily="34" charset="0"/>
              <a:buNone/>
            </a:pPr>
            <a:r>
              <a:rPr lang="en-US" altLang="zh-CN" sz="2000" smtClean="0">
                <a:latin typeface="微软雅黑" panose="020B0503020204020204" pitchFamily="34" charset="-122"/>
              </a:rPr>
              <a:t>[1] RP-170791, Revised WID: Requirements for a new UE category with single receiver based on Category 1 for LTE, Qualcomm </a:t>
            </a:r>
            <a:endParaRPr lang="en-US" altLang="zh-CN" sz="2000" dirty="0">
              <a:latin typeface="微软雅黑" panose="020B0503020204020204" pitchFamily="34" charset="-122"/>
            </a:endParaRPr>
          </a:p>
        </p:txBody>
      </p:sp>
    </p:spTree>
    <p:extLst>
      <p:ext uri="{BB962C8B-B14F-4D97-AF65-F5344CB8AC3E}">
        <p14:creationId xmlns:p14="http://schemas.microsoft.com/office/powerpoint/2010/main" val="20800373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427</Words>
  <Application>Microsoft Office PowerPoint</Application>
  <PresentationFormat>宽屏</PresentationFormat>
  <Paragraphs>29</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微软雅黑</vt:lpstr>
      <vt:lpstr>Arial</vt:lpstr>
      <vt:lpstr>Calibri</vt:lpstr>
      <vt:lpstr>Calibri Light</vt:lpstr>
      <vt:lpstr>Office 主题</vt:lpstr>
      <vt:lpstr>Discussion on introduction of new UE categories with 1 Rx based on Category 3 and 4 for LTE</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introduction of new UE categories with 1 Rx based on Category 3 and 4 for LTE</dc:title>
  <dc:creator>Xizeng Dai</dc:creator>
  <cp:lastModifiedBy>Xizeng Dai</cp:lastModifiedBy>
  <cp:revision>2</cp:revision>
  <dcterms:created xsi:type="dcterms:W3CDTF">2021-06-07T12:07:22Z</dcterms:created>
  <dcterms:modified xsi:type="dcterms:W3CDTF">2021-06-07T12:18:11Z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(2)VwOVc9eo4JXb2ghyLGUXgs7M9JGhEIbqcZA86W//sMlXpW7ok6mf9S+lqPj4P3+soFIgIzHG
czy4sRTmmB7dYuVuXGTGmLx3ocBtL8fZqBVFl56+oU3kWbpAOZA5+GiDlhk5TbLGhwxPo4Dz
pshCsKaSRpKIwGnB8fJCz5f16Hn6xO/rP0l2fGJ/RNrYjE1b3QcAoNEElhdFKml3G1tN5ocU
rrbghXdcxYgJaVuGUn</vt:lpwstr>
  </property>
  <property fmtid="{D5CDD505-2E9C-101B-9397-08002B2CF9AE}" pid="3" name="_2015_ms_pID_7253431">
    <vt:lpwstr>zTdCjsQ978iZKyDqjcA4DamB4gHCFsngOwaAZb/3MiAajlKEufKDC/
6uqSJgP0qeD3dHVHWO5IhwipeQQx+5u0VoPP6k7liZt633tB7I8G9ozYDl/e1KldgH2XSrwO
8mOL1R5BhHnJV++LKDR/VO3LTRAy3RQGKA+Oif7vgy/u4U1dDTfPIlnQGefR9BrcI4YLk0Kk
cONuEGr6A/doVRVg</vt:lpwstr>
  </property>
</Properties>
</file>