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49" r:id="rId2"/>
    <p:sldId id="354" r:id="rId3"/>
    <p:sldId id="355" r:id="rId4"/>
    <p:sldId id="356" r:id="rId5"/>
    <p:sldId id="357" r:id="rId6"/>
    <p:sldId id="358" r:id="rId7"/>
    <p:sldId id="359" r:id="rId8"/>
    <p:sldId id="353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88" d="100"/>
          <a:sy n="88" d="100"/>
        </p:scale>
        <p:origin x="156" y="78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Views on postponed RAN4 RRM issues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</a:t>
            </a:r>
            <a:r>
              <a:rPr lang="en-US" b="1" dirty="0" smtClean="0">
                <a:latin typeface="+mj-lt"/>
              </a:rPr>
              <a:t>RAN 92E</a:t>
            </a:r>
            <a:r>
              <a:rPr lang="en-US" b="1" smtClean="0">
                <a:latin typeface="+mj-lt"/>
              </a:rPr>
              <a:t>	</a:t>
            </a:r>
            <a:r>
              <a:rPr lang="en-US" b="1" smtClean="0">
                <a:latin typeface="+mj-lt"/>
              </a:rPr>
              <a:t>RP-211461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June 14-18 2021</a:t>
            </a:r>
            <a:r>
              <a:rPr lang="en-US" dirty="0" smtClean="0"/>
              <a:t>	Agenda Item </a:t>
            </a:r>
            <a:r>
              <a:rPr lang="en-US" dirty="0" smtClean="0"/>
              <a:t>9.7.4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4" y="1333850"/>
            <a:ext cx="11322296" cy="475103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1074738" algn="l"/>
              </a:tabLst>
            </a:pPr>
            <a:r>
              <a:rPr lang="en-US" sz="2000" dirty="0" smtClean="0"/>
              <a:t>In RAN4#99e meetings, several RRM issues were decided to be postponed to Rel-17.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425967"/>
              </p:ext>
            </p:extLst>
          </p:nvPr>
        </p:nvGraphicFramePr>
        <p:xfrm>
          <a:off x="889220" y="1824601"/>
          <a:ext cx="10416735" cy="441960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761701"/>
                <a:gridCol w="1107347"/>
                <a:gridCol w="7547687"/>
              </a:tblGrid>
              <a:tr h="222453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Issue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Document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Conclusion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45322"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NeedForG</a:t>
                      </a:r>
                      <a:r>
                        <a:rPr lang="en-US" sz="1400" b="1" baseline="0" dirty="0" err="1" smtClean="0"/>
                        <a:t>ap</a:t>
                      </a:r>
                      <a:r>
                        <a:rPr lang="en-US" sz="1400" b="1" baseline="0" dirty="0" smtClean="0"/>
                        <a:t> measurement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R4-2108039</a:t>
                      </a:r>
                      <a:endParaRPr lang="en-US" sz="1400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Decision:</a:t>
                      </a:r>
                      <a:r>
                        <a:rPr lang="en-US" sz="1400" baseline="0" dirty="0" smtClean="0"/>
                        <a:t> Noted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effectLst/>
                        </a:rPr>
                        <a:t>Session chair: There is no consensus to do the work in Rel-16 TEI due to potentially larger scope and late stage of Rel-16. The WF is agreeable to RAN4 and provides a set of candidate objectives. WF is noted as no work is planned. Further discussion in the plenary is recommended on whether and how to handle this.</a:t>
                      </a:r>
                      <a:endParaRPr lang="en-US" sz="14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5322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MRTD for FR1 intra-band non-contiguous NR-CA/NR-DC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R4-2108221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Decision:</a:t>
                      </a:r>
                      <a:r>
                        <a:rPr lang="en-US" sz="1400" baseline="0" dirty="0" smtClean="0"/>
                        <a:t> Noted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 smtClean="0">
                          <a:effectLst/>
                        </a:rPr>
                        <a:t>Session chair: There is no consensus to do the work in Rel-16 TEI due to potentially larger scope and late stage of Rel-16. The WF is agreeable to RAN4 and provides a set of candidate objectives. WF is noted as no work is planned. Further discussion in the plenary is recommended on whether and how to handle this.</a:t>
                      </a:r>
                      <a:endParaRPr lang="en-US" sz="14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12474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Per-FR gap capability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R4-2108332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Decision:</a:t>
                      </a:r>
                      <a:r>
                        <a:rPr lang="en-US" sz="1400" baseline="0" dirty="0" smtClean="0"/>
                        <a:t> Noted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effectLst/>
                        </a:rPr>
                        <a:t>Session chair: no consensus to define capabilities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effectLst/>
                        </a:rPr>
                        <a:t>Agreements: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effectLst/>
                        </a:rPr>
                        <a:t>Do not introduce per-BC indication of per-FR measurement gap UE capabilities in Rel-16.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effectLst/>
                        </a:rPr>
                        <a:t>RAN4 has a common understanding that further enhancements to the per-FR measurement gap UE capabilities to address UE implementation constraints can be further studied in future (e.g. in Rel-17) and the work is subject to RAN plenary approval and available time budget.</a:t>
                      </a:r>
                      <a:endParaRPr lang="en-US" sz="14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4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RAN4 </a:t>
            </a:r>
            <a:r>
              <a:rPr lang="en-US" dirty="0" smtClean="0"/>
              <a:t>workload </a:t>
            </a:r>
            <a:r>
              <a:rPr lang="en-US" dirty="0" smtClean="0"/>
              <a:t>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3" y="1359018"/>
            <a:ext cx="11233149" cy="4725872"/>
          </a:xfrm>
        </p:spPr>
        <p:txBody>
          <a:bodyPr/>
          <a:lstStyle/>
          <a:p>
            <a:r>
              <a:rPr lang="en-US" dirty="0" smtClean="0"/>
              <a:t>RAN4 workload </a:t>
            </a:r>
            <a:r>
              <a:rPr lang="en-US" dirty="0" smtClean="0"/>
              <a:t>is a recurring issue. </a:t>
            </a:r>
          </a:p>
          <a:p>
            <a:pPr lvl="1"/>
            <a:r>
              <a:rPr lang="en-US" sz="2400" dirty="0" smtClean="0"/>
              <a:t>Even </a:t>
            </a:r>
            <a:r>
              <a:rPr lang="en-US" sz="2400" dirty="0" smtClean="0"/>
              <a:t>in RAN4#99e (the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meeting of Rel-17), Rel-16 issues are still prioritized in the RRM GTW session.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latin typeface="+mj-lt"/>
              </a:rPr>
              <a:t>Proposal 1</a:t>
            </a:r>
            <a:r>
              <a:rPr lang="en-US" dirty="0">
                <a:latin typeface="+mj-lt"/>
              </a:rPr>
              <a:t>:</a:t>
            </a:r>
            <a:r>
              <a:rPr lang="en-US" dirty="0"/>
              <a:t> Whether to start the RAN4 discussions for additional topics should also take into account the current RAN4 workload assessment from RAN4 chairman.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6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NeedForGap</a:t>
            </a:r>
            <a:r>
              <a:rPr lang="en-US" dirty="0"/>
              <a:t> measurement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3" y="1283516"/>
            <a:ext cx="11233149" cy="4801374"/>
          </a:xfrm>
        </p:spPr>
        <p:txBody>
          <a:bodyPr/>
          <a:lstStyle/>
          <a:p>
            <a:r>
              <a:rPr lang="en-US" sz="2000" dirty="0" smtClean="0"/>
              <a:t>Background</a:t>
            </a:r>
          </a:p>
          <a:p>
            <a:pPr lvl="1"/>
            <a:r>
              <a:rPr lang="en-US" sz="1800" dirty="0" err="1" smtClean="0"/>
              <a:t>NeedForGap</a:t>
            </a:r>
            <a:r>
              <a:rPr lang="en-US" sz="1800" dirty="0" smtClean="0"/>
              <a:t> signaling has been introduced in RAN2 TEI without RAN4 requirement. </a:t>
            </a:r>
          </a:p>
          <a:p>
            <a:pPr lvl="1"/>
            <a:r>
              <a:rPr lang="en-US" sz="1800" dirty="0" smtClean="0"/>
              <a:t>An important feature to avoid configuring measurement gap for inter-frequency measurements which lead to some throughput dropping.</a:t>
            </a:r>
          </a:p>
          <a:p>
            <a:r>
              <a:rPr lang="en-US" sz="2000" dirty="0" smtClean="0"/>
              <a:t>Relation to ongoing NCSG discussion </a:t>
            </a:r>
            <a:r>
              <a:rPr lang="en-US" sz="2000" dirty="0"/>
              <a:t>in Rel-17 </a:t>
            </a:r>
            <a:r>
              <a:rPr lang="en-US" sz="2000" dirty="0" err="1"/>
              <a:t>NR_MG_enh</a:t>
            </a:r>
            <a:endParaRPr lang="en-US" sz="2000" dirty="0" smtClean="0"/>
          </a:p>
          <a:p>
            <a:pPr lvl="1"/>
            <a:r>
              <a:rPr lang="en-US" sz="1800" dirty="0" smtClean="0"/>
              <a:t>Both are solutions for gapless measurement which utilizes UE’s spare RF chain(s). </a:t>
            </a:r>
          </a:p>
          <a:p>
            <a:pPr lvl="2"/>
            <a:r>
              <a:rPr lang="en-US" sz="1600" dirty="0" smtClean="0"/>
              <a:t>NCSG: Both network and UE has common understanding on the timing of interruption. </a:t>
            </a:r>
          </a:p>
          <a:p>
            <a:pPr lvl="2"/>
            <a:r>
              <a:rPr lang="en-US" sz="1600" dirty="0" err="1" smtClean="0"/>
              <a:t>NeedForGap</a:t>
            </a:r>
            <a:r>
              <a:rPr lang="en-US" sz="1600" dirty="0" smtClean="0"/>
              <a:t>: Whether to allow interruption is FFS. </a:t>
            </a:r>
          </a:p>
          <a:p>
            <a:pPr lvl="1"/>
            <a:r>
              <a:rPr lang="en-US" sz="1800" dirty="0" smtClean="0"/>
              <a:t>Besides interruption, other requirements like CSSF, measurement delay, impact to L1 measurements, scheduling restriction and UE capability report are expected be similar between these 2 features.</a:t>
            </a:r>
          </a:p>
          <a:p>
            <a:pPr lvl="1"/>
            <a:r>
              <a:rPr lang="en-US" sz="1800" dirty="0" smtClean="0"/>
              <a:t>Parallel/independent </a:t>
            </a:r>
            <a:r>
              <a:rPr lang="en-US" sz="1800" dirty="0"/>
              <a:t>discussions for these 2 </a:t>
            </a:r>
            <a:r>
              <a:rPr lang="en-US" sz="1800" dirty="0" smtClean="0"/>
              <a:t>features may lead to an unnecessary increase of RAN4 workload as well inconsistent conclusions, and should be avoided.</a:t>
            </a:r>
          </a:p>
          <a:p>
            <a:endParaRPr lang="en-US" sz="2000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Proposal </a:t>
            </a:r>
            <a:r>
              <a:rPr lang="en-US" sz="2000" dirty="0" smtClean="0">
                <a:latin typeface="+mj-lt"/>
              </a:rPr>
              <a:t>2: </a:t>
            </a:r>
            <a:r>
              <a:rPr lang="en-US" sz="2000" dirty="0" smtClean="0"/>
              <a:t>Subjected to RAN4 workload, merge </a:t>
            </a:r>
            <a:r>
              <a:rPr lang="en-US" sz="2000" dirty="0" err="1" smtClean="0"/>
              <a:t>NeedForGap</a:t>
            </a:r>
            <a:r>
              <a:rPr lang="en-US" sz="2000" dirty="0" smtClean="0"/>
              <a:t> requirements into NCSG in Rel-17 </a:t>
            </a:r>
            <a:r>
              <a:rPr lang="en-US" sz="2000" dirty="0" err="1" smtClean="0"/>
              <a:t>NR_MG_enh</a:t>
            </a:r>
            <a:r>
              <a:rPr lang="en-US" sz="2000" dirty="0" smtClean="0"/>
              <a:t> and increase the TU allocation by to 1.5 per meeting.</a:t>
            </a:r>
            <a:endParaRPr lang="en-US" sz="2000" dirty="0"/>
          </a:p>
          <a:p>
            <a:endParaRPr lang="en-US" sz="20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4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MRTD for FR1 intra-band non-contiguous NR-CA/NR-DC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3" y="1283516"/>
            <a:ext cx="11233149" cy="4801374"/>
          </a:xfrm>
        </p:spPr>
        <p:txBody>
          <a:bodyPr/>
          <a:lstStyle/>
          <a:p>
            <a:r>
              <a:rPr lang="en-US" sz="2000" dirty="0"/>
              <a:t>Background</a:t>
            </a:r>
          </a:p>
          <a:p>
            <a:pPr lvl="1"/>
            <a:r>
              <a:rPr lang="en-US" sz="1800" dirty="0"/>
              <a:t>This issue was discussed in RP#89 meeting but was not agreed to be one of the Rel-17 NR_RRM_enh2 objectives.</a:t>
            </a:r>
          </a:p>
          <a:p>
            <a:pPr lvl="1"/>
            <a:r>
              <a:rPr lang="en-US" sz="1800" dirty="0"/>
              <a:t>In later Plenary and RAN4 meetings, this issue was brought again without reaching conclusions.</a:t>
            </a:r>
          </a:p>
          <a:p>
            <a:r>
              <a:rPr lang="en-US" sz="2000" dirty="0"/>
              <a:t>Scope of the work</a:t>
            </a:r>
          </a:p>
          <a:p>
            <a:pPr lvl="1"/>
            <a:r>
              <a:rPr lang="en-US" sz="1800" dirty="0"/>
              <a:t> As addressed in WF R4-2108221, this is not a pure RAN4 RRM work. </a:t>
            </a:r>
          </a:p>
          <a:p>
            <a:pPr lvl="2"/>
            <a:r>
              <a:rPr lang="en-US" sz="1600" dirty="0"/>
              <a:t>RF session to conclude the UE and BS RF architecture first. </a:t>
            </a:r>
          </a:p>
          <a:p>
            <a:pPr lvl="2"/>
            <a:r>
              <a:rPr lang="en-US" sz="1600" dirty="0"/>
              <a:t>RRM session to define the corresponding MRTD/MTTD requirement</a:t>
            </a:r>
          </a:p>
          <a:p>
            <a:pPr lvl="2"/>
            <a:r>
              <a:rPr lang="en-US" sz="1600" dirty="0" err="1"/>
              <a:t>Demod</a:t>
            </a:r>
            <a:r>
              <a:rPr lang="en-US" sz="1600" dirty="0"/>
              <a:t> session to define the PDSCH test case under the power imbalance agreed in RF session</a:t>
            </a:r>
          </a:p>
          <a:p>
            <a:pPr lvl="1"/>
            <a:r>
              <a:rPr lang="en-US" sz="1800" dirty="0"/>
              <a:t>Since 3 phases are needed (RF </a:t>
            </a:r>
            <a:r>
              <a:rPr lang="en-US" sz="1800" dirty="0">
                <a:sym typeface="Wingdings" panose="05000000000000000000" pitchFamily="2" charset="2"/>
              </a:rPr>
              <a:t> RRM  </a:t>
            </a:r>
            <a:r>
              <a:rPr lang="en-US" sz="1800" dirty="0" err="1">
                <a:sym typeface="Wingdings" panose="05000000000000000000" pitchFamily="2" charset="2"/>
              </a:rPr>
              <a:t>Demod</a:t>
            </a:r>
            <a:r>
              <a:rPr lang="en-US" sz="1800" dirty="0"/>
              <a:t>), TEI is not a suitable place to have this discussion. In our view, a new (or existing) RF WI is better to start this discussion.</a:t>
            </a:r>
          </a:p>
          <a:p>
            <a:endParaRPr lang="en-US" sz="2000" b="1" u="sng" dirty="0" smtClean="0"/>
          </a:p>
          <a:p>
            <a:r>
              <a:rPr lang="en-US" sz="2000" dirty="0" smtClean="0">
                <a:latin typeface="+mj-lt"/>
              </a:rPr>
              <a:t>Proposal </a:t>
            </a:r>
            <a:r>
              <a:rPr lang="en-US" sz="2000" dirty="0" smtClean="0">
                <a:latin typeface="+mj-lt"/>
              </a:rPr>
              <a:t>3:</a:t>
            </a:r>
            <a:r>
              <a:rPr lang="en-US" sz="2000" dirty="0" smtClean="0"/>
              <a:t> </a:t>
            </a:r>
            <a:r>
              <a:rPr lang="en-US" sz="2000" dirty="0" smtClean="0"/>
              <a:t>Subject </a:t>
            </a:r>
            <a:r>
              <a:rPr lang="en-US" sz="2000" dirty="0"/>
              <a:t>to RAN4 workload, the </a:t>
            </a:r>
            <a:r>
              <a:rPr lang="nn-NO" sz="2000" dirty="0"/>
              <a:t>requirements for FR1 intra-band non-contiguous NR-CA/NR-DC</a:t>
            </a:r>
            <a:r>
              <a:rPr lang="en-US" sz="2000" dirty="0"/>
              <a:t> are to be included in a new (or existing) RF </a:t>
            </a:r>
            <a:r>
              <a:rPr lang="en-US" sz="2000" dirty="0" smtClean="0"/>
              <a:t>WI </a:t>
            </a:r>
            <a:r>
              <a:rPr lang="en-US" sz="2000" dirty="0"/>
              <a:t>with RRM and </a:t>
            </a:r>
            <a:r>
              <a:rPr lang="en-US" sz="2000" dirty="0" err="1"/>
              <a:t>Demod</a:t>
            </a:r>
            <a:r>
              <a:rPr lang="en-US" sz="2000" dirty="0"/>
              <a:t> objectives</a:t>
            </a:r>
            <a:r>
              <a:rPr lang="en-US" sz="2000" dirty="0" smtClean="0"/>
              <a:t>. </a:t>
            </a:r>
            <a:endParaRPr lang="en-US" sz="2000" dirty="0"/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61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Per-FR gap capability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3" y="1283516"/>
            <a:ext cx="11233149" cy="4801374"/>
          </a:xfrm>
        </p:spPr>
        <p:txBody>
          <a:bodyPr/>
          <a:lstStyle/>
          <a:p>
            <a:r>
              <a:rPr lang="en-US" sz="2000" dirty="0"/>
              <a:t>Background</a:t>
            </a:r>
          </a:p>
          <a:p>
            <a:pPr lvl="1"/>
            <a:r>
              <a:rPr lang="en-US" sz="1800" dirty="0"/>
              <a:t>Per-FR </a:t>
            </a:r>
            <a:r>
              <a:rPr lang="en-US" sz="1800" dirty="0" smtClean="0"/>
              <a:t>gap capability was introduced in Rel-15 and is per-UE reported.</a:t>
            </a:r>
          </a:p>
          <a:p>
            <a:pPr lvl="1"/>
            <a:r>
              <a:rPr lang="en-US" sz="1800" dirty="0" smtClean="0"/>
              <a:t>Some </a:t>
            </a:r>
            <a:r>
              <a:rPr lang="en-US" sz="1800" dirty="0"/>
              <a:t>UE vendors </a:t>
            </a:r>
            <a:r>
              <a:rPr lang="en-US" sz="1800" dirty="0" smtClean="0"/>
              <a:t>have concern on the way it is reported, and suggest to add an new per-BC capability for it.</a:t>
            </a:r>
            <a:endParaRPr lang="en-US" sz="1800" dirty="0"/>
          </a:p>
          <a:p>
            <a:pPr lvl="1"/>
            <a:r>
              <a:rPr lang="en-US" sz="1800" dirty="0" smtClean="0"/>
              <a:t>This issue has been discussed in the feature list </a:t>
            </a:r>
            <a:r>
              <a:rPr lang="en-US" sz="1800" dirty="0"/>
              <a:t>for 3 </a:t>
            </a:r>
            <a:r>
              <a:rPr lang="en-US" sz="1800" dirty="0" smtClean="0"/>
              <a:t>RAN4 meetings. The conclusions in RAN4#99e meeting are</a:t>
            </a:r>
          </a:p>
          <a:p>
            <a:pPr lvl="2"/>
            <a:r>
              <a:rPr lang="en-US" sz="1600" dirty="0"/>
              <a:t>Do not introduce per-BC indication of per-FR </a:t>
            </a:r>
            <a:r>
              <a:rPr lang="en-US" sz="1600" dirty="0" smtClean="0"/>
              <a:t>gap </a:t>
            </a:r>
            <a:r>
              <a:rPr lang="en-US" sz="1600" dirty="0"/>
              <a:t>UE capabilities in Rel-16</a:t>
            </a:r>
          </a:p>
          <a:p>
            <a:pPr lvl="2"/>
            <a:r>
              <a:rPr lang="en-US" sz="1600" dirty="0" smtClean="0"/>
              <a:t>FFS in future, subject </a:t>
            </a:r>
            <a:r>
              <a:rPr lang="en-US" sz="1600" dirty="0"/>
              <a:t>to RAN </a:t>
            </a:r>
            <a:r>
              <a:rPr lang="en-US" sz="1600" dirty="0" smtClean="0"/>
              <a:t>plenary decision.</a:t>
            </a:r>
          </a:p>
          <a:p>
            <a:r>
              <a:rPr lang="en-US" sz="2000" dirty="0" smtClean="0"/>
              <a:t>Expected additional workload</a:t>
            </a:r>
            <a:endParaRPr lang="en-US" sz="2000" dirty="0"/>
          </a:p>
          <a:p>
            <a:pPr lvl="1"/>
            <a:r>
              <a:rPr lang="en-US" sz="1800" dirty="0" smtClean="0"/>
              <a:t>RAN4: a scan of TS36.133 and TS38.133 requirements to identify the impact of new per-BC UE capability</a:t>
            </a:r>
          </a:p>
          <a:p>
            <a:pPr lvl="1"/>
            <a:r>
              <a:rPr lang="en-US" sz="1800" dirty="0" smtClean="0"/>
              <a:t>RAN2: add new per-BC capability.</a:t>
            </a:r>
          </a:p>
          <a:p>
            <a:pPr lvl="1"/>
            <a:r>
              <a:rPr lang="en-US" sz="1800" dirty="0" smtClean="0"/>
              <a:t>Both are expected to be done in one quarter.</a:t>
            </a:r>
            <a:endParaRPr lang="en-US" sz="1800" dirty="0"/>
          </a:p>
          <a:p>
            <a:endParaRPr lang="en-US" sz="2000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Proposal </a:t>
            </a:r>
            <a:r>
              <a:rPr lang="en-US" sz="2000" dirty="0" smtClean="0">
                <a:latin typeface="+mj-lt"/>
              </a:rPr>
              <a:t>4: </a:t>
            </a:r>
            <a:r>
              <a:rPr lang="en-US" sz="2000" dirty="0" smtClean="0"/>
              <a:t>Subject </a:t>
            </a:r>
            <a:r>
              <a:rPr lang="en-US" sz="2000" dirty="0"/>
              <a:t>to RAN4 workload, </a:t>
            </a:r>
            <a:r>
              <a:rPr lang="en-US" sz="2000" dirty="0" smtClean="0"/>
              <a:t>create a new RAN4 TEI </a:t>
            </a:r>
            <a:r>
              <a:rPr lang="en-US" sz="2000" dirty="0" smtClean="0"/>
              <a:t>to introduce </a:t>
            </a:r>
            <a:r>
              <a:rPr lang="en-US" sz="2000" dirty="0" smtClean="0"/>
              <a:t>per-BC indication of per-FR gap. </a:t>
            </a:r>
            <a:endParaRPr lang="en-US" sz="2000" dirty="0"/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96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3" y="1700214"/>
            <a:ext cx="11233149" cy="4384675"/>
          </a:xfrm>
        </p:spPr>
        <p:txBody>
          <a:bodyPr/>
          <a:lstStyle/>
          <a:p>
            <a:r>
              <a:rPr lang="en-US" dirty="0">
                <a:latin typeface="+mj-lt"/>
              </a:rPr>
              <a:t>Proposal 1: </a:t>
            </a:r>
            <a:r>
              <a:rPr lang="en-US" dirty="0"/>
              <a:t>Whether to start the RAN4 discussions for additional topics should also take into account the current RAN4 workload assessment from RAN4 chairman.</a:t>
            </a:r>
          </a:p>
          <a:p>
            <a:r>
              <a:rPr lang="en-US" dirty="0">
                <a:latin typeface="+mj-lt"/>
              </a:rPr>
              <a:t>Proposal 2:</a:t>
            </a:r>
            <a:r>
              <a:rPr lang="en-US" dirty="0"/>
              <a:t> </a:t>
            </a:r>
            <a:r>
              <a:rPr lang="en-US" dirty="0" smtClean="0"/>
              <a:t>Subject </a:t>
            </a:r>
            <a:r>
              <a:rPr lang="en-US" dirty="0"/>
              <a:t>to RAN4 workload, merge </a:t>
            </a:r>
            <a:r>
              <a:rPr lang="en-US" dirty="0" err="1"/>
              <a:t>NeedForGap</a:t>
            </a:r>
            <a:r>
              <a:rPr lang="en-US" dirty="0"/>
              <a:t> requirements into NCSG in Rel-17 </a:t>
            </a:r>
            <a:r>
              <a:rPr lang="en-US" dirty="0" err="1"/>
              <a:t>NR_MG_enh</a:t>
            </a:r>
            <a:r>
              <a:rPr lang="en-US" dirty="0"/>
              <a:t> and increase the TU allocation by to 1.5 per meeting.</a:t>
            </a:r>
          </a:p>
          <a:p>
            <a:r>
              <a:rPr lang="en-US" dirty="0">
                <a:latin typeface="+mj-lt"/>
              </a:rPr>
              <a:t>Proposal 3: </a:t>
            </a:r>
            <a:r>
              <a:rPr lang="en-US" dirty="0" smtClean="0"/>
              <a:t>Subject </a:t>
            </a:r>
            <a:r>
              <a:rPr lang="en-US" dirty="0"/>
              <a:t>to RAN4 workload, the </a:t>
            </a:r>
            <a:r>
              <a:rPr lang="nn-NO" dirty="0"/>
              <a:t>requirements for FR1 intra-band non-contiguous NR-CA/NR-DC</a:t>
            </a:r>
            <a:r>
              <a:rPr lang="en-US" dirty="0"/>
              <a:t> are to be included in a new (or existing) RF </a:t>
            </a:r>
            <a:r>
              <a:rPr lang="en-US" dirty="0" smtClean="0"/>
              <a:t>WI with RRM and </a:t>
            </a:r>
            <a:r>
              <a:rPr lang="en-US" dirty="0" err="1" smtClean="0"/>
              <a:t>Demod</a:t>
            </a:r>
            <a:r>
              <a:rPr lang="en-US" dirty="0" smtClean="0"/>
              <a:t> objectives. </a:t>
            </a:r>
            <a:endParaRPr lang="en-US" dirty="0"/>
          </a:p>
          <a:p>
            <a:r>
              <a:rPr lang="en-US" dirty="0">
                <a:latin typeface="+mj-lt"/>
              </a:rPr>
              <a:t>Proposal 4: </a:t>
            </a:r>
            <a:r>
              <a:rPr lang="en-US" dirty="0" smtClean="0"/>
              <a:t>Subject </a:t>
            </a:r>
            <a:r>
              <a:rPr lang="en-US" dirty="0"/>
              <a:t>to RAN4 workload, create a new RAN4 TEI for introducing per-BC indication of per-FR gap. 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82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8913</TotalTime>
  <Words>904</Words>
  <Application>Microsoft Office PowerPoint</Application>
  <PresentationFormat>Custom</PresentationFormat>
  <Paragraphs>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MediaTek_PPT_Template_16x9_Internal Use</vt:lpstr>
      <vt:lpstr>Views on postponed RAN4 RRM issues</vt:lpstr>
      <vt:lpstr>Background</vt:lpstr>
      <vt:lpstr>RAN4 workload issue</vt:lpstr>
      <vt:lpstr>NeedForGap measurement</vt:lpstr>
      <vt:lpstr>MRTD for FR1 intra-band non-contiguous NR-CA/NR-DC</vt:lpstr>
      <vt:lpstr>Per-FR gap capability</vt:lpstr>
      <vt:lpstr>Conclusions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206</cp:revision>
  <dcterms:created xsi:type="dcterms:W3CDTF">2019-11-21T19:15:22Z</dcterms:created>
  <dcterms:modified xsi:type="dcterms:W3CDTF">2021-06-07T16:08:10Z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