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
  </p:notesMasterIdLst>
  <p:handoutMasterIdLst>
    <p:handoutMasterId r:id="rId9"/>
  </p:handoutMasterIdLst>
  <p:sldIdLst>
    <p:sldId id="481" r:id="rId5"/>
    <p:sldId id="498" r:id="rId6"/>
    <p:sldId id="386" r:id="rId7"/>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400"/>
    <a:srgbClr val="00B0CA"/>
    <a:srgbClr val="5E2750"/>
    <a:srgbClr val="EB9700"/>
    <a:srgbClr val="FECB00"/>
    <a:srgbClr val="007C92"/>
    <a:srgbClr val="9C2AA0"/>
    <a:srgbClr val="54575A"/>
    <a:srgbClr val="EA231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8324" autoAdjust="0"/>
  </p:normalViewPr>
  <p:slideViewPr>
    <p:cSldViewPr snapToGrid="0" snapToObjects="1" showGuides="1">
      <p:cViewPr varScale="1">
        <p:scale>
          <a:sx n="102" d="100"/>
          <a:sy n="102" d="100"/>
        </p:scale>
        <p:origin x="696"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0"/>
    </p:cViewPr>
  </p:sorterViewPr>
  <p:notesViewPr>
    <p:cSldViewPr snapToGrid="0" showGuides="1">
      <p:cViewPr varScale="1">
        <p:scale>
          <a:sx n="75" d="100"/>
          <a:sy n="75" d="100"/>
        </p:scale>
        <p:origin x="2448" y="72"/>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07/06/2021</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07/06/2021</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3</a:t>
            </a:fld>
            <a:endParaRPr lang="en-GB" dirty="0"/>
          </a:p>
        </p:txBody>
      </p:sp>
    </p:spTree>
    <p:extLst>
      <p:ext uri="{BB962C8B-B14F-4D97-AF65-F5344CB8AC3E}">
        <p14:creationId xmlns:p14="http://schemas.microsoft.com/office/powerpoint/2010/main" val="3566932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2566117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939421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
        <p:nvSpPr>
          <p:cNvPr id="8" name="MSIPCMContentMarking" descr="{&quot;HashCode&quot;:-1699574231,&quot;Placement&quot;:&quot;Footer&quot;,&quot;Top&quot;:388.380066,&quot;Left&quot;:0.0,&quot;SlideWidth&quot;:720,&quot;SlideHeight&quot;:405}">
            <a:extLst>
              <a:ext uri="{FF2B5EF4-FFF2-40B4-BE49-F238E27FC236}">
                <a16:creationId xmlns:a16="http://schemas.microsoft.com/office/drawing/2014/main" id="{C244E929-86F4-462A-925B-9EF7D0BA200B}"/>
              </a:ext>
            </a:extLst>
          </p:cNvPr>
          <p:cNvSpPr txBox="1"/>
          <p:nvPr userDrawn="1"/>
        </p:nvSpPr>
        <p:spPr>
          <a:xfrm>
            <a:off x="0" y="4932427"/>
            <a:ext cx="619703" cy="211073"/>
          </a:xfrm>
          <a:prstGeom prst="rect">
            <a:avLst/>
          </a:prstGeom>
        </p:spPr>
        <p:txBody>
          <a:bodyPr vert="horz" wrap="square" lIns="0" tIns="0" rIns="0" bIns="0" rtlCol="0" anchor="ctr" anchorCtr="1">
            <a:noAutofit/>
          </a:bodyPr>
          <a:lstStyle/>
          <a:p>
            <a:pPr marL="0" indent="0" algn="l">
              <a:spcBef>
                <a:spcPts val="0"/>
              </a:spcBef>
              <a:spcAft>
                <a:spcPts val="0"/>
              </a:spcAft>
              <a:buFont typeface="Arial" pitchFamily="34" charset="0"/>
              <a:buNone/>
            </a:pPr>
            <a:r>
              <a:rPr lang="en-GB" sz="700">
                <a:solidFill>
                  <a:srgbClr val="000000"/>
                </a:solidFill>
                <a:latin typeface="Calibri" panose="020F0502020204030204" pitchFamily="34" charset="0"/>
              </a:rPr>
              <a:t>C2 General</a:t>
            </a:r>
            <a:endParaRPr lang="en-GB" sz="7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24" r:id="rId1"/>
    <p:sldLayoutId id="2147483650" r:id="rId2"/>
    <p:sldLayoutId id="2147483659" r:id="rId3"/>
  </p:sldLayoutIdLst>
  <p:hf hdr="0" ft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91E_Electronic/Docs/SP-21010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28689" y="2830626"/>
            <a:ext cx="6229350" cy="955562"/>
          </a:xfrm>
        </p:spPr>
        <p:txBody>
          <a:bodyPr/>
          <a:lstStyle/>
          <a:p>
            <a:r>
              <a:rPr lang="en-US" dirty="0"/>
              <a:t>Motivation for </a:t>
            </a:r>
            <a:r>
              <a:rPr lang="en-GB" dirty="0"/>
              <a:t>New WID on User Plane Integrity Protection support for EPC connected architectures using LTE and NR</a:t>
            </a:r>
            <a:endParaRPr lang="en-US" dirty="0"/>
          </a:p>
        </p:txBody>
      </p:sp>
      <p:sp>
        <p:nvSpPr>
          <p:cNvPr id="6" name="Subtitle 5"/>
          <p:cNvSpPr>
            <a:spLocks noGrp="1"/>
          </p:cNvSpPr>
          <p:nvPr>
            <p:ph type="subTitle" idx="1"/>
          </p:nvPr>
        </p:nvSpPr>
        <p:spPr/>
        <p:txBody>
          <a:bodyPr/>
          <a:lstStyle/>
          <a:p>
            <a:endParaRPr lang="en-GB" b="1" dirty="0"/>
          </a:p>
          <a:p>
            <a:r>
              <a:rPr lang="en-GB" b="1" dirty="0"/>
              <a:t>Source: Vodafone</a:t>
            </a:r>
          </a:p>
          <a:p>
            <a:r>
              <a:rPr lang="en-GB" b="1" dirty="0"/>
              <a:t>Agenda Item 10.1</a:t>
            </a:r>
            <a:endParaRPr lang="en-GB" dirty="0"/>
          </a:p>
        </p:txBody>
      </p:sp>
      <p:sp>
        <p:nvSpPr>
          <p:cNvPr id="2" name="Rectangle 1">
            <a:extLst>
              <a:ext uri="{FF2B5EF4-FFF2-40B4-BE49-F238E27FC236}">
                <a16:creationId xmlns:a16="http://schemas.microsoft.com/office/drawing/2014/main" id="{A1425DD4-2DDB-416A-BAC0-F7EB0BD0AD23}"/>
              </a:ext>
            </a:extLst>
          </p:cNvPr>
          <p:cNvSpPr/>
          <p:nvPr/>
        </p:nvSpPr>
        <p:spPr>
          <a:xfrm>
            <a:off x="136689" y="202745"/>
            <a:ext cx="4572000" cy="646331"/>
          </a:xfrm>
          <a:prstGeom prst="rect">
            <a:avLst/>
          </a:prstGeom>
        </p:spPr>
        <p:txBody>
          <a:bodyPr>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3GPP TSG RAN Meeting #92e</a:t>
            </a:r>
            <a:endParaRPr lang="en-GB" sz="1200" dirty="0">
              <a:latin typeface="Arial" panose="020B0604020202020204" pitchFamily="34" charset="0"/>
              <a:ea typeface="Yu Mincho" panose="02020400000000000000" pitchFamily="18" charset="-128"/>
              <a:cs typeface="Times New Roman" panose="02020603050405020304" pitchFamily="18" charset="0"/>
            </a:endParaRPr>
          </a:p>
          <a:p>
            <a:pPr hangingPunct="0">
              <a:spcAft>
                <a:spcPts val="900"/>
              </a:spcAft>
            </a:pPr>
            <a:r>
              <a:rPr lang="en-GB" b="1" dirty="0">
                <a:latin typeface="Times New Roman" panose="02020603050405020304" pitchFamily="18" charset="0"/>
                <a:ea typeface="Yu Mincho" panose="02020400000000000000" pitchFamily="18" charset="-128"/>
              </a:rPr>
              <a:t>Electronic Meeting, June</a:t>
            </a:r>
            <a:r>
              <a:rPr lang="en-GB" b="1" dirty="0">
                <a:latin typeface="Times New Roman" panose="02020603050405020304" pitchFamily="18" charset="0"/>
                <a:ea typeface="Yu Mincho" panose="02020400000000000000" pitchFamily="18" charset="-128"/>
                <a:cs typeface="Arial" panose="020B0604020202020204" pitchFamily="34" charset="0"/>
              </a:rPr>
              <a:t> 14 - 18</a:t>
            </a:r>
            <a:r>
              <a:rPr lang="en-GB" b="1" dirty="0">
                <a:latin typeface="Times New Roman" panose="02020603050405020304" pitchFamily="18" charset="0"/>
                <a:ea typeface="Yu Mincho" panose="02020400000000000000" pitchFamily="18" charset="-128"/>
              </a:rPr>
              <a:t>, 2021</a:t>
            </a:r>
            <a:endParaRPr lang="en-GB" sz="1200" dirty="0">
              <a:effectLst/>
              <a:latin typeface="Times New Roman" panose="02020603050405020304" pitchFamily="18" charset="0"/>
              <a:ea typeface="Yu Mincho" panose="02020400000000000000" pitchFamily="18" charset="-128"/>
            </a:endParaRPr>
          </a:p>
        </p:txBody>
      </p:sp>
      <p:sp>
        <p:nvSpPr>
          <p:cNvPr id="4" name="Rectangle 3">
            <a:extLst>
              <a:ext uri="{FF2B5EF4-FFF2-40B4-BE49-F238E27FC236}">
                <a16:creationId xmlns:a16="http://schemas.microsoft.com/office/drawing/2014/main" id="{24E099EF-BC69-48F0-822A-F56435569000}"/>
              </a:ext>
            </a:extLst>
          </p:cNvPr>
          <p:cNvSpPr/>
          <p:nvPr/>
        </p:nvSpPr>
        <p:spPr>
          <a:xfrm>
            <a:off x="7734693" y="220346"/>
            <a:ext cx="1475295" cy="369332"/>
          </a:xfrm>
          <a:prstGeom prst="rect">
            <a:avLst/>
          </a:prstGeom>
        </p:spPr>
        <p:txBody>
          <a:bodyPr wrap="square">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RP-211432</a:t>
            </a:r>
            <a:r>
              <a:rPr lang="en-GB" sz="1050" dirty="0">
                <a:latin typeface="Times New Roman" panose="02020603050405020304" pitchFamily="18" charset="0"/>
                <a:ea typeface="Yu Mincho" panose="02020400000000000000" pitchFamily="18" charset="-128"/>
                <a:cs typeface="Times New Roman" panose="02020603050405020304" pitchFamily="18" charset="0"/>
              </a:rPr>
              <a:t> </a:t>
            </a:r>
            <a:endParaRPr lang="en-GB" sz="1200" dirty="0">
              <a:latin typeface="Arial" panose="020B0604020202020204" pitchFamily="34" charset="0"/>
              <a:ea typeface="Yu Mincho"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386755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2</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346420" cy="667479"/>
          </a:xfrm>
        </p:spPr>
        <p:txBody>
          <a:bodyPr/>
          <a:lstStyle/>
          <a:p>
            <a:r>
              <a:rPr lang="en-GB" dirty="0"/>
              <a:t>UPIP support for EPC connected architectures using LTE and NR</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r>
              <a:rPr lang="en-GB" b="1" dirty="0"/>
              <a:t>Background and SA 3 Status (June 2021)</a:t>
            </a:r>
          </a:p>
          <a:p>
            <a:pPr lvl="1"/>
            <a:r>
              <a:rPr lang="en-GB" dirty="0"/>
              <a:t>In order to provide user plane data security, SA3 have agreed to support UPIP for EPC connected architectures. The conclusions are captured in the version of TR 33.853 that is sent for approval in the June TSG SA #92e plenary.</a:t>
            </a:r>
          </a:p>
          <a:p>
            <a:pPr lvl="1"/>
            <a:r>
              <a:rPr lang="en-GB" dirty="0"/>
              <a:t>March TSG SA #91e plenary agreed the “WID for normative changes for User Plane Integrity Protection for LTE options”  in </a:t>
            </a:r>
            <a:r>
              <a:rPr lang="en-GB" dirty="0">
                <a:hlinkClick r:id="rId2"/>
              </a:rPr>
              <a:t>SP-210105</a:t>
            </a:r>
            <a:r>
              <a:rPr lang="en-GB" dirty="0"/>
              <a:t>.</a:t>
            </a:r>
          </a:p>
          <a:p>
            <a:pPr lvl="1"/>
            <a:r>
              <a:rPr lang="en-GB" dirty="0"/>
              <a:t>SA3 has been discussing normative CRs but have not yet sent them to TSG-SA for approval.</a:t>
            </a:r>
          </a:p>
          <a:p>
            <a:r>
              <a:rPr lang="en-GB" b="1" dirty="0"/>
              <a:t>RAN 2 and RAN 3 status</a:t>
            </a:r>
          </a:p>
          <a:p>
            <a:pPr lvl="1" hangingPunct="0"/>
            <a:r>
              <a:rPr lang="en-GB" dirty="0"/>
              <a:t>SA3 questions have been answered in response LSs in R2-2104349 and R3-212812, and RAN 2 have indicated that NR PDCP will be used to provide UPIP.</a:t>
            </a:r>
          </a:p>
          <a:p>
            <a:pPr lvl="1" hangingPunct="0"/>
            <a:r>
              <a:rPr lang="en-GB" dirty="0"/>
              <a:t>Clause 4.2.2 of TS 37.340 (Release 15 and onwards) already permits the use of NR PDCP on LTE-only radio connections.</a:t>
            </a:r>
          </a:p>
          <a:p>
            <a:r>
              <a:rPr lang="en-GB" b="1" dirty="0">
                <a:solidFill>
                  <a:srgbClr val="FF0000"/>
                </a:solidFill>
              </a:rPr>
              <a:t>Proposal</a:t>
            </a:r>
          </a:p>
          <a:p>
            <a:pPr lvl="1"/>
            <a:r>
              <a:rPr lang="en-GB" b="1" dirty="0"/>
              <a:t>Agree RP-211431 – a New Release 17 building block WID for RAN 2 and RAN 3 </a:t>
            </a:r>
            <a:r>
              <a:rPr lang="en-GB" dirty="0"/>
              <a:t>to specify the RAN enhancements to enable UPIP (at the full data rate supported by the UE) for the following EPC connected architecture options:</a:t>
            </a:r>
          </a:p>
          <a:p>
            <a:pPr lvl="2" hangingPunct="0"/>
            <a:r>
              <a:rPr lang="en-GB" dirty="0"/>
              <a:t>Architecture Option 1 (EPC &lt;-&gt; LTE-only).</a:t>
            </a:r>
          </a:p>
          <a:p>
            <a:pPr lvl="2"/>
            <a:r>
              <a:rPr lang="en-GB" dirty="0"/>
              <a:t>Architecture Options 3 and 3X (EPC &lt;-&gt; EN-DC).</a:t>
            </a:r>
            <a:endParaRPr lang="en-GB" b="1" dirty="0"/>
          </a:p>
          <a:p>
            <a:pPr marL="200025" lvl="1" indent="0">
              <a:buNone/>
            </a:pPr>
            <a:endParaRPr lang="en-GB" dirty="0"/>
          </a:p>
        </p:txBody>
      </p:sp>
    </p:spTree>
    <p:extLst>
      <p:ext uri="{BB962C8B-B14F-4D97-AF65-F5344CB8AC3E}">
        <p14:creationId xmlns:p14="http://schemas.microsoft.com/office/powerpoint/2010/main" val="615917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3</a:t>
            </a:fld>
            <a:endParaRPr lang="en-GB" dirty="0"/>
          </a:p>
        </p:txBody>
      </p:sp>
    </p:spTree>
    <p:extLst>
      <p:ext uri="{BB962C8B-B14F-4D97-AF65-F5344CB8AC3E}">
        <p14:creationId xmlns:p14="http://schemas.microsoft.com/office/powerpoint/2010/main" val="413868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63291C30C465443A43FFAF0D869B11A" ma:contentTypeVersion="16" ma:contentTypeDescription="Create a new document." ma:contentTypeScope="" ma:versionID="7aa1b3738a020d7b320c8dcd2149493a">
  <xsd:schema xmlns:xsd="http://www.w3.org/2001/XMLSchema" xmlns:xs="http://www.w3.org/2001/XMLSchema" xmlns:p="http://schemas.microsoft.com/office/2006/metadata/properties" xmlns:ns1="http://schemas.microsoft.com/sharepoint/v3" xmlns:ns3="b78ce9eb-5c7b-4813-a240-715ccd771d3b" xmlns:ns4="e0e1a830-3b82-4cc4-a11a-753d0d76b11c" targetNamespace="http://schemas.microsoft.com/office/2006/metadata/properties" ma:root="true" ma:fieldsID="b9931577aef3e49fed0fe9eff6e8e35b" ns1:_="" ns3:_="" ns4:_="">
    <xsd:import namespace="http://schemas.microsoft.com/sharepoint/v3"/>
    <xsd:import namespace="b78ce9eb-5c7b-4813-a240-715ccd771d3b"/>
    <xsd:import namespace="e0e1a830-3b82-4cc4-a11a-753d0d76b11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8ce9eb-5c7b-4813-a240-715ccd771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0e1a830-3b82-4cc4-a11a-753d0d76b11c"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CA8D8296-BD81-4103-BEFD-08C726770EEA}">
  <ds:schemaRefs>
    <ds:schemaRef ds:uri="http://schemas.microsoft.com/sharepoint/v3/contenttype/forms"/>
  </ds:schemaRefs>
</ds:datastoreItem>
</file>

<file path=customXml/itemProps2.xml><?xml version="1.0" encoding="utf-8"?>
<ds:datastoreItem xmlns:ds="http://schemas.openxmlformats.org/officeDocument/2006/customXml" ds:itemID="{544975D8-4AD8-41F2-B439-EBD08D2807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8ce9eb-5c7b-4813-a240-715ccd771d3b"/>
    <ds:schemaRef ds:uri="e0e1a830-3b82-4cc4-a11a-753d0d76b1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6295F6-C90E-48B1-8773-83D33EC1D73D}">
  <ds:schemaRefs>
    <ds:schemaRef ds:uri="http://purl.org/dc/elements/1.1/"/>
    <ds:schemaRef ds:uri="http://purl.org/dc/dcmitype/"/>
    <ds:schemaRef ds:uri="b78ce9eb-5c7b-4813-a240-715ccd771d3b"/>
    <ds:schemaRef ds:uri="http://schemas.microsoft.com/office/2006/metadata/properties"/>
    <ds:schemaRef ds:uri="e0e1a830-3b82-4cc4-a11a-753d0d76b11c"/>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http://schemas.microsoft.com/sharepoint/v3"/>
    <ds:schemaRef ds:uri="http://purl.org/dc/terms/"/>
  </ds:schemaRefs>
</ds:datastoreItem>
</file>

<file path=docProps/app.xml><?xml version="1.0" encoding="utf-8"?>
<Properties xmlns="http://schemas.openxmlformats.org/officeDocument/2006/extended-properties" xmlns:vt="http://schemas.openxmlformats.org/officeDocument/2006/docPropsVTypes">
  <Template>Vodafone_Template_16x9</Template>
  <TotalTime>0</TotalTime>
  <Words>269</Words>
  <Application>Microsoft Office PowerPoint</Application>
  <PresentationFormat>On-screen Show (16:9)</PresentationFormat>
  <Paragraphs>23</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Times New Roman</vt:lpstr>
      <vt:lpstr>Vodafone Rg</vt:lpstr>
      <vt:lpstr>Vodafone</vt:lpstr>
      <vt:lpstr>Motivation for New WID on User Plane Integrity Protection support for EPC connected architectures using LTE and NR</vt:lpstr>
      <vt:lpstr>UPIP support for EPC connected architectures using LTE and NR</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on one line</dc:title>
  <dc:creator>Pudney, Chris, Vodafone Group 42</dc:creator>
  <cp:lastModifiedBy>Pudney, Chris, Vodafone Group 55</cp:lastModifiedBy>
  <cp:revision>59</cp:revision>
  <cp:lastPrinted>2011-08-30T12:20:26Z</cp:lastPrinted>
  <dcterms:created xsi:type="dcterms:W3CDTF">2021-03-11T12:21:06Z</dcterms:created>
  <dcterms:modified xsi:type="dcterms:W3CDTF">2021-06-07T17:43:41Z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0x010100563291C30C465443A43FFAF0D869B11A</vt:lpwstr>
  </property>
  <property fmtid="{D5CDD505-2E9C-101B-9397-08002B2CF9AE}" pid="4" name="MSIP_Label_0359f705-2ba0-454b-9cfc-6ce5bcaac040_Enabled">
    <vt:lpwstr>True</vt:lpwstr>
  </property>
  <property fmtid="{D5CDD505-2E9C-101B-9397-08002B2CF9AE}" pid="5" name="MSIP_Label_0359f705-2ba0-454b-9cfc-6ce5bcaac040_SiteId">
    <vt:lpwstr>68283f3b-8487-4c86-adb3-a5228f18b893</vt:lpwstr>
  </property>
  <property fmtid="{D5CDD505-2E9C-101B-9397-08002B2CF9AE}" pid="6" name="MSIP_Label_0359f705-2ba0-454b-9cfc-6ce5bcaac040_SetDate">
    <vt:lpwstr>2018-09-21T10:24:48.2464134Z</vt:lpwstr>
  </property>
  <property fmtid="{D5CDD505-2E9C-101B-9397-08002B2CF9AE}" pid="7" name="MSIP_Label_0359f705-2ba0-454b-9cfc-6ce5bcaac040_Name">
    <vt:lpwstr>[C2] - Internal</vt:lpwstr>
  </property>
  <property fmtid="{D5CDD505-2E9C-101B-9397-08002B2CF9AE}" pid="8" name="MSIP_Label_0359f705-2ba0-454b-9cfc-6ce5bcaac040_Extended_MSFT_Method">
    <vt:lpwstr>Automatic</vt:lpwstr>
  </property>
  <property fmtid="{D5CDD505-2E9C-101B-9397-08002B2CF9AE}" pid="9" name="Sensitivity">
    <vt:lpwstr>[C2] - Internal</vt:lpwstr>
  </property>
</Properties>
</file>