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0" r:id="rId4"/>
    <p:sldId id="267" r:id="rId5"/>
    <p:sldId id="260" r:id="rId6"/>
    <p:sldId id="268"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6699"/>
    <a:srgbClr val="CCFF33"/>
    <a:srgbClr val="CCECFF"/>
    <a:srgbClr val="E7FFA3"/>
    <a:srgbClr val="CCFFF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26" autoAdjust="0"/>
    <p:restoredTop sz="94664" autoAdjust="0"/>
  </p:normalViewPr>
  <p:slideViewPr>
    <p:cSldViewPr>
      <p:cViewPr varScale="1">
        <p:scale>
          <a:sx n="59" d="100"/>
          <a:sy n="59" d="100"/>
        </p:scale>
        <p:origin x="174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Date Placeholder 10"/>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12" name="Slide Number Placeholder 11"/>
          <p:cNvSpPr>
            <a:spLocks noGrp="1"/>
          </p:cNvSpPr>
          <p:nvPr>
            <p:ph type="sldNum" sz="quarter" idx="11"/>
          </p:nvPr>
        </p:nvSpPr>
        <p:spPr/>
        <p:txBody>
          <a:bodyPr/>
          <a:lstStyle/>
          <a:p>
            <a:fld id="{B192AC1F-954E-4362-8CC0-A4B0CB080C48}" type="slidenum">
              <a:rPr lang="en-US" smtClean="0"/>
              <a:pPr/>
              <a:t>‹#›</a:t>
            </a:fld>
            <a:endParaRPr lang="en-US" dirty="0"/>
          </a:p>
        </p:txBody>
      </p:sp>
      <p:sp>
        <p:nvSpPr>
          <p:cNvPr id="13" name="Footer Placeholder 12"/>
          <p:cNvSpPr>
            <a:spLocks noGrp="1"/>
          </p:cNvSpPr>
          <p:nvPr>
            <p:ph type="ftr" sz="quarter" idx="12"/>
          </p:nvPr>
        </p:nvSpPr>
        <p:spPr/>
        <p:txBody>
          <a:bodyPr/>
          <a:lstStyle/>
          <a:p>
            <a:r>
              <a:rPr lang="fi-FI" dirty="0"/>
              <a:t>RP-17nnnn Way forward on LTE UDC</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6/7/2021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4D707-4B0D-4804-8376-6870196EB9CB}" type="datetimeFigureOut">
              <a:rPr lang="en-US" smtClean="0"/>
              <a:pPr/>
              <a:t>6/7/2021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i-FI" dirty="0"/>
              <a:t>RP-17nnnn Way forward on LTE UDC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2AC1F-954E-4362-8CC0-A4B0CB080C4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ran/WG1_RL1/TSGR1_104b-e/Inbox/Chair_notes/Chair's%20Notes%20RAN1#104b-e final.zip" TargetMode="External"/><Relationship Id="rId2" Type="http://schemas.openxmlformats.org/officeDocument/2006/relationships/hyperlink" Target="https://www.3gpp.org/ftp/tsg_ran/TSG_RAN/TSGR_91e/Docs/RP-210918.zip" TargetMode="External"/><Relationship Id="rId1" Type="http://schemas.openxmlformats.org/officeDocument/2006/relationships/slideLayout" Target="../slideLayouts/slideLayout2.xml"/><Relationship Id="rId6" Type="http://schemas.openxmlformats.org/officeDocument/2006/relationships/hyperlink" Target="https://www.3gpp.org/ftp/tsg_ran/WG2_RL2/TSGR2_114-e/Docs/R2-2105235.zip" TargetMode="External"/><Relationship Id="rId5" Type="http://schemas.openxmlformats.org/officeDocument/2006/relationships/hyperlink" Target="https://www.3gpp.org/ftp/Specs/archive/38_series/38.875/38875-h00.zip" TargetMode="External"/><Relationship Id="rId4" Type="http://schemas.openxmlformats.org/officeDocument/2006/relationships/hyperlink" Target="https://www.3gpp.org/ftp/tsg_ran/WG2_RL2/TSGR2_114-e/Docs/R2-2106472.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2130425"/>
            <a:ext cx="6552728" cy="1470025"/>
          </a:xfrm>
        </p:spPr>
        <p:txBody>
          <a:bodyPr>
            <a:normAutofit fontScale="90000"/>
          </a:bodyPr>
          <a:lstStyle/>
          <a:p>
            <a:r>
              <a:rPr lang="en-GB" dirty="0"/>
              <a:t>On the need for </a:t>
            </a:r>
            <a:r>
              <a:rPr lang="en-GB" dirty="0" err="1"/>
              <a:t>RedCap</a:t>
            </a:r>
            <a:r>
              <a:rPr lang="en-GB" dirty="0"/>
              <a:t> UEs early identification based on the number of RX branches</a:t>
            </a:r>
            <a:endParaRPr lang="en-US" dirty="0"/>
          </a:p>
        </p:txBody>
      </p:sp>
      <p:sp>
        <p:nvSpPr>
          <p:cNvPr id="3" name="Subtitle 2"/>
          <p:cNvSpPr>
            <a:spLocks noGrp="1"/>
          </p:cNvSpPr>
          <p:nvPr>
            <p:ph type="subTitle" idx="1"/>
          </p:nvPr>
        </p:nvSpPr>
        <p:spPr>
          <a:xfrm>
            <a:off x="719572" y="4221088"/>
            <a:ext cx="7704856" cy="1730300"/>
          </a:xfrm>
        </p:spPr>
        <p:txBody>
          <a:bodyPr>
            <a:noAutofit/>
          </a:bodyPr>
          <a:lstStyle/>
          <a:p>
            <a:r>
              <a:rPr lang="fi-FI" sz="2400" dirty="0">
                <a:solidFill>
                  <a:schemeClr val="tx1"/>
                </a:solidFill>
              </a:rPr>
              <a:t>Telecom Italia, Deutsche Telekom, BT</a:t>
            </a:r>
          </a:p>
        </p:txBody>
      </p:sp>
      <p:graphicFrame>
        <p:nvGraphicFramePr>
          <p:cNvPr id="4" name="Table 3"/>
          <p:cNvGraphicFramePr>
            <a:graphicFrameLocks noGrp="1"/>
          </p:cNvGraphicFramePr>
          <p:nvPr>
            <p:extLst>
              <p:ext uri="{D42A27DB-BD31-4B8C-83A1-F6EECF244321}">
                <p14:modId xmlns:p14="http://schemas.microsoft.com/office/powerpoint/2010/main" val="4205357434"/>
              </p:ext>
            </p:extLst>
          </p:nvPr>
        </p:nvGraphicFramePr>
        <p:xfrm>
          <a:off x="251520" y="260648"/>
          <a:ext cx="8640960" cy="1082040"/>
        </p:xfrm>
        <a:graphic>
          <a:graphicData uri="http://schemas.openxmlformats.org/drawingml/2006/table">
            <a:tbl>
              <a:tblPr firstRow="1" bandRow="1">
                <a:tableStyleId>{5C22544A-7EE6-4342-B048-85BDC9FD1C3A}</a:tableStyleId>
              </a:tblPr>
              <a:tblGrid>
                <a:gridCol w="4320480">
                  <a:extLst>
                    <a:ext uri="{9D8B030D-6E8A-4147-A177-3AD203B41FA5}">
                      <a16:colId xmlns:a16="http://schemas.microsoft.com/office/drawing/2014/main" val="20000"/>
                    </a:ext>
                  </a:extLst>
                </a:gridCol>
                <a:gridCol w="4320480">
                  <a:extLst>
                    <a:ext uri="{9D8B030D-6E8A-4147-A177-3AD203B41FA5}">
                      <a16:colId xmlns:a16="http://schemas.microsoft.com/office/drawing/2014/main" val="20001"/>
                    </a:ext>
                  </a:extLst>
                </a:gridCol>
              </a:tblGrid>
              <a:tr h="370840">
                <a:tc>
                  <a:txBody>
                    <a:bodyPr/>
                    <a:lstStyle/>
                    <a:p>
                      <a:r>
                        <a:rPr lang="fi-FI" dirty="0">
                          <a:solidFill>
                            <a:schemeClr val="tx1"/>
                          </a:solidFill>
                        </a:rPr>
                        <a:t>3GPP TSG RAN#92-e</a:t>
                      </a:r>
                    </a:p>
                    <a:p>
                      <a:r>
                        <a:rPr lang="fi-FI" b="0" dirty="0">
                          <a:solidFill>
                            <a:schemeClr val="tx1"/>
                          </a:solidFill>
                        </a:rPr>
                        <a:t>14</a:t>
                      </a:r>
                      <a:r>
                        <a:rPr lang="fi-FI" b="0" baseline="30000" dirty="0">
                          <a:solidFill>
                            <a:schemeClr val="tx1"/>
                          </a:solidFill>
                        </a:rPr>
                        <a:t>th</a:t>
                      </a:r>
                      <a:r>
                        <a:rPr lang="fi-FI" b="0" dirty="0">
                          <a:solidFill>
                            <a:schemeClr val="tx1"/>
                          </a:solidFill>
                        </a:rPr>
                        <a:t> – 18</a:t>
                      </a:r>
                      <a:r>
                        <a:rPr lang="fi-FI" b="0" baseline="30000" dirty="0">
                          <a:solidFill>
                            <a:schemeClr val="tx1"/>
                          </a:solidFill>
                        </a:rPr>
                        <a:t>th</a:t>
                      </a:r>
                      <a:r>
                        <a:rPr lang="fi-FI" b="0" dirty="0">
                          <a:solidFill>
                            <a:schemeClr val="tx1"/>
                          </a:solidFill>
                        </a:rPr>
                        <a:t> June 2021</a:t>
                      </a:r>
                    </a:p>
                    <a:p>
                      <a:r>
                        <a:rPr lang="fi-FI" b="1" dirty="0">
                          <a:solidFill>
                            <a:schemeClr val="tx1"/>
                          </a:solidFill>
                        </a:rPr>
                        <a:t>Online</a:t>
                      </a:r>
                      <a:endParaRPr lang="en-US" b="1" dirty="0">
                        <a:solidFill>
                          <a:schemeClr val="tx1"/>
                        </a:solidFill>
                      </a:endParaRPr>
                    </a:p>
                  </a:txBody>
                  <a:tcPr>
                    <a:noFill/>
                  </a:tcPr>
                </a:tc>
                <a:tc>
                  <a:txBody>
                    <a:bodyPr/>
                    <a:lstStyle/>
                    <a:p>
                      <a:pPr>
                        <a:tabLst>
                          <a:tab pos="4129088" algn="r"/>
                        </a:tabLst>
                      </a:pPr>
                      <a:r>
                        <a:rPr lang="fi-FI" dirty="0">
                          <a:solidFill>
                            <a:schemeClr val="tx1"/>
                          </a:solidFill>
                        </a:rPr>
                        <a:t>	TDoc  RP-211360</a:t>
                      </a:r>
                    </a:p>
                    <a:p>
                      <a:pPr>
                        <a:tabLst>
                          <a:tab pos="4129088" algn="r"/>
                        </a:tabLst>
                      </a:pPr>
                      <a:r>
                        <a:rPr lang="fi-FI" dirty="0">
                          <a:solidFill>
                            <a:schemeClr val="tx1"/>
                          </a:solidFill>
                        </a:rPr>
                        <a:t>	</a:t>
                      </a:r>
                      <a:r>
                        <a:rPr lang="fi-FI" b="0" dirty="0">
                          <a:solidFill>
                            <a:schemeClr val="tx1"/>
                          </a:solidFill>
                        </a:rPr>
                        <a:t>Agenda Item 9.7.1.7 </a:t>
                      </a:r>
                      <a:r>
                        <a:rPr lang="en-GB" b="0" dirty="0">
                          <a:solidFill>
                            <a:schemeClr val="tx1"/>
                          </a:solidFill>
                        </a:rPr>
                        <a:t>- Support for reduced capability NR devices [RAN1 WI: </a:t>
                      </a:r>
                      <a:r>
                        <a:rPr lang="en-GB" b="0" dirty="0" err="1">
                          <a:solidFill>
                            <a:schemeClr val="tx1"/>
                          </a:solidFill>
                        </a:rPr>
                        <a:t>NR_redcap</a:t>
                      </a:r>
                      <a:r>
                        <a:rPr lang="en-GB" b="0" dirty="0">
                          <a:solidFill>
                            <a:schemeClr val="tx1"/>
                          </a:solidFill>
                        </a:rPr>
                        <a:t>]</a:t>
                      </a:r>
                      <a:endParaRPr lang="fi-FI" b="0" dirty="0">
                        <a:solidFill>
                          <a:schemeClr val="tx1"/>
                        </a:solidFill>
                        <a:highlight>
                          <a:srgbClr val="00FFFF"/>
                        </a:highlight>
                      </a:endParaRPr>
                    </a:p>
                    <a:p>
                      <a:pPr>
                        <a:tabLst>
                          <a:tab pos="4129088" algn="r"/>
                        </a:tabLst>
                      </a:pPr>
                      <a:r>
                        <a:rPr lang="fi-FI" sz="1100" b="0" i="1" dirty="0">
                          <a:solidFill>
                            <a:schemeClr val="bg1">
                              <a:lumMod val="75000"/>
                            </a:schemeClr>
                          </a:solidFill>
                        </a:rPr>
                        <a:t>	</a:t>
                      </a:r>
                      <a:endParaRPr lang="en-US" sz="1100" b="0" i="1" dirty="0">
                        <a:solidFill>
                          <a:schemeClr val="bg1">
                            <a:lumMod val="75000"/>
                          </a:schemeClr>
                        </a:solidFill>
                      </a:endParaRPr>
                    </a:p>
                  </a:txBody>
                  <a:tcP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639" y="274638"/>
            <a:ext cx="8229600" cy="778098"/>
          </a:xfrm>
        </p:spPr>
        <p:txBody>
          <a:bodyPr>
            <a:normAutofit/>
          </a:bodyPr>
          <a:lstStyle/>
          <a:p>
            <a:r>
              <a:rPr lang="fi-FI" sz="4000" dirty="0"/>
              <a:t>Background (1/2)</a:t>
            </a:r>
            <a:endParaRPr lang="en-US" sz="4000" dirty="0"/>
          </a:p>
        </p:txBody>
      </p:sp>
      <p:sp>
        <p:nvSpPr>
          <p:cNvPr id="3" name="Content Placeholder 2"/>
          <p:cNvSpPr>
            <a:spLocks noGrp="1"/>
          </p:cNvSpPr>
          <p:nvPr>
            <p:ph idx="1"/>
          </p:nvPr>
        </p:nvSpPr>
        <p:spPr>
          <a:xfrm>
            <a:off x="425639" y="1052736"/>
            <a:ext cx="8229600" cy="1152127"/>
          </a:xfrm>
        </p:spPr>
        <p:txBody>
          <a:bodyPr anchor="t">
            <a:noAutofit/>
          </a:bodyPr>
          <a:lstStyle/>
          <a:p>
            <a:r>
              <a:rPr lang="en-GB" sz="1800" dirty="0"/>
              <a:t>For the Rel-17 </a:t>
            </a:r>
            <a:r>
              <a:rPr lang="en-GB" sz="1800" dirty="0" err="1"/>
              <a:t>RedCap</a:t>
            </a:r>
            <a:r>
              <a:rPr lang="en-GB" sz="1800" dirty="0"/>
              <a:t> WID [1] the objectives related to the reduced minimum number of RX branches were agreed in RAN#91-e (March 2021) as follows</a:t>
            </a:r>
          </a:p>
          <a:p>
            <a:endParaRPr lang="it-IT" sz="1800" dirty="0"/>
          </a:p>
          <a:p>
            <a:endParaRPr lang="it-IT" sz="1800" dirty="0"/>
          </a:p>
          <a:p>
            <a:endParaRPr lang="it-IT" sz="1800" dirty="0"/>
          </a:p>
          <a:p>
            <a:endParaRPr lang="it-IT" sz="1800" dirty="0"/>
          </a:p>
          <a:p>
            <a:endParaRPr lang="it-IT" sz="1800" dirty="0"/>
          </a:p>
          <a:p>
            <a:endParaRPr lang="it-IT" sz="1800" dirty="0"/>
          </a:p>
          <a:p>
            <a:endParaRPr lang="it-IT" sz="1000" dirty="0"/>
          </a:p>
          <a:p>
            <a:r>
              <a:rPr lang="it-IT" sz="1800" dirty="0" err="1"/>
              <a:t>While</a:t>
            </a:r>
            <a:r>
              <a:rPr lang="en-GB" sz="1800" dirty="0"/>
              <a:t> the objective related to the </a:t>
            </a:r>
            <a:r>
              <a:rPr lang="en-GB" sz="1800" dirty="0" err="1"/>
              <a:t>RedCap</a:t>
            </a:r>
            <a:r>
              <a:rPr lang="en-GB" sz="1800" dirty="0"/>
              <a:t> UE early indication during initial access was defined as follows</a:t>
            </a:r>
          </a:p>
          <a:p>
            <a:pPr marL="0" indent="0">
              <a:buNone/>
            </a:pPr>
            <a:endParaRPr lang="en-US" sz="1400" dirty="0"/>
          </a:p>
        </p:txBody>
      </p:sp>
      <p:pic>
        <p:nvPicPr>
          <p:cNvPr id="4" name="Picture 3">
            <a:extLst>
              <a:ext uri="{FF2B5EF4-FFF2-40B4-BE49-F238E27FC236}">
                <a16:creationId xmlns:a16="http://schemas.microsoft.com/office/drawing/2014/main" id="{199155E6-5A9F-4036-9123-D98739F47F5F}"/>
              </a:ext>
            </a:extLst>
          </p:cNvPr>
          <p:cNvPicPr>
            <a:picLocks noChangeAspect="1"/>
          </p:cNvPicPr>
          <p:nvPr/>
        </p:nvPicPr>
        <p:blipFill rotWithShape="1">
          <a:blip r:embed="rId2"/>
          <a:srcRect r="2049" b="4009"/>
          <a:stretch/>
        </p:blipFill>
        <p:spPr>
          <a:xfrm>
            <a:off x="868439" y="1676425"/>
            <a:ext cx="7344000" cy="2117258"/>
          </a:xfrm>
          <a:prstGeom prst="rect">
            <a:avLst/>
          </a:prstGeom>
        </p:spPr>
      </p:pic>
      <p:pic>
        <p:nvPicPr>
          <p:cNvPr id="5" name="Picture 4">
            <a:extLst>
              <a:ext uri="{FF2B5EF4-FFF2-40B4-BE49-F238E27FC236}">
                <a16:creationId xmlns:a16="http://schemas.microsoft.com/office/drawing/2014/main" id="{5DAD1BE0-1498-443B-95DF-0F0B907DD177}"/>
              </a:ext>
            </a:extLst>
          </p:cNvPr>
          <p:cNvPicPr>
            <a:picLocks noChangeAspect="1"/>
          </p:cNvPicPr>
          <p:nvPr/>
        </p:nvPicPr>
        <p:blipFill rotWithShape="1">
          <a:blip r:embed="rId3"/>
          <a:srcRect l="1179" t="7269" r="2694" b="6333"/>
          <a:stretch/>
        </p:blipFill>
        <p:spPr>
          <a:xfrm>
            <a:off x="868439" y="4509121"/>
            <a:ext cx="7344000" cy="762472"/>
          </a:xfrm>
          <a:prstGeom prst="rect">
            <a:avLst/>
          </a:prstGeom>
        </p:spPr>
      </p:pic>
    </p:spTree>
    <p:extLst>
      <p:ext uri="{BB962C8B-B14F-4D97-AF65-F5344CB8AC3E}">
        <p14:creationId xmlns:p14="http://schemas.microsoft.com/office/powerpoint/2010/main" val="739183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639" y="274638"/>
            <a:ext cx="8229600" cy="778098"/>
          </a:xfrm>
        </p:spPr>
        <p:txBody>
          <a:bodyPr>
            <a:normAutofit/>
          </a:bodyPr>
          <a:lstStyle/>
          <a:p>
            <a:r>
              <a:rPr lang="fi-FI" sz="4000" dirty="0"/>
              <a:t>Background (2/2)</a:t>
            </a:r>
            <a:endParaRPr lang="en-US" sz="4000" dirty="0"/>
          </a:p>
        </p:txBody>
      </p:sp>
      <p:sp>
        <p:nvSpPr>
          <p:cNvPr id="3" name="Content Placeholder 2"/>
          <p:cNvSpPr>
            <a:spLocks noGrp="1"/>
          </p:cNvSpPr>
          <p:nvPr>
            <p:ph idx="1"/>
          </p:nvPr>
        </p:nvSpPr>
        <p:spPr>
          <a:xfrm>
            <a:off x="425639" y="1052737"/>
            <a:ext cx="8229600" cy="936104"/>
          </a:xfrm>
        </p:spPr>
        <p:txBody>
          <a:bodyPr anchor="t">
            <a:noAutofit/>
          </a:bodyPr>
          <a:lstStyle/>
          <a:p>
            <a:r>
              <a:rPr lang="en-GB" sz="1800" dirty="0"/>
              <a:t>In RAN1#104bis-e meeting (April 2021) whether the information on the number of Rx branches of a </a:t>
            </a:r>
            <a:r>
              <a:rPr lang="en-GB" sz="1800" dirty="0" err="1"/>
              <a:t>RedCap</a:t>
            </a:r>
            <a:r>
              <a:rPr lang="en-GB" sz="1800" dirty="0"/>
              <a:t> UE during initial access (i.e. RACH) was discussed and the following agreements were achieved [2]</a:t>
            </a:r>
          </a:p>
          <a:p>
            <a:endParaRPr lang="it-IT" sz="1800" dirty="0"/>
          </a:p>
          <a:p>
            <a:endParaRPr lang="it-IT" sz="1800" dirty="0"/>
          </a:p>
          <a:p>
            <a:pPr marL="0" indent="0">
              <a:buNone/>
            </a:pPr>
            <a:endParaRPr lang="en-US" sz="1400" dirty="0"/>
          </a:p>
        </p:txBody>
      </p:sp>
      <p:pic>
        <p:nvPicPr>
          <p:cNvPr id="6" name="Picture 5">
            <a:extLst>
              <a:ext uri="{FF2B5EF4-FFF2-40B4-BE49-F238E27FC236}">
                <a16:creationId xmlns:a16="http://schemas.microsoft.com/office/drawing/2014/main" id="{626BBAD7-5959-44BF-AEA2-8298C166B74C}"/>
              </a:ext>
            </a:extLst>
          </p:cNvPr>
          <p:cNvPicPr>
            <a:picLocks noChangeAspect="1"/>
          </p:cNvPicPr>
          <p:nvPr/>
        </p:nvPicPr>
        <p:blipFill rotWithShape="1">
          <a:blip r:embed="rId2"/>
          <a:srcRect l="4033" t="10420" r="3454" b="6462"/>
          <a:stretch/>
        </p:blipFill>
        <p:spPr>
          <a:xfrm>
            <a:off x="868439" y="1926127"/>
            <a:ext cx="7344000" cy="1368382"/>
          </a:xfrm>
          <a:prstGeom prst="rect">
            <a:avLst/>
          </a:prstGeom>
        </p:spPr>
      </p:pic>
      <p:sp>
        <p:nvSpPr>
          <p:cNvPr id="7" name="Content Placeholder 2">
            <a:extLst>
              <a:ext uri="{FF2B5EF4-FFF2-40B4-BE49-F238E27FC236}">
                <a16:creationId xmlns:a16="http://schemas.microsoft.com/office/drawing/2014/main" id="{2D752E6E-3AC2-4CF0-B2C3-77DAC0E11A2C}"/>
              </a:ext>
            </a:extLst>
          </p:cNvPr>
          <p:cNvSpPr txBox="1">
            <a:spLocks/>
          </p:cNvSpPr>
          <p:nvPr/>
        </p:nvSpPr>
        <p:spPr>
          <a:xfrm>
            <a:off x="425639" y="3275459"/>
            <a:ext cx="8229600" cy="936104"/>
          </a:xfrm>
          <a:prstGeom prst="rect">
            <a:avLst/>
          </a:prstGeom>
        </p:spPr>
        <p:txBody>
          <a:bodyPr vert="horz" lIns="91440" tIns="45720" rIns="91440" bIns="45720" rtlCol="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a:t>RAN2 discussed the same topic during the RAN2#114-e meeting (May 2021) and agreed the following [3]</a:t>
            </a:r>
            <a:endParaRPr lang="it-IT" sz="1800" dirty="0"/>
          </a:p>
          <a:p>
            <a:endParaRPr lang="it-IT" sz="1800" dirty="0"/>
          </a:p>
          <a:p>
            <a:pPr marL="0" indent="0">
              <a:buFont typeface="Arial" pitchFamily="34" charset="0"/>
              <a:buNone/>
            </a:pPr>
            <a:endParaRPr lang="en-US" sz="1400" dirty="0"/>
          </a:p>
        </p:txBody>
      </p:sp>
      <p:pic>
        <p:nvPicPr>
          <p:cNvPr id="9" name="Picture 8">
            <a:extLst>
              <a:ext uri="{FF2B5EF4-FFF2-40B4-BE49-F238E27FC236}">
                <a16:creationId xmlns:a16="http://schemas.microsoft.com/office/drawing/2014/main" id="{359608F3-D6C5-4AA0-BA8A-82BCD8DBCCF5}"/>
              </a:ext>
            </a:extLst>
          </p:cNvPr>
          <p:cNvPicPr>
            <a:picLocks noChangeAspect="1"/>
          </p:cNvPicPr>
          <p:nvPr/>
        </p:nvPicPr>
        <p:blipFill rotWithShape="1">
          <a:blip r:embed="rId3"/>
          <a:srcRect l="4606" t="8726" r="2898" b="14660"/>
          <a:stretch/>
        </p:blipFill>
        <p:spPr>
          <a:xfrm>
            <a:off x="868439" y="3904481"/>
            <a:ext cx="7344000" cy="1212396"/>
          </a:xfrm>
          <a:prstGeom prst="rect">
            <a:avLst/>
          </a:prstGeom>
        </p:spPr>
      </p:pic>
      <p:pic>
        <p:nvPicPr>
          <p:cNvPr id="10" name="Picture 9">
            <a:extLst>
              <a:ext uri="{FF2B5EF4-FFF2-40B4-BE49-F238E27FC236}">
                <a16:creationId xmlns:a16="http://schemas.microsoft.com/office/drawing/2014/main" id="{AB996D60-0DD2-46DC-9AC5-1DA81A94FEDD}"/>
              </a:ext>
            </a:extLst>
          </p:cNvPr>
          <p:cNvPicPr>
            <a:picLocks noChangeAspect="1"/>
          </p:cNvPicPr>
          <p:nvPr/>
        </p:nvPicPr>
        <p:blipFill rotWithShape="1">
          <a:blip r:embed="rId4"/>
          <a:srcRect l="4078" t="7754" r="3731" b="11231"/>
          <a:stretch/>
        </p:blipFill>
        <p:spPr>
          <a:xfrm>
            <a:off x="868439" y="5116877"/>
            <a:ext cx="7344000" cy="1436618"/>
          </a:xfrm>
          <a:prstGeom prst="rect">
            <a:avLst/>
          </a:prstGeom>
        </p:spPr>
      </p:pic>
    </p:spTree>
    <p:extLst>
      <p:ext uri="{BB962C8B-B14F-4D97-AF65-F5344CB8AC3E}">
        <p14:creationId xmlns:p14="http://schemas.microsoft.com/office/powerpoint/2010/main" val="711692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4000" dirty="0"/>
              <a:t>Observations</a:t>
            </a:r>
          </a:p>
        </p:txBody>
      </p:sp>
      <p:sp>
        <p:nvSpPr>
          <p:cNvPr id="3" name="Content Placeholder 2"/>
          <p:cNvSpPr>
            <a:spLocks noGrp="1"/>
          </p:cNvSpPr>
          <p:nvPr>
            <p:ph idx="1"/>
          </p:nvPr>
        </p:nvSpPr>
        <p:spPr>
          <a:xfrm>
            <a:off x="457200" y="1417638"/>
            <a:ext cx="8291264" cy="4963690"/>
          </a:xfrm>
        </p:spPr>
        <p:txBody>
          <a:bodyPr anchor="t">
            <a:noAutofit/>
          </a:bodyPr>
          <a:lstStyle/>
          <a:p>
            <a:r>
              <a:rPr lang="en-US" sz="1600" dirty="0"/>
              <a:t>Based on the background </a:t>
            </a:r>
            <a:r>
              <a:rPr lang="en-GB" sz="1600" dirty="0"/>
              <a:t>the functionality of early indication of </a:t>
            </a:r>
            <a:r>
              <a:rPr lang="en-GB" sz="1600" dirty="0" err="1"/>
              <a:t>RedCap</a:t>
            </a:r>
            <a:r>
              <a:rPr lang="en-GB" sz="1600" dirty="0"/>
              <a:t> UEs is in the WID scope, but the information related to the number of Rx branches is not included</a:t>
            </a:r>
          </a:p>
          <a:p>
            <a:r>
              <a:rPr lang="en-GB" sz="1600" dirty="0"/>
              <a:t>The introduction of the </a:t>
            </a:r>
            <a:r>
              <a:rPr lang="en-GB" sz="1600" dirty="0" err="1"/>
              <a:t>RedCap</a:t>
            </a:r>
            <a:r>
              <a:rPr lang="en-GB" sz="1600" dirty="0"/>
              <a:t> UE early indication as an outcome of the Study Item was motivated by the need to accommodate RAN1 requirements listed in TR 38.875 §11.1.1 [4], in particular coverage recovery (including link adaptation) for RACH messages following Msg1</a:t>
            </a:r>
          </a:p>
          <a:p>
            <a:r>
              <a:rPr lang="en-GB" sz="1600" dirty="0"/>
              <a:t>The main impact of a UE having 1 Rx branch instead of 2 Rx branches is </a:t>
            </a:r>
            <a:r>
              <a:rPr lang="en-GB" sz="1600" b="1" dirty="0"/>
              <a:t>worse coverage</a:t>
            </a:r>
            <a:r>
              <a:rPr lang="en-GB" sz="1600" dirty="0"/>
              <a:t>, so it would be better for the network to be aware of the number of Rx branches supported by the </a:t>
            </a:r>
            <a:r>
              <a:rPr lang="en-GB" sz="1600" dirty="0" err="1"/>
              <a:t>RedCap</a:t>
            </a:r>
            <a:r>
              <a:rPr lang="en-GB" sz="1600" dirty="0"/>
              <a:t> UE during initial access so to apply the most effective coverage compensation technique and </a:t>
            </a:r>
            <a:r>
              <a:rPr lang="en-GB" sz="1600" b="1" dirty="0"/>
              <a:t>avoid RACH failures</a:t>
            </a:r>
          </a:p>
          <a:p>
            <a:r>
              <a:rPr lang="en-GB" sz="1600" dirty="0"/>
              <a:t>As per the current agreements in RAN2, not having the information on the number of Rx branches in the early indication during initial access might lead to the assumption at network side that any </a:t>
            </a:r>
            <a:r>
              <a:rPr lang="en-GB" sz="1600" dirty="0" err="1"/>
              <a:t>RedCap</a:t>
            </a:r>
            <a:r>
              <a:rPr lang="en-GB" sz="1600" dirty="0"/>
              <a:t> UE has 1 Rx branch until the full UE capabilities have been retrieved [5] which for the co-signing companies represents an </a:t>
            </a:r>
            <a:r>
              <a:rPr lang="en-GB" sz="1600" b="1" dirty="0"/>
              <a:t>inefficiency in the RACH procedure </a:t>
            </a:r>
            <a:r>
              <a:rPr lang="en-GB" sz="1600" dirty="0"/>
              <a:t>given the motivations above</a:t>
            </a:r>
          </a:p>
          <a:p>
            <a:r>
              <a:rPr lang="en-GB" sz="1600" dirty="0"/>
              <a:t>From RAN2 perspective the only motivation to include the number of Rx branches in the </a:t>
            </a:r>
            <a:r>
              <a:rPr lang="en-GB" sz="1600" dirty="0" err="1"/>
              <a:t>RedCap</a:t>
            </a:r>
            <a:r>
              <a:rPr lang="en-GB" sz="1600" dirty="0"/>
              <a:t> UE early indication is to allow the network to </a:t>
            </a:r>
            <a:r>
              <a:rPr lang="en-GB" sz="1600" b="1" dirty="0"/>
              <a:t>reject the </a:t>
            </a:r>
            <a:r>
              <a:rPr lang="en-GB" sz="1600" b="1" dirty="0" err="1"/>
              <a:t>RedCap</a:t>
            </a:r>
            <a:r>
              <a:rPr lang="en-GB" sz="1600" b="1" dirty="0"/>
              <a:t> UE with 1 Rx based on the load and operators’ access control strategy</a:t>
            </a:r>
          </a:p>
          <a:p>
            <a:pPr lvl="1"/>
            <a:r>
              <a:rPr lang="en-GB" sz="1200" dirty="0"/>
              <a:t>However this could be possible via the SIB1 broadcasting cell barring information provided separately for UEs with 1Rx and Rx branches, so that a </a:t>
            </a:r>
            <a:r>
              <a:rPr lang="en-GB" sz="1200" dirty="0" err="1"/>
              <a:t>RedCap</a:t>
            </a:r>
            <a:r>
              <a:rPr lang="en-GB" sz="1200" dirty="0"/>
              <a:t> UE with 1Rx branch will not consume/contend for radio resources for initial access</a:t>
            </a:r>
          </a:p>
        </p:txBody>
      </p:sp>
    </p:spTree>
    <p:extLst>
      <p:ext uri="{BB962C8B-B14F-4D97-AF65-F5344CB8AC3E}">
        <p14:creationId xmlns:p14="http://schemas.microsoft.com/office/powerpoint/2010/main" val="2430926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Proposals</a:t>
            </a:r>
            <a:endParaRPr lang="en-US" dirty="0"/>
          </a:p>
        </p:txBody>
      </p:sp>
      <p:sp>
        <p:nvSpPr>
          <p:cNvPr id="3" name="Content Placeholder 2"/>
          <p:cNvSpPr>
            <a:spLocks noGrp="1"/>
          </p:cNvSpPr>
          <p:nvPr>
            <p:ph idx="1"/>
          </p:nvPr>
        </p:nvSpPr>
        <p:spPr>
          <a:xfrm>
            <a:off x="457200" y="1412776"/>
            <a:ext cx="8229600" cy="5040560"/>
          </a:xfrm>
        </p:spPr>
        <p:txBody>
          <a:bodyPr anchor="t">
            <a:noAutofit/>
          </a:bodyPr>
          <a:lstStyle/>
          <a:p>
            <a:r>
              <a:rPr lang="en-GB" sz="2400" b="1" dirty="0"/>
              <a:t>Proposal 1</a:t>
            </a:r>
            <a:r>
              <a:rPr lang="en-GB" sz="2400" dirty="0"/>
              <a:t>: include the information on the number of Rx branches supported by a </a:t>
            </a:r>
            <a:r>
              <a:rPr lang="en-GB" sz="2400" dirty="0" err="1"/>
              <a:t>RedCap</a:t>
            </a:r>
            <a:r>
              <a:rPr lang="en-GB" sz="2400" dirty="0"/>
              <a:t> UE within the early indication during the initial access</a:t>
            </a:r>
          </a:p>
          <a:p>
            <a:r>
              <a:rPr lang="en-GB" sz="2400" b="1" dirty="0"/>
              <a:t>Proposal 1b</a:t>
            </a:r>
            <a:r>
              <a:rPr lang="en-GB" sz="2400" dirty="0"/>
              <a:t>: if Proposal 1 is agreed, RAN to send a LS to RAN1 and RAN2 to take the agreement into account for their normative work</a:t>
            </a:r>
          </a:p>
          <a:p>
            <a:r>
              <a:rPr lang="en-GB" sz="2400" b="1" dirty="0"/>
              <a:t>Proposal 2</a:t>
            </a:r>
            <a:r>
              <a:rPr lang="en-GB" sz="2400" dirty="0"/>
              <a:t>: if Proposal 1 is not agreed, RAN to task RAN1 to identify pros and cons of having the information on the number of Rx branches supported by a </a:t>
            </a:r>
            <a:r>
              <a:rPr lang="en-GB" sz="2400" dirty="0" err="1"/>
              <a:t>RedCap</a:t>
            </a:r>
            <a:r>
              <a:rPr lang="en-GB" sz="2400" dirty="0"/>
              <a:t> UE within the early indication during the initial access for the purpose of RACH procedure efficiency; RAN1 will then liaise with RAN2 so that RAN2 agreement from RAN2#104-e meeting can be revisited accordingly (if needed)  </a:t>
            </a:r>
            <a:endParaRPr lang="en-GB" sz="2000" dirty="0"/>
          </a:p>
          <a:p>
            <a:pPr lvl="2"/>
            <a:endParaRPr lang="en-GB" sz="1600" dirty="0"/>
          </a:p>
          <a:p>
            <a:endParaRPr lang="en-US" sz="2800" dirty="0"/>
          </a:p>
          <a:p>
            <a:endParaRPr lang="fr-FR" sz="2800" dirty="0"/>
          </a:p>
        </p:txBody>
      </p:sp>
    </p:spTree>
    <p:extLst>
      <p:ext uri="{BB962C8B-B14F-4D97-AF65-F5344CB8AC3E}">
        <p14:creationId xmlns:p14="http://schemas.microsoft.com/office/powerpoint/2010/main" val="469069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References</a:t>
            </a:r>
            <a:endParaRPr lang="en-US" dirty="0"/>
          </a:p>
        </p:txBody>
      </p:sp>
      <p:sp>
        <p:nvSpPr>
          <p:cNvPr id="3" name="Content Placeholder 2"/>
          <p:cNvSpPr>
            <a:spLocks noGrp="1"/>
          </p:cNvSpPr>
          <p:nvPr>
            <p:ph idx="1"/>
          </p:nvPr>
        </p:nvSpPr>
        <p:spPr>
          <a:xfrm>
            <a:off x="457200" y="1412776"/>
            <a:ext cx="8229600" cy="5040560"/>
          </a:xfrm>
        </p:spPr>
        <p:txBody>
          <a:bodyPr anchor="t">
            <a:noAutofit/>
          </a:bodyPr>
          <a:lstStyle/>
          <a:p>
            <a:pPr marL="0" indent="0">
              <a:buNone/>
            </a:pPr>
            <a:r>
              <a:rPr lang="fr-FR" sz="2400" dirty="0"/>
              <a:t>[1] </a:t>
            </a:r>
            <a:r>
              <a:rPr lang="en-GB" sz="2400" dirty="0">
                <a:hlinkClick r:id="rId2"/>
              </a:rPr>
              <a:t>RP-210918</a:t>
            </a:r>
            <a:r>
              <a:rPr lang="en-GB" sz="2400" dirty="0"/>
              <a:t>, Revised WID on support of reduced capability NR devices, Nokia, Ericsson, RAN#91-e, March 22</a:t>
            </a:r>
            <a:r>
              <a:rPr lang="en-GB" sz="2400" baseline="30000" dirty="0"/>
              <a:t>nd</a:t>
            </a:r>
            <a:r>
              <a:rPr lang="en-GB" sz="2400" dirty="0"/>
              <a:t> - 26</a:t>
            </a:r>
            <a:r>
              <a:rPr lang="en-GB" sz="2400" baseline="30000" dirty="0"/>
              <a:t>th</a:t>
            </a:r>
            <a:r>
              <a:rPr lang="en-GB" sz="2400" dirty="0"/>
              <a:t>, 2021</a:t>
            </a:r>
            <a:endParaRPr lang="fr-FR" sz="2400" dirty="0"/>
          </a:p>
          <a:p>
            <a:pPr marL="0" indent="0">
              <a:buNone/>
            </a:pPr>
            <a:r>
              <a:rPr lang="fr-FR" sz="2400" dirty="0"/>
              <a:t>[2] </a:t>
            </a:r>
            <a:r>
              <a:rPr lang="en-GB" sz="2400" dirty="0"/>
              <a:t>3GPP RAN1#104b-e Chairman’s Notes, April 12</a:t>
            </a:r>
            <a:r>
              <a:rPr lang="en-GB" sz="2400" baseline="30000" dirty="0"/>
              <a:t>th</a:t>
            </a:r>
            <a:r>
              <a:rPr lang="en-GB" sz="2400" dirty="0"/>
              <a:t> - April 20</a:t>
            </a:r>
            <a:r>
              <a:rPr lang="en-GB" sz="2400" baseline="30000" dirty="0"/>
              <a:t>th</a:t>
            </a:r>
            <a:r>
              <a:rPr lang="en-GB" sz="2400" dirty="0"/>
              <a:t>, 2021 [</a:t>
            </a:r>
            <a:r>
              <a:rPr lang="en-GB" sz="2400" dirty="0">
                <a:hlinkClick r:id="rId3"/>
              </a:rPr>
              <a:t>link</a:t>
            </a:r>
            <a:r>
              <a:rPr lang="en-GB" sz="2400" dirty="0"/>
              <a:t>]</a:t>
            </a:r>
          </a:p>
          <a:p>
            <a:pPr marL="0" indent="0">
              <a:buNone/>
            </a:pPr>
            <a:r>
              <a:rPr lang="it-IT" sz="2400" dirty="0"/>
              <a:t>[</a:t>
            </a:r>
            <a:r>
              <a:rPr lang="en-GB" sz="2400" dirty="0"/>
              <a:t>3] </a:t>
            </a:r>
            <a:r>
              <a:rPr lang="en-GB" sz="2400" dirty="0">
                <a:hlinkClick r:id="rId4"/>
              </a:rPr>
              <a:t>R2-2106472</a:t>
            </a:r>
            <a:r>
              <a:rPr lang="en-GB" sz="2400" dirty="0"/>
              <a:t>, Report from Break-out session on R17 NTN and REDCAP, 3GPP RAN2#114-e, May 19</a:t>
            </a:r>
            <a:r>
              <a:rPr lang="en-GB" sz="2400" baseline="30000" dirty="0"/>
              <a:t>th</a:t>
            </a:r>
            <a:r>
              <a:rPr lang="en-GB" sz="2400" dirty="0"/>
              <a:t> – 27</a:t>
            </a:r>
            <a:r>
              <a:rPr lang="en-GB" sz="2400" baseline="30000" dirty="0"/>
              <a:t>th</a:t>
            </a:r>
            <a:r>
              <a:rPr lang="en-GB" sz="2400" dirty="0"/>
              <a:t>, 2021</a:t>
            </a:r>
          </a:p>
          <a:p>
            <a:pPr marL="0" indent="0">
              <a:buNone/>
            </a:pPr>
            <a:r>
              <a:rPr lang="en-GB" sz="2400" dirty="0"/>
              <a:t>[4] </a:t>
            </a:r>
            <a:r>
              <a:rPr lang="en-GB" sz="2400" dirty="0">
                <a:hlinkClick r:id="rId5"/>
              </a:rPr>
              <a:t>TR 38.875</a:t>
            </a:r>
            <a:r>
              <a:rPr lang="en-GB" sz="2400" dirty="0"/>
              <a:t>, Study on support of reduced capability NR devices, Rel-17</a:t>
            </a:r>
          </a:p>
          <a:p>
            <a:pPr marL="0" indent="0">
              <a:buNone/>
            </a:pPr>
            <a:r>
              <a:rPr lang="en-GB" sz="2400" dirty="0"/>
              <a:t>[5] </a:t>
            </a:r>
            <a:r>
              <a:rPr lang="en-GB" sz="2400" dirty="0">
                <a:hlinkClick r:id="rId6"/>
              </a:rPr>
              <a:t>R2-2105235</a:t>
            </a:r>
            <a:r>
              <a:rPr lang="en-GB" sz="2400" dirty="0"/>
              <a:t>, Early indication &amp; access restriction for </a:t>
            </a:r>
            <a:r>
              <a:rPr lang="en-GB" sz="2400" dirty="0" err="1"/>
              <a:t>RedCap</a:t>
            </a:r>
            <a:r>
              <a:rPr lang="en-GB" sz="2400" dirty="0"/>
              <a:t> UEs, Ericsson, 3GPP RAN2#114-e, May 19</a:t>
            </a:r>
            <a:r>
              <a:rPr lang="en-GB" sz="2400" baseline="30000" dirty="0"/>
              <a:t>th</a:t>
            </a:r>
            <a:r>
              <a:rPr lang="en-GB" sz="2400" dirty="0"/>
              <a:t> – 27</a:t>
            </a:r>
            <a:r>
              <a:rPr lang="en-GB" sz="2400" baseline="30000" dirty="0"/>
              <a:t>th</a:t>
            </a:r>
            <a:r>
              <a:rPr lang="en-GB" sz="2400" dirty="0"/>
              <a:t>, 2021</a:t>
            </a:r>
            <a:endParaRPr lang="fr-FR" sz="2400" dirty="0"/>
          </a:p>
        </p:txBody>
      </p:sp>
    </p:spTree>
    <p:extLst>
      <p:ext uri="{BB962C8B-B14F-4D97-AF65-F5344CB8AC3E}">
        <p14:creationId xmlns:p14="http://schemas.microsoft.com/office/powerpoint/2010/main" val="8901044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TotalTime>
  <Words>698</Words>
  <Application>Microsoft Office PowerPoint</Application>
  <PresentationFormat>On-screen Show (4:3)</PresentationFormat>
  <Paragraphs>40</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On the need for RedCap UEs early identification based on the number of RX branches</vt:lpstr>
      <vt:lpstr>Background (1/2)</vt:lpstr>
      <vt:lpstr>Background (2/2)</vt:lpstr>
      <vt:lpstr>Observations</vt:lpstr>
      <vt:lpstr>Proposals</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UDC for LTE</dc:title>
  <dc:creator>Deutsche Telekom</dc:creator>
  <cp:keywords>3GPP</cp:keywords>
  <cp:lastModifiedBy>Romano Giovanni</cp:lastModifiedBy>
  <cp:revision>187</cp:revision>
  <dcterms:created xsi:type="dcterms:W3CDTF">2017-08-07T05:47:17Z</dcterms:created>
  <dcterms:modified xsi:type="dcterms:W3CDTF">2021-06-07T13:01:27Z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