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0" r:id="rId6"/>
    <p:sldId id="265" r:id="rId7"/>
    <p:sldId id="263" r:id="rId8"/>
    <p:sldId id="26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9" d="100"/>
          <a:sy n="119" d="100"/>
        </p:scale>
        <p:origin x="132" y="19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2A5FB-0242-40F8-A50D-412D0BE2016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275E825-F7BF-4F13-8C06-A12C72BEBD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C9EF1E0-3A36-4A1C-A9B6-A0DBF8818D89}"/>
              </a:ext>
            </a:extLst>
          </p:cNvPr>
          <p:cNvSpPr>
            <a:spLocks noGrp="1"/>
          </p:cNvSpPr>
          <p:nvPr>
            <p:ph type="dt" sz="half" idx="10"/>
          </p:nvPr>
        </p:nvSpPr>
        <p:spPr/>
        <p:txBody>
          <a:bodyPr/>
          <a:lstStyle/>
          <a:p>
            <a:fld id="{9B8B1930-9F7D-49FB-ACCE-9CABED15E85B}" type="datetimeFigureOut">
              <a:rPr lang="en-US" smtClean="0"/>
              <a:t>6/8/2021</a:t>
            </a:fld>
            <a:endParaRPr lang="en-US"/>
          </a:p>
        </p:txBody>
      </p:sp>
      <p:sp>
        <p:nvSpPr>
          <p:cNvPr id="5" name="Footer Placeholder 4">
            <a:extLst>
              <a:ext uri="{FF2B5EF4-FFF2-40B4-BE49-F238E27FC236}">
                <a16:creationId xmlns:a16="http://schemas.microsoft.com/office/drawing/2014/main" id="{8196F8B6-9CAD-41D2-B28A-D14C5F4EA8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92032B-7E5A-448E-BB73-63355188F092}"/>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1873818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DF279-E31F-4A73-B580-F3FD06A949C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6FF6525-5989-4BA8-A77E-FC8E660D2F7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514AD4-3BD5-4F76-91CB-FA0625B7A8E5}"/>
              </a:ext>
            </a:extLst>
          </p:cNvPr>
          <p:cNvSpPr>
            <a:spLocks noGrp="1"/>
          </p:cNvSpPr>
          <p:nvPr>
            <p:ph type="dt" sz="half" idx="10"/>
          </p:nvPr>
        </p:nvSpPr>
        <p:spPr/>
        <p:txBody>
          <a:bodyPr/>
          <a:lstStyle/>
          <a:p>
            <a:fld id="{9B8B1930-9F7D-49FB-ACCE-9CABED15E85B}" type="datetimeFigureOut">
              <a:rPr lang="en-US" smtClean="0"/>
              <a:t>6/8/2021</a:t>
            </a:fld>
            <a:endParaRPr lang="en-US"/>
          </a:p>
        </p:txBody>
      </p:sp>
      <p:sp>
        <p:nvSpPr>
          <p:cNvPr id="5" name="Footer Placeholder 4">
            <a:extLst>
              <a:ext uri="{FF2B5EF4-FFF2-40B4-BE49-F238E27FC236}">
                <a16:creationId xmlns:a16="http://schemas.microsoft.com/office/drawing/2014/main" id="{9B8E6222-FD73-4797-8AD8-BDD58152E5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0F8B3D-5BA6-4914-AE0E-BFF87272AD5F}"/>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509547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F38C49-907B-4F61-B730-893B7FF3850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7397185-58E7-479A-952D-8496ED3A31A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0DF420-4989-4170-9B0B-9818956C7CB4}"/>
              </a:ext>
            </a:extLst>
          </p:cNvPr>
          <p:cNvSpPr>
            <a:spLocks noGrp="1"/>
          </p:cNvSpPr>
          <p:nvPr>
            <p:ph type="dt" sz="half" idx="10"/>
          </p:nvPr>
        </p:nvSpPr>
        <p:spPr/>
        <p:txBody>
          <a:bodyPr/>
          <a:lstStyle/>
          <a:p>
            <a:fld id="{9B8B1930-9F7D-49FB-ACCE-9CABED15E85B}" type="datetimeFigureOut">
              <a:rPr lang="en-US" smtClean="0"/>
              <a:t>6/8/2021</a:t>
            </a:fld>
            <a:endParaRPr lang="en-US"/>
          </a:p>
        </p:txBody>
      </p:sp>
      <p:sp>
        <p:nvSpPr>
          <p:cNvPr id="5" name="Footer Placeholder 4">
            <a:extLst>
              <a:ext uri="{FF2B5EF4-FFF2-40B4-BE49-F238E27FC236}">
                <a16:creationId xmlns:a16="http://schemas.microsoft.com/office/drawing/2014/main" id="{4BF36404-950D-4403-BA2B-A800E7923C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61BF45-4C32-4310-8FE9-090B32BB9090}"/>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2116659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23058-8FE6-4220-AF21-569509A3D0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96F053-249B-4AD7-9FA4-9BCB9894606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D5F9A5-655D-47B5-94F4-F1CC2FA34E04}"/>
              </a:ext>
            </a:extLst>
          </p:cNvPr>
          <p:cNvSpPr>
            <a:spLocks noGrp="1"/>
          </p:cNvSpPr>
          <p:nvPr>
            <p:ph type="dt" sz="half" idx="10"/>
          </p:nvPr>
        </p:nvSpPr>
        <p:spPr/>
        <p:txBody>
          <a:bodyPr/>
          <a:lstStyle/>
          <a:p>
            <a:fld id="{9B8B1930-9F7D-49FB-ACCE-9CABED15E85B}" type="datetimeFigureOut">
              <a:rPr lang="en-US" smtClean="0"/>
              <a:t>6/8/2021</a:t>
            </a:fld>
            <a:endParaRPr lang="en-US"/>
          </a:p>
        </p:txBody>
      </p:sp>
      <p:sp>
        <p:nvSpPr>
          <p:cNvPr id="5" name="Footer Placeholder 4">
            <a:extLst>
              <a:ext uri="{FF2B5EF4-FFF2-40B4-BE49-F238E27FC236}">
                <a16:creationId xmlns:a16="http://schemas.microsoft.com/office/drawing/2014/main" id="{CB0F3C67-A099-4697-9A16-EDD89B682C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486D3C-F562-4977-AAFB-70ED9988258F}"/>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1961066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5EC6E-6061-457C-BBD2-350D44D9A3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0BA7184-71A4-49C8-92BE-49EEC6E86E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C7D5288-A31D-42ED-8006-170602A2B134}"/>
              </a:ext>
            </a:extLst>
          </p:cNvPr>
          <p:cNvSpPr>
            <a:spLocks noGrp="1"/>
          </p:cNvSpPr>
          <p:nvPr>
            <p:ph type="dt" sz="half" idx="10"/>
          </p:nvPr>
        </p:nvSpPr>
        <p:spPr/>
        <p:txBody>
          <a:bodyPr/>
          <a:lstStyle/>
          <a:p>
            <a:fld id="{9B8B1930-9F7D-49FB-ACCE-9CABED15E85B}" type="datetimeFigureOut">
              <a:rPr lang="en-US" smtClean="0"/>
              <a:t>6/8/2021</a:t>
            </a:fld>
            <a:endParaRPr lang="en-US"/>
          </a:p>
        </p:txBody>
      </p:sp>
      <p:sp>
        <p:nvSpPr>
          <p:cNvPr id="5" name="Footer Placeholder 4">
            <a:extLst>
              <a:ext uri="{FF2B5EF4-FFF2-40B4-BE49-F238E27FC236}">
                <a16:creationId xmlns:a16="http://schemas.microsoft.com/office/drawing/2014/main" id="{FDB5FBF3-49D7-49BC-BA40-34E6F24A9F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CA9B9A-C113-4DB7-BE0F-CEE6C7F8EC7F}"/>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3253251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482EE-02B7-4AF1-BAA3-D8059B4A38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589783-B0FE-4C54-9052-FFD6ADCF715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B7635F-5BCF-4FFE-A1F3-892BB2C49AC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4B26C6F-7A35-43BF-9DED-D43090B40B44}"/>
              </a:ext>
            </a:extLst>
          </p:cNvPr>
          <p:cNvSpPr>
            <a:spLocks noGrp="1"/>
          </p:cNvSpPr>
          <p:nvPr>
            <p:ph type="dt" sz="half" idx="10"/>
          </p:nvPr>
        </p:nvSpPr>
        <p:spPr/>
        <p:txBody>
          <a:bodyPr/>
          <a:lstStyle/>
          <a:p>
            <a:fld id="{9B8B1930-9F7D-49FB-ACCE-9CABED15E85B}" type="datetimeFigureOut">
              <a:rPr lang="en-US" smtClean="0"/>
              <a:t>6/8/2021</a:t>
            </a:fld>
            <a:endParaRPr lang="en-US"/>
          </a:p>
        </p:txBody>
      </p:sp>
      <p:sp>
        <p:nvSpPr>
          <p:cNvPr id="6" name="Footer Placeholder 5">
            <a:extLst>
              <a:ext uri="{FF2B5EF4-FFF2-40B4-BE49-F238E27FC236}">
                <a16:creationId xmlns:a16="http://schemas.microsoft.com/office/drawing/2014/main" id="{621EB1FC-E584-4C50-ACD5-9FF93D2998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A5FAF5-1F4D-4A4D-BBFF-A65BF18E8581}"/>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4164046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EE21F-CDEA-4213-AB8B-1E6100CC2DE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586FEF6-D6E8-4D7C-9CF1-583035FAB3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7606D65-785D-45DC-B7A2-9952B095831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CC0495-41C4-4702-B759-33D5DE8008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49D14DB-050B-4B63-AA29-FCD38270DB2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7779378-6399-4F14-B5CF-61587029850F}"/>
              </a:ext>
            </a:extLst>
          </p:cNvPr>
          <p:cNvSpPr>
            <a:spLocks noGrp="1"/>
          </p:cNvSpPr>
          <p:nvPr>
            <p:ph type="dt" sz="half" idx="10"/>
          </p:nvPr>
        </p:nvSpPr>
        <p:spPr/>
        <p:txBody>
          <a:bodyPr/>
          <a:lstStyle/>
          <a:p>
            <a:fld id="{9B8B1930-9F7D-49FB-ACCE-9CABED15E85B}" type="datetimeFigureOut">
              <a:rPr lang="en-US" smtClean="0"/>
              <a:t>6/8/2021</a:t>
            </a:fld>
            <a:endParaRPr lang="en-US"/>
          </a:p>
        </p:txBody>
      </p:sp>
      <p:sp>
        <p:nvSpPr>
          <p:cNvPr id="8" name="Footer Placeholder 7">
            <a:extLst>
              <a:ext uri="{FF2B5EF4-FFF2-40B4-BE49-F238E27FC236}">
                <a16:creationId xmlns:a16="http://schemas.microsoft.com/office/drawing/2014/main" id="{2C540F8F-001B-4155-BDB5-3EA23735CF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1B1F8F8-3F16-443F-880F-B738CE6EDEF7}"/>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1292852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F8921-7D47-494F-8F6A-618AD95DD11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5B45C90-E1B5-469E-83DA-D8145D18F7B9}"/>
              </a:ext>
            </a:extLst>
          </p:cNvPr>
          <p:cNvSpPr>
            <a:spLocks noGrp="1"/>
          </p:cNvSpPr>
          <p:nvPr>
            <p:ph type="dt" sz="half" idx="10"/>
          </p:nvPr>
        </p:nvSpPr>
        <p:spPr/>
        <p:txBody>
          <a:bodyPr/>
          <a:lstStyle/>
          <a:p>
            <a:fld id="{9B8B1930-9F7D-49FB-ACCE-9CABED15E85B}" type="datetimeFigureOut">
              <a:rPr lang="en-US" smtClean="0"/>
              <a:t>6/8/2021</a:t>
            </a:fld>
            <a:endParaRPr lang="en-US"/>
          </a:p>
        </p:txBody>
      </p:sp>
      <p:sp>
        <p:nvSpPr>
          <p:cNvPr id="4" name="Footer Placeholder 3">
            <a:extLst>
              <a:ext uri="{FF2B5EF4-FFF2-40B4-BE49-F238E27FC236}">
                <a16:creationId xmlns:a16="http://schemas.microsoft.com/office/drawing/2014/main" id="{3F987427-79CF-4DA8-963B-7EAA26EBD75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4FAB69-53ED-4ACA-86A0-922B02806FE3}"/>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3237934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D98C6F-DC9D-46C4-92DB-4BE5DF126406}"/>
              </a:ext>
            </a:extLst>
          </p:cNvPr>
          <p:cNvSpPr>
            <a:spLocks noGrp="1"/>
          </p:cNvSpPr>
          <p:nvPr>
            <p:ph type="dt" sz="half" idx="10"/>
          </p:nvPr>
        </p:nvSpPr>
        <p:spPr/>
        <p:txBody>
          <a:bodyPr/>
          <a:lstStyle/>
          <a:p>
            <a:fld id="{9B8B1930-9F7D-49FB-ACCE-9CABED15E85B}" type="datetimeFigureOut">
              <a:rPr lang="en-US" smtClean="0"/>
              <a:t>6/8/2021</a:t>
            </a:fld>
            <a:endParaRPr lang="en-US"/>
          </a:p>
        </p:txBody>
      </p:sp>
      <p:sp>
        <p:nvSpPr>
          <p:cNvPr id="3" name="Footer Placeholder 2">
            <a:extLst>
              <a:ext uri="{FF2B5EF4-FFF2-40B4-BE49-F238E27FC236}">
                <a16:creationId xmlns:a16="http://schemas.microsoft.com/office/drawing/2014/main" id="{134613F8-C2A8-4C21-BEB6-4326FC82CC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952467D-10A0-471D-B844-8BAD63E818CE}"/>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4236969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71E69-DE2B-4417-AB02-829892EA53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C9B313-D36E-41DD-8AFB-0C6B1042DE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5BECD59-86F5-45C6-9BC5-6100C2F03C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633C271-244D-43DF-AA78-EA3C4E45674F}"/>
              </a:ext>
            </a:extLst>
          </p:cNvPr>
          <p:cNvSpPr>
            <a:spLocks noGrp="1"/>
          </p:cNvSpPr>
          <p:nvPr>
            <p:ph type="dt" sz="half" idx="10"/>
          </p:nvPr>
        </p:nvSpPr>
        <p:spPr/>
        <p:txBody>
          <a:bodyPr/>
          <a:lstStyle/>
          <a:p>
            <a:fld id="{9B8B1930-9F7D-49FB-ACCE-9CABED15E85B}" type="datetimeFigureOut">
              <a:rPr lang="en-US" smtClean="0"/>
              <a:t>6/8/2021</a:t>
            </a:fld>
            <a:endParaRPr lang="en-US"/>
          </a:p>
        </p:txBody>
      </p:sp>
      <p:sp>
        <p:nvSpPr>
          <p:cNvPr id="6" name="Footer Placeholder 5">
            <a:extLst>
              <a:ext uri="{FF2B5EF4-FFF2-40B4-BE49-F238E27FC236}">
                <a16:creationId xmlns:a16="http://schemas.microsoft.com/office/drawing/2014/main" id="{7412AF53-4FBD-4F05-801A-302B7CD98F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02971A-995B-4189-8F9A-8E983B0B8917}"/>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3894795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D5A43-7322-47BA-BEEF-D429C0923E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59F4DAB-62AA-44E0-B1A2-A4CC930E717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3E01840-C740-4511-8327-FD28A32D3B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DC412D7-4925-46D9-B4DE-EBAA1A85D585}"/>
              </a:ext>
            </a:extLst>
          </p:cNvPr>
          <p:cNvSpPr>
            <a:spLocks noGrp="1"/>
          </p:cNvSpPr>
          <p:nvPr>
            <p:ph type="dt" sz="half" idx="10"/>
          </p:nvPr>
        </p:nvSpPr>
        <p:spPr/>
        <p:txBody>
          <a:bodyPr/>
          <a:lstStyle/>
          <a:p>
            <a:fld id="{9B8B1930-9F7D-49FB-ACCE-9CABED15E85B}" type="datetimeFigureOut">
              <a:rPr lang="en-US" smtClean="0"/>
              <a:t>6/8/2021</a:t>
            </a:fld>
            <a:endParaRPr lang="en-US"/>
          </a:p>
        </p:txBody>
      </p:sp>
      <p:sp>
        <p:nvSpPr>
          <p:cNvPr id="6" name="Footer Placeholder 5">
            <a:extLst>
              <a:ext uri="{FF2B5EF4-FFF2-40B4-BE49-F238E27FC236}">
                <a16:creationId xmlns:a16="http://schemas.microsoft.com/office/drawing/2014/main" id="{A4203FA2-9F6D-4686-AF83-FDD5875504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482594-FD7B-4B5E-B6F0-AC45BA4E0AF9}"/>
              </a:ext>
            </a:extLst>
          </p:cNvPr>
          <p:cNvSpPr>
            <a:spLocks noGrp="1"/>
          </p:cNvSpPr>
          <p:nvPr>
            <p:ph type="sldNum" sz="quarter" idx="12"/>
          </p:nvPr>
        </p:nvSpPr>
        <p:spPr/>
        <p:txBody>
          <a:bodyPr/>
          <a:lstStyle/>
          <a:p>
            <a:fld id="{5A895D4C-8F8D-4A03-BC45-F746214387B6}" type="slidenum">
              <a:rPr lang="en-US" smtClean="0"/>
              <a:t>‹#›</a:t>
            </a:fld>
            <a:endParaRPr lang="en-US"/>
          </a:p>
        </p:txBody>
      </p:sp>
    </p:spTree>
    <p:extLst>
      <p:ext uri="{BB962C8B-B14F-4D97-AF65-F5344CB8AC3E}">
        <p14:creationId xmlns:p14="http://schemas.microsoft.com/office/powerpoint/2010/main" val="3370869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4AFF5C-A668-4F3A-BC04-AEECB0D90E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0317311-5BA0-40E6-80C9-68221E17E7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794547-4537-4216-B76D-9990EC8CD9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8B1930-9F7D-49FB-ACCE-9CABED15E85B}" type="datetimeFigureOut">
              <a:rPr lang="en-US" smtClean="0"/>
              <a:t>6/8/2021</a:t>
            </a:fld>
            <a:endParaRPr lang="en-US"/>
          </a:p>
        </p:txBody>
      </p:sp>
      <p:sp>
        <p:nvSpPr>
          <p:cNvPr id="5" name="Footer Placeholder 4">
            <a:extLst>
              <a:ext uri="{FF2B5EF4-FFF2-40B4-BE49-F238E27FC236}">
                <a16:creationId xmlns:a16="http://schemas.microsoft.com/office/drawing/2014/main" id="{59BC33F7-2CF8-4E17-935A-0F890E5FEC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83C0F2-6F65-43B8-859C-4EE05D72CF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895D4C-8F8D-4A03-BC45-F746214387B6}" type="slidenum">
              <a:rPr lang="en-US" smtClean="0"/>
              <a:t>‹#›</a:t>
            </a:fld>
            <a:endParaRPr lang="en-US"/>
          </a:p>
        </p:txBody>
      </p:sp>
    </p:spTree>
    <p:extLst>
      <p:ext uri="{BB962C8B-B14F-4D97-AF65-F5344CB8AC3E}">
        <p14:creationId xmlns:p14="http://schemas.microsoft.com/office/powerpoint/2010/main" val="42027593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41FB5-6394-4B61-AD7A-9926A8D96033}"/>
              </a:ext>
            </a:extLst>
          </p:cNvPr>
          <p:cNvSpPr>
            <a:spLocks noGrp="1"/>
          </p:cNvSpPr>
          <p:nvPr>
            <p:ph type="ctrTitle"/>
          </p:nvPr>
        </p:nvSpPr>
        <p:spPr>
          <a:xfrm>
            <a:off x="1524000" y="2235200"/>
            <a:ext cx="9144000" cy="2387600"/>
          </a:xfrm>
        </p:spPr>
        <p:txBody>
          <a:bodyPr>
            <a:normAutofit/>
          </a:bodyPr>
          <a:lstStyle/>
          <a:p>
            <a:r>
              <a:rPr lang="en-US" dirty="0"/>
              <a:t>Improved MSD for CA and DC</a:t>
            </a:r>
          </a:p>
        </p:txBody>
      </p:sp>
      <p:sp>
        <p:nvSpPr>
          <p:cNvPr id="3" name="Subtitle 2">
            <a:extLst>
              <a:ext uri="{FF2B5EF4-FFF2-40B4-BE49-F238E27FC236}">
                <a16:creationId xmlns:a16="http://schemas.microsoft.com/office/drawing/2014/main" id="{8677E230-623E-4B23-8128-061E597F1AF1}"/>
              </a:ext>
            </a:extLst>
          </p:cNvPr>
          <p:cNvSpPr>
            <a:spLocks noGrp="1"/>
          </p:cNvSpPr>
          <p:nvPr>
            <p:ph type="subTitle" idx="1"/>
          </p:nvPr>
        </p:nvSpPr>
        <p:spPr>
          <a:xfrm>
            <a:off x="1524000" y="4677873"/>
            <a:ext cx="9144000" cy="1655762"/>
          </a:xfrm>
        </p:spPr>
        <p:txBody>
          <a:bodyPr/>
          <a:lstStyle/>
          <a:p>
            <a:r>
              <a:rPr lang="en-US" dirty="0"/>
              <a:t>Qualcomm Incorporated, T-Mobile USA, Verizon, AT&amp;T, DISH Network, TELUS, Deutsche Telekom, </a:t>
            </a:r>
            <a:r>
              <a:rPr lang="en-US" dirty="0" err="1"/>
              <a:t>CMCC</a:t>
            </a:r>
            <a:r>
              <a:rPr lang="en-US" dirty="0"/>
              <a:t>, </a:t>
            </a:r>
            <a:r>
              <a:rPr lang="en-US" dirty="0" err="1"/>
              <a:t>CHTTL</a:t>
            </a:r>
            <a:r>
              <a:rPr lang="en-US" dirty="0"/>
              <a:t>, KT Corp, Vodafone, BT plc., Telecom Italia, </a:t>
            </a:r>
            <a:r>
              <a:rPr lang="en-US"/>
              <a:t>Bell Mobility</a:t>
            </a:r>
            <a:endParaRPr lang="en-US" dirty="0"/>
          </a:p>
        </p:txBody>
      </p:sp>
      <p:sp>
        <p:nvSpPr>
          <p:cNvPr id="4" name="TextBox 3">
            <a:extLst>
              <a:ext uri="{FF2B5EF4-FFF2-40B4-BE49-F238E27FC236}">
                <a16:creationId xmlns:a16="http://schemas.microsoft.com/office/drawing/2014/main" id="{5BB3C6A5-B872-4979-A917-7B860739811B}"/>
              </a:ext>
            </a:extLst>
          </p:cNvPr>
          <p:cNvSpPr txBox="1"/>
          <p:nvPr/>
        </p:nvSpPr>
        <p:spPr>
          <a:xfrm>
            <a:off x="8805333" y="474133"/>
            <a:ext cx="2483556" cy="369332"/>
          </a:xfrm>
          <a:prstGeom prst="rect">
            <a:avLst/>
          </a:prstGeom>
          <a:noFill/>
        </p:spPr>
        <p:txBody>
          <a:bodyPr wrap="square" rtlCol="0">
            <a:spAutoFit/>
          </a:bodyPr>
          <a:lstStyle/>
          <a:p>
            <a:pPr algn="r"/>
            <a:r>
              <a:rPr lang="en-US" b="1"/>
              <a:t>RP-211305</a:t>
            </a:r>
            <a:endParaRPr lang="en-US" b="1" dirty="0"/>
          </a:p>
        </p:txBody>
      </p:sp>
      <p:sp>
        <p:nvSpPr>
          <p:cNvPr id="5" name="TextBox 4">
            <a:extLst>
              <a:ext uri="{FF2B5EF4-FFF2-40B4-BE49-F238E27FC236}">
                <a16:creationId xmlns:a16="http://schemas.microsoft.com/office/drawing/2014/main" id="{961EBA95-7131-4683-B8EE-049359931A13}"/>
              </a:ext>
            </a:extLst>
          </p:cNvPr>
          <p:cNvSpPr txBox="1"/>
          <p:nvPr/>
        </p:nvSpPr>
        <p:spPr>
          <a:xfrm>
            <a:off x="903112" y="428916"/>
            <a:ext cx="3383138" cy="923330"/>
          </a:xfrm>
          <a:prstGeom prst="rect">
            <a:avLst/>
          </a:prstGeom>
          <a:noFill/>
        </p:spPr>
        <p:txBody>
          <a:bodyPr wrap="square" rtlCol="0">
            <a:spAutoFit/>
          </a:bodyPr>
          <a:lstStyle/>
          <a:p>
            <a:r>
              <a:rPr lang="en-US" b="1" dirty="0"/>
              <a:t>3GPP TSG-RAN #92-e</a:t>
            </a:r>
          </a:p>
          <a:p>
            <a:r>
              <a:rPr lang="en-US" b="1" dirty="0"/>
              <a:t>June 14</a:t>
            </a:r>
            <a:r>
              <a:rPr lang="en-US" b="1" baseline="30000" dirty="0"/>
              <a:t>th</a:t>
            </a:r>
            <a:r>
              <a:rPr lang="en-US" b="1" dirty="0"/>
              <a:t> ‒ 18</a:t>
            </a:r>
            <a:r>
              <a:rPr lang="en-US" b="1" baseline="30000" dirty="0"/>
              <a:t>th</a:t>
            </a:r>
            <a:r>
              <a:rPr lang="en-US" b="1" dirty="0"/>
              <a:t>, 2021</a:t>
            </a:r>
          </a:p>
          <a:p>
            <a:r>
              <a:rPr lang="en-US" b="1" dirty="0"/>
              <a:t>Electronic Meeting</a:t>
            </a:r>
          </a:p>
        </p:txBody>
      </p:sp>
    </p:spTree>
    <p:extLst>
      <p:ext uri="{BB962C8B-B14F-4D97-AF65-F5344CB8AC3E}">
        <p14:creationId xmlns:p14="http://schemas.microsoft.com/office/powerpoint/2010/main" val="2341414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228E1-63A0-4F13-8AEB-E3E047ED1B54}"/>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6769403-B28C-455A-B0A9-C0E7169C12D1}"/>
              </a:ext>
            </a:extLst>
          </p:cNvPr>
          <p:cNvSpPr>
            <a:spLocks noGrp="1"/>
          </p:cNvSpPr>
          <p:nvPr>
            <p:ph idx="1"/>
          </p:nvPr>
        </p:nvSpPr>
        <p:spPr/>
        <p:txBody>
          <a:bodyPr>
            <a:normAutofit fontScale="77500" lnSpcReduction="20000"/>
          </a:bodyPr>
          <a:lstStyle/>
          <a:p>
            <a:r>
              <a:rPr lang="en-US" dirty="0"/>
              <a:t>Maximum sensitivity degradation (MSD) is specified for CA and DC configurations where there is Rx interference caused by Tx (i.e., harmonics, intermodulation products, </a:t>
            </a:r>
            <a:r>
              <a:rPr lang="en-US" dirty="0" err="1"/>
              <a:t>etc</a:t>
            </a:r>
            <a:r>
              <a:rPr lang="en-US" dirty="0"/>
              <a:t>)</a:t>
            </a:r>
          </a:p>
          <a:p>
            <a:r>
              <a:rPr lang="en-US" dirty="0"/>
              <a:t>MSD is sometimes specified to be very large, i.e., more than 20 or 30 dB!  This is a severe impact to DL performance and renders CA practically unusable for most UE’s in the cell.</a:t>
            </a:r>
          </a:p>
          <a:p>
            <a:r>
              <a:rPr lang="en-US" dirty="0"/>
              <a:t>On the other hand, it has been observed and confirmed that some real-world devices perform much better than the specification, in excess of 20 dB better than the specification [5],[6]</a:t>
            </a:r>
          </a:p>
          <a:p>
            <a:r>
              <a:rPr lang="en-US" dirty="0"/>
              <a:t>Operators have indicated the benefit of being able to distinguish devices with much improved lower MSD from those with the currently specified MSD [1]</a:t>
            </a:r>
          </a:p>
          <a:p>
            <a:r>
              <a:rPr lang="en-US" dirty="0"/>
              <a:t>Currently in RAN4, there is an impasse between operators and vendors in the past 4 meetings on progressing this topic</a:t>
            </a:r>
          </a:p>
          <a:p>
            <a:pPr lvl="1"/>
            <a:r>
              <a:rPr lang="en-US" dirty="0"/>
              <a:t>“No consensus on this sub-topic, it seems we have repeated the same situation for companies’ standpoints with last meeting.”  [Moderator status summary from RAN4 #</a:t>
            </a:r>
            <a:r>
              <a:rPr lang="en-US" dirty="0" err="1"/>
              <a:t>98bis</a:t>
            </a:r>
            <a:r>
              <a:rPr lang="en-US" dirty="0"/>
              <a:t>-e]</a:t>
            </a:r>
          </a:p>
          <a:p>
            <a:pPr marL="457200" lvl="1" indent="0">
              <a:buNone/>
            </a:pPr>
            <a:endParaRPr lang="en-US" dirty="0"/>
          </a:p>
          <a:p>
            <a:pPr lvl="2"/>
            <a:endParaRPr lang="en-US" dirty="0"/>
          </a:p>
        </p:txBody>
      </p:sp>
    </p:spTree>
    <p:extLst>
      <p:ext uri="{BB962C8B-B14F-4D97-AF65-F5344CB8AC3E}">
        <p14:creationId xmlns:p14="http://schemas.microsoft.com/office/powerpoint/2010/main" val="1998984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93F7E-5649-481C-B16C-14927D268BE8}"/>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C7CE30C9-336C-4C88-9B95-064E22D0F626}"/>
              </a:ext>
            </a:extLst>
          </p:cNvPr>
          <p:cNvSpPr>
            <a:spLocks noGrp="1"/>
          </p:cNvSpPr>
          <p:nvPr>
            <p:ph idx="1"/>
          </p:nvPr>
        </p:nvSpPr>
        <p:spPr>
          <a:xfrm>
            <a:off x="838200" y="1514475"/>
            <a:ext cx="10515600" cy="4662488"/>
          </a:xfrm>
        </p:spPr>
        <p:txBody>
          <a:bodyPr>
            <a:normAutofit fontScale="47500" lnSpcReduction="20000"/>
          </a:bodyPr>
          <a:lstStyle/>
          <a:p>
            <a:r>
              <a:rPr lang="en-US" sz="3800" dirty="0"/>
              <a:t>3GPP specifies minimum performance requirements balancing both UE implementation feasibility and performance needed to meet operator/ecosystem objectives and use cases.</a:t>
            </a:r>
          </a:p>
          <a:p>
            <a:r>
              <a:rPr lang="en-US" sz="3800" dirty="0"/>
              <a:t>The currently specified MSD enables flexibility in UE implementation, but does not fulfill the operator’s needs for CA and DC.  </a:t>
            </a:r>
          </a:p>
          <a:p>
            <a:pPr lvl="1"/>
            <a:r>
              <a:rPr lang="en-US" sz="3800" dirty="0"/>
              <a:t>MSD is derived based on conservative component performance assumptions</a:t>
            </a:r>
          </a:p>
          <a:p>
            <a:pPr lvl="1"/>
            <a:r>
              <a:rPr lang="en-US" sz="3800" i="1" dirty="0"/>
              <a:t>CA/DC combinations with large specified MSD may never be deployed by the operator since the specification is so poor</a:t>
            </a:r>
          </a:p>
          <a:p>
            <a:pPr lvl="1"/>
            <a:r>
              <a:rPr lang="en-US" sz="3800" dirty="0"/>
              <a:t>Scheduling restrictions will need to be imposed across all UE’s reducing the efficiency and utilization of the available spectrum</a:t>
            </a:r>
          </a:p>
          <a:p>
            <a:pPr marL="0" indent="0">
              <a:buNone/>
            </a:pPr>
            <a:r>
              <a:rPr lang="en-US" sz="3800" b="1" dirty="0">
                <a:solidFill>
                  <a:schemeClr val="accent1"/>
                </a:solidFill>
              </a:rPr>
              <a:t>Proposal 1: RAN4 to introduce a new UE capability bit to allow a UE indicate support for improved MSD</a:t>
            </a:r>
          </a:p>
          <a:p>
            <a:pPr marL="0" indent="0">
              <a:buNone/>
            </a:pPr>
            <a:r>
              <a:rPr lang="en-US" sz="3800" b="1" dirty="0">
                <a:solidFill>
                  <a:schemeClr val="accent1"/>
                </a:solidFill>
              </a:rPr>
              <a:t>Proposal 2: RAN4 will choose a (preferably low single digit) improved MSD value that a UE could declare support for a given combination with a new capability bit</a:t>
            </a:r>
          </a:p>
          <a:p>
            <a:pPr lvl="1"/>
            <a:r>
              <a:rPr lang="en-US" sz="3800" b="1" dirty="0">
                <a:solidFill>
                  <a:schemeClr val="accent1"/>
                </a:solidFill>
              </a:rPr>
              <a:t>RAN4 could either define a single improved MSD value for all the types of MSD, or it could choose one level for harmonics, one level for harmonic mixing, one level for cross-band isolation and one value for </a:t>
            </a:r>
            <a:r>
              <a:rPr lang="en-US" sz="3800" b="1" dirty="0" err="1">
                <a:solidFill>
                  <a:schemeClr val="accent1"/>
                </a:solidFill>
              </a:rPr>
              <a:t>Intermods</a:t>
            </a:r>
            <a:r>
              <a:rPr lang="en-US" sz="3800" b="1" dirty="0">
                <a:solidFill>
                  <a:schemeClr val="accent1"/>
                </a:solidFill>
              </a:rPr>
              <a:t>.</a:t>
            </a:r>
          </a:p>
          <a:p>
            <a:pPr marL="0" indent="0">
              <a:buNone/>
            </a:pPr>
            <a:r>
              <a:rPr lang="en-US" sz="3800" b="1" dirty="0">
                <a:solidFill>
                  <a:schemeClr val="accent1"/>
                </a:solidFill>
              </a:rPr>
              <a:t>Proposal 3: The new capability would be </a:t>
            </a:r>
            <a:r>
              <a:rPr lang="en-US" sz="3800" b="1" dirty="0" err="1">
                <a:solidFill>
                  <a:schemeClr val="accent1"/>
                </a:solidFill>
              </a:rPr>
              <a:t>signalled</a:t>
            </a:r>
            <a:r>
              <a:rPr lang="en-US" sz="3800" b="1" dirty="0">
                <a:solidFill>
                  <a:schemeClr val="accent1"/>
                </a:solidFill>
              </a:rPr>
              <a:t> per UL/DL band combination</a:t>
            </a:r>
          </a:p>
          <a:p>
            <a:pPr marL="0" indent="0">
              <a:buNone/>
            </a:pPr>
            <a:r>
              <a:rPr lang="en-US" sz="3000" dirty="0"/>
              <a:t>These proposals have already been presented at RAN4 #99-e [1], but not agreed due to objection from vendors.  We believe that the needs of the operators have not been fully addressed during the discussion in RAN4.  We also note that the capability is </a:t>
            </a:r>
            <a:r>
              <a:rPr lang="en-US" sz="3000" i="1" dirty="0"/>
              <a:t>optional</a:t>
            </a:r>
            <a:r>
              <a:rPr lang="en-US" sz="3000" dirty="0"/>
              <a:t> so a UE is not required to support improved performance if its design does not enable it to do so.</a:t>
            </a:r>
          </a:p>
          <a:p>
            <a:pPr marL="0" indent="0">
              <a:buNone/>
            </a:pPr>
            <a:endParaRPr lang="en-US" dirty="0"/>
          </a:p>
        </p:txBody>
      </p:sp>
      <p:sp>
        <p:nvSpPr>
          <p:cNvPr id="4" name="Content Placeholder 2">
            <a:extLst>
              <a:ext uri="{FF2B5EF4-FFF2-40B4-BE49-F238E27FC236}">
                <a16:creationId xmlns:a16="http://schemas.microsoft.com/office/drawing/2014/main" id="{9E4A892A-B26F-4CE2-B270-C4C26DF76087}"/>
              </a:ext>
            </a:extLst>
          </p:cNvPr>
          <p:cNvSpPr txBox="1">
            <a:spLocks/>
          </p:cNvSpPr>
          <p:nvPr/>
        </p:nvSpPr>
        <p:spPr>
          <a:xfrm>
            <a:off x="619125" y="6176963"/>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449549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61F3F-0FFA-4A22-BE1F-5F83319F9CC7}"/>
              </a:ext>
            </a:extLst>
          </p:cNvPr>
          <p:cNvSpPr>
            <a:spLocks noGrp="1"/>
          </p:cNvSpPr>
          <p:nvPr>
            <p:ph type="title"/>
          </p:nvPr>
        </p:nvSpPr>
        <p:spPr/>
        <p:txBody>
          <a:bodyPr/>
          <a:lstStyle/>
          <a:p>
            <a:r>
              <a:rPr lang="en-US" dirty="0"/>
              <a:t>Further discussion points</a:t>
            </a:r>
          </a:p>
        </p:txBody>
      </p:sp>
      <p:sp>
        <p:nvSpPr>
          <p:cNvPr id="3" name="Content Placeholder 2">
            <a:extLst>
              <a:ext uri="{FF2B5EF4-FFF2-40B4-BE49-F238E27FC236}">
                <a16:creationId xmlns:a16="http://schemas.microsoft.com/office/drawing/2014/main" id="{0B97C734-41BF-4284-AD41-EE524DB0D4D6}"/>
              </a:ext>
            </a:extLst>
          </p:cNvPr>
          <p:cNvSpPr>
            <a:spLocks noGrp="1"/>
          </p:cNvSpPr>
          <p:nvPr>
            <p:ph idx="1"/>
          </p:nvPr>
        </p:nvSpPr>
        <p:spPr/>
        <p:txBody>
          <a:bodyPr/>
          <a:lstStyle/>
          <a:p>
            <a:r>
              <a:rPr lang="en-US" dirty="0"/>
              <a:t>How to determine the improved MSD value [RAN4]</a:t>
            </a:r>
          </a:p>
          <a:p>
            <a:r>
              <a:rPr lang="en-US" dirty="0"/>
              <a:t>The details of the signaling need to be decided [</a:t>
            </a:r>
            <a:r>
              <a:rPr lang="en-US" dirty="0" err="1"/>
              <a:t>RAN2</a:t>
            </a:r>
            <a:r>
              <a:rPr lang="en-US" dirty="0"/>
              <a:t>/RAN4?]</a:t>
            </a:r>
          </a:p>
          <a:p>
            <a:r>
              <a:rPr lang="en-US" dirty="0"/>
              <a:t>Should this be limited to new combinations being specified, i.e., </a:t>
            </a:r>
            <a:r>
              <a:rPr lang="en-US" dirty="0" err="1"/>
              <a:t>PC2</a:t>
            </a:r>
            <a:r>
              <a:rPr lang="en-US" dirty="0"/>
              <a:t> CA, or should this also apply (optionally) to existing combinations even </a:t>
            </a:r>
            <a:r>
              <a:rPr lang="en-US" dirty="0" err="1"/>
              <a:t>PC3</a:t>
            </a:r>
            <a:r>
              <a:rPr lang="en-US" dirty="0"/>
              <a:t>? [RAN4?]</a:t>
            </a:r>
          </a:p>
          <a:p>
            <a:r>
              <a:rPr lang="en-US" dirty="0"/>
              <a:t>Under what work item and release should this be carried out? [RAN]</a:t>
            </a:r>
          </a:p>
        </p:txBody>
      </p:sp>
    </p:spTree>
    <p:extLst>
      <p:ext uri="{BB962C8B-B14F-4D97-AF65-F5344CB8AC3E}">
        <p14:creationId xmlns:p14="http://schemas.microsoft.com/office/powerpoint/2010/main" val="1329280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FE6BA-F3FE-4451-B53B-9E1632298D74}"/>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7D88C23E-2819-4825-A1CE-EF0F869B4B56}"/>
              </a:ext>
            </a:extLst>
          </p:cNvPr>
          <p:cNvSpPr>
            <a:spLocks noGrp="1"/>
          </p:cNvSpPr>
          <p:nvPr>
            <p:ph idx="1"/>
          </p:nvPr>
        </p:nvSpPr>
        <p:spPr/>
        <p:txBody>
          <a:bodyPr>
            <a:normAutofit fontScale="92500"/>
          </a:bodyPr>
          <a:lstStyle/>
          <a:p>
            <a:r>
              <a:rPr lang="en-US" dirty="0"/>
              <a:t>[1]  R4-2107808, “Way forward for MSD improvement,” T-Mobile USA</a:t>
            </a:r>
          </a:p>
          <a:p>
            <a:r>
              <a:rPr lang="en-US" dirty="0"/>
              <a:t>[2]  R4-2016440, “Improving </a:t>
            </a:r>
            <a:r>
              <a:rPr lang="en-US" dirty="0" err="1"/>
              <a:t>PC2</a:t>
            </a:r>
            <a:r>
              <a:rPr lang="en-US" dirty="0"/>
              <a:t> MSD for </a:t>
            </a:r>
            <a:r>
              <a:rPr lang="en-US" dirty="0" err="1"/>
              <a:t>EN</a:t>
            </a:r>
            <a:r>
              <a:rPr lang="en-US" dirty="0"/>
              <a:t>-DC and UL CA,” Qualcomm Incorporated</a:t>
            </a:r>
          </a:p>
          <a:p>
            <a:r>
              <a:rPr lang="en-US" dirty="0"/>
              <a:t>[3]  R4-2016854, “</a:t>
            </a:r>
            <a:r>
              <a:rPr lang="en-US" dirty="0" err="1"/>
              <a:t>WF</a:t>
            </a:r>
            <a:r>
              <a:rPr lang="en-US" dirty="0"/>
              <a:t> on MSD assumptions improvement for UE </a:t>
            </a:r>
            <a:r>
              <a:rPr lang="en-US" dirty="0" err="1"/>
              <a:t>PC2</a:t>
            </a:r>
            <a:r>
              <a:rPr lang="en-US" dirty="0"/>
              <a:t> combinations,” China Telecom, Qualcomm, Verizon</a:t>
            </a:r>
          </a:p>
          <a:p>
            <a:r>
              <a:rPr lang="en-US" dirty="0"/>
              <a:t>[4]  R4-2102415, “MSD for </a:t>
            </a:r>
            <a:r>
              <a:rPr lang="en-US" dirty="0" err="1"/>
              <a:t>PC2</a:t>
            </a:r>
            <a:r>
              <a:rPr lang="en-US" dirty="0"/>
              <a:t> </a:t>
            </a:r>
            <a:r>
              <a:rPr lang="en-US" dirty="0" err="1"/>
              <a:t>EN</a:t>
            </a:r>
            <a:r>
              <a:rPr lang="en-US" dirty="0"/>
              <a:t>-DC and UL CA,” Qualcomm Incorporated</a:t>
            </a:r>
          </a:p>
          <a:p>
            <a:r>
              <a:rPr lang="en-US" dirty="0"/>
              <a:t>[5]  R4-2110791, “Discussion on UE capability for improved </a:t>
            </a:r>
            <a:r>
              <a:rPr lang="en-US" dirty="0" err="1"/>
              <a:t>PC2</a:t>
            </a:r>
            <a:r>
              <a:rPr lang="en-US" dirty="0"/>
              <a:t> MSD for </a:t>
            </a:r>
            <a:r>
              <a:rPr lang="en-US" dirty="0" err="1"/>
              <a:t>EN</a:t>
            </a:r>
            <a:r>
              <a:rPr lang="en-US" dirty="0"/>
              <a:t>-DC and NR CA,” </a:t>
            </a:r>
            <a:r>
              <a:rPr lang="en-US" dirty="0" err="1"/>
              <a:t>CHTTL</a:t>
            </a:r>
            <a:endParaRPr lang="en-US" dirty="0"/>
          </a:p>
          <a:p>
            <a:r>
              <a:rPr lang="en-US" dirty="0"/>
              <a:t>[6]  R4-2111492, “MSD and real-world implications,” </a:t>
            </a:r>
            <a:r>
              <a:rPr lang="de-DE" dirty="0"/>
              <a:t>T-Mobile USA, Deutsche Telekom, Verizon, CHTTL, AT&amp;T, Dish Network</a:t>
            </a:r>
            <a:endParaRPr lang="en-US" dirty="0"/>
          </a:p>
        </p:txBody>
      </p:sp>
    </p:spTree>
    <p:extLst>
      <p:ext uri="{BB962C8B-B14F-4D97-AF65-F5344CB8AC3E}">
        <p14:creationId xmlns:p14="http://schemas.microsoft.com/office/powerpoint/2010/main" val="34864831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6" ma:contentTypeDescription="Create a new document." ma:contentTypeScope="" ma:versionID="e5105d897705303ea7c5c7c18b84940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1636029c9368a50d893b60b9fd7f1185"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8B3C4AE-6268-4DD2-98F0-B849A3381A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341b7b-2ed7-44dc-8679-71dde30480b1"/>
    <ds:schemaRef ds:uri="941e23cb-dad9-498e-b38f-7f09bac0cd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35104B-9EC5-4CB4-858A-1BC838D0129F}">
  <ds:schemaRef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schemas.microsoft.com/office/infopath/2007/PartnerControls"/>
    <ds:schemaRef ds:uri="http://purl.org/dc/dcmitype/"/>
    <ds:schemaRef ds:uri="941e23cb-dad9-498e-b38f-7f09bac0cd70"/>
    <ds:schemaRef ds:uri="59341b7b-2ed7-44dc-8679-71dde30480b1"/>
    <ds:schemaRef ds:uri="http://www.w3.org/XML/1998/namespace"/>
    <ds:schemaRef ds:uri="http://purl.org/dc/terms/"/>
  </ds:schemaRefs>
</ds:datastoreItem>
</file>

<file path=customXml/itemProps3.xml><?xml version="1.0" encoding="utf-8"?>
<ds:datastoreItem xmlns:ds="http://schemas.openxmlformats.org/officeDocument/2006/customXml" ds:itemID="{B62BEE67-DE32-4974-9934-91E799B83B1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2692</TotalTime>
  <Words>712</Words>
  <Application>Microsoft Office PowerPoint</Application>
  <PresentationFormat>Widescreen</PresentationFormat>
  <Paragraphs>36</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Improved MSD for CA and DC</vt:lpstr>
      <vt:lpstr>Background</vt:lpstr>
      <vt:lpstr>Proposal</vt:lpstr>
      <vt:lpstr>Further discussion points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NR PC3 fallback</dc:title>
  <dc:creator>Gene Fong</dc:creator>
  <cp:lastModifiedBy>Valentin Gheorghiu</cp:lastModifiedBy>
  <cp:revision>41</cp:revision>
  <dcterms:created xsi:type="dcterms:W3CDTF">2018-08-21T06:09:04Z</dcterms:created>
  <dcterms:modified xsi:type="dcterms:W3CDTF">2021-06-07T21:43:24Z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0x01010054FC21B95FDDC14EA5A0590F935619D0</vt:lpwstr>
  </property>
</Properties>
</file>