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8"/>
  </p:notesMasterIdLst>
  <p:sldIdLst>
    <p:sldId id="376" r:id="rId2"/>
    <p:sldId id="431" r:id="rId3"/>
    <p:sldId id="435" r:id="rId4"/>
    <p:sldId id="434" r:id="rId5"/>
    <p:sldId id="436" r:id="rId6"/>
    <p:sldId id="34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60" autoAdjust="0"/>
    <p:restoredTop sz="94660"/>
  </p:normalViewPr>
  <p:slideViewPr>
    <p:cSldViewPr snapToGrid="0">
      <p:cViewPr varScale="1">
        <p:scale>
          <a:sx n="79" d="100"/>
          <a:sy n="79" d="100"/>
        </p:scale>
        <p:origin x="926"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2021/6/7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11423856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2021/6/7</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
        <p:nvSpPr>
          <p:cNvPr id="6" name="文本占位符 5">
            <a:extLst>
              <a:ext uri="{FF2B5EF4-FFF2-40B4-BE49-F238E27FC236}">
                <a16:creationId xmlns:a16="http://schemas.microsoft.com/office/drawing/2014/main" id="{A0802962-5FD4-4D7B-834D-C68515C3022A}"/>
              </a:ext>
            </a:extLst>
          </p:cNvPr>
          <p:cNvSpPr>
            <a:spLocks noGrp="1"/>
          </p:cNvSpPr>
          <p:nvPr>
            <p:ph type="body" sz="quarter" idx="35"/>
          </p:nvPr>
        </p:nvSpPr>
        <p:spPr>
          <a:xfrm>
            <a:off x="821781" y="5206233"/>
            <a:ext cx="3227360" cy="276283"/>
          </a:xfrm>
        </p:spPr>
        <p:txBody>
          <a:bodyPr/>
          <a:lstStyle/>
          <a:p>
            <a:endParaRPr lang="zh-CN" altLang="en-US"/>
          </a:p>
        </p:txBody>
      </p:sp>
      <p:sp>
        <p:nvSpPr>
          <p:cNvPr id="13" name="文本占位符 12">
            <a:extLst>
              <a:ext uri="{FF2B5EF4-FFF2-40B4-BE49-F238E27FC236}">
                <a16:creationId xmlns:a16="http://schemas.microsoft.com/office/drawing/2014/main" id="{3EF5EB9D-8BF3-4659-90A1-1D628ED9D63D}"/>
              </a:ext>
            </a:extLst>
          </p:cNvPr>
          <p:cNvSpPr>
            <a:spLocks noGrp="1"/>
          </p:cNvSpPr>
          <p:nvPr>
            <p:ph type="body" sz="quarter" idx="38"/>
          </p:nvPr>
        </p:nvSpPr>
        <p:spPr>
          <a:xfrm>
            <a:off x="857306" y="3755487"/>
            <a:ext cx="7393613" cy="456860"/>
          </a:xfrm>
        </p:spPr>
        <p:txBody>
          <a:bodyPr/>
          <a:lstStyle/>
          <a:p>
            <a:endParaRPr lang="zh-CN" altLang="en-US"/>
          </a:p>
        </p:txBody>
      </p:sp>
      <p:sp>
        <p:nvSpPr>
          <p:cNvPr id="14" name="内容占位符 6">
            <a:extLst>
              <a:ext uri="{FF2B5EF4-FFF2-40B4-BE49-F238E27FC236}">
                <a16:creationId xmlns:a16="http://schemas.microsoft.com/office/drawing/2014/main" id="{779A1EF3-0A64-4A52-8F9E-79733B3DF07F}"/>
              </a:ext>
            </a:extLst>
          </p:cNvPr>
          <p:cNvSpPr>
            <a:spLocks noGrp="1"/>
          </p:cNvSpPr>
          <p:nvPr>
            <p:ph sz="quarter" idx="37"/>
          </p:nvPr>
        </p:nvSpPr>
        <p:spPr>
          <a:xfrm>
            <a:off x="-993" y="3021922"/>
            <a:ext cx="9793298" cy="2622508"/>
          </a:xfrm>
        </p:spPr>
        <p:txBody>
          <a:bodyPr/>
          <a:lstStyle/>
          <a:p>
            <a:r>
              <a:rPr lang="en-GB" altLang="zh-CN" sz="1600" b="1" dirty="0">
                <a:solidFill>
                  <a:schemeClr val="bg1"/>
                </a:solidFill>
              </a:rPr>
              <a:t>3GPP TSG RAN # 92 e                                                                                                       </a:t>
            </a:r>
            <a:r>
              <a:rPr lang="en-US" altLang="zh-CN" sz="1600" b="1" dirty="0">
                <a:solidFill>
                  <a:schemeClr val="bg1"/>
                </a:solidFill>
              </a:rPr>
              <a:t>RP-211155</a:t>
            </a:r>
            <a:endParaRPr lang="zh-CN" altLang="zh-CN" sz="1600" dirty="0">
              <a:solidFill>
                <a:schemeClr val="bg1"/>
              </a:solidFill>
            </a:endParaRPr>
          </a:p>
          <a:p>
            <a:r>
              <a:rPr lang="en-GB" altLang="zh-CN" sz="1600" b="1" dirty="0">
                <a:solidFill>
                  <a:schemeClr val="bg1"/>
                </a:solidFill>
              </a:rPr>
              <a:t>Electronic Meeting, </a:t>
            </a:r>
            <a:r>
              <a:rPr lang="en-US" altLang="zh-CN" sz="1600" b="1" dirty="0">
                <a:solidFill>
                  <a:schemeClr val="bg1"/>
                </a:solidFill>
              </a:rPr>
              <a:t>Jun </a:t>
            </a:r>
            <a:r>
              <a:rPr lang="en-GB" sz="1600" b="1" dirty="0">
                <a:solidFill>
                  <a:schemeClr val="bg1"/>
                </a:solidFill>
              </a:rPr>
              <a:t>14-18,</a:t>
            </a:r>
            <a:r>
              <a:rPr lang="en-GB" altLang="zh-CN" sz="1600" b="1" dirty="0">
                <a:solidFill>
                  <a:schemeClr val="bg1"/>
                </a:solidFill>
              </a:rPr>
              <a:t> 202</a:t>
            </a:r>
            <a:r>
              <a:rPr lang="en-US" altLang="zh-CN" sz="1600" b="1" dirty="0">
                <a:solidFill>
                  <a:schemeClr val="bg1"/>
                </a:solidFill>
              </a:rPr>
              <a:t>1</a:t>
            </a:r>
            <a:endParaRPr lang="zh-CN" altLang="zh-CN" sz="1600" b="1" dirty="0">
              <a:solidFill>
                <a:schemeClr val="bg1"/>
              </a:solidFill>
            </a:endParaRPr>
          </a:p>
          <a:p>
            <a:pPr>
              <a:lnSpc>
                <a:spcPct val="100000"/>
              </a:lnSpc>
              <a:spcBef>
                <a:spcPts val="600"/>
              </a:spcBef>
            </a:pPr>
            <a:r>
              <a:rPr lang="en-US" altLang="zh-CN" b="1" dirty="0"/>
              <a:t>Source: vivo</a:t>
            </a:r>
            <a:endParaRPr lang="zh-CN" altLang="en-US" b="1" dirty="0"/>
          </a:p>
          <a:p>
            <a:pPr>
              <a:lnSpc>
                <a:spcPct val="100000"/>
              </a:lnSpc>
              <a:spcBef>
                <a:spcPts val="600"/>
              </a:spcBef>
            </a:pPr>
            <a:r>
              <a:rPr lang="en-US" altLang="zh-CN" b="1" dirty="0"/>
              <a:t>Document for: Discussion &amp; Decision</a:t>
            </a:r>
          </a:p>
          <a:p>
            <a:pPr>
              <a:lnSpc>
                <a:spcPct val="100000"/>
              </a:lnSpc>
              <a:spcBef>
                <a:spcPts val="600"/>
              </a:spcBef>
            </a:pPr>
            <a:r>
              <a:rPr lang="en-GB" altLang="zh-CN" b="1" dirty="0"/>
              <a:t>Agenda Item:	</a:t>
            </a:r>
            <a:r>
              <a:rPr lang="en-US" altLang="zh-CN" b="1" dirty="0"/>
              <a:t>4.1</a:t>
            </a:r>
          </a:p>
          <a:p>
            <a:endParaRPr lang="zh-CN" altLang="en-US" dirty="0"/>
          </a:p>
        </p:txBody>
      </p:sp>
      <p:sp>
        <p:nvSpPr>
          <p:cNvPr id="16" name="文本占位符 4">
            <a:extLst>
              <a:ext uri="{FF2B5EF4-FFF2-40B4-BE49-F238E27FC236}">
                <a16:creationId xmlns:a16="http://schemas.microsoft.com/office/drawing/2014/main" id="{7E1EC7B8-3E4A-49E6-9254-D708DF50E0E1}"/>
              </a:ext>
            </a:extLst>
          </p:cNvPr>
          <p:cNvSpPr txBox="1">
            <a:spLocks/>
          </p:cNvSpPr>
          <p:nvPr/>
        </p:nvSpPr>
        <p:spPr>
          <a:xfrm>
            <a:off x="58056" y="3905594"/>
            <a:ext cx="9676192" cy="456860"/>
          </a:xfrm>
          <a:prstGeom prst="rect">
            <a:avLst/>
          </a:prstGeom>
        </p:spPr>
        <p:txBody>
          <a:bodyPr vert="horz" lIns="0" tIns="0" rIns="0" bIns="0" rtlCol="0" anchor="ctr">
            <a:noAutofit/>
          </a:bodyPr>
          <a:lstStyle>
            <a:lvl1pPr marL="0" indent="0" algn="l" defTabSz="914355"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dirty="0"/>
              <a:t>Discussion on Multi-SIM WID revision</a:t>
            </a:r>
            <a:endParaRPr lang="zh-CN" altLang="en-US" sz="2800" dirty="0"/>
          </a:p>
        </p:txBody>
      </p:sp>
      <p:sp>
        <p:nvSpPr>
          <p:cNvPr id="3" name="矩形 2">
            <a:extLst>
              <a:ext uri="{FF2B5EF4-FFF2-40B4-BE49-F238E27FC236}">
                <a16:creationId xmlns:a16="http://schemas.microsoft.com/office/drawing/2014/main" id="{0494B950-5CCD-4B1F-B973-891D0D5458A0}"/>
              </a:ext>
            </a:extLst>
          </p:cNvPr>
          <p:cNvSpPr/>
          <p:nvPr/>
        </p:nvSpPr>
        <p:spPr>
          <a:xfrm>
            <a:off x="285102" y="4464278"/>
            <a:ext cx="6096000" cy="1077218"/>
          </a:xfrm>
          <a:prstGeom prst="rect">
            <a:avLst/>
          </a:prstGeom>
        </p:spPr>
        <p:txBody>
          <a:bodyPr>
            <a:spAutoFit/>
          </a:bodyPr>
          <a:lstStyle/>
          <a:p>
            <a:pPr>
              <a:lnSpc>
                <a:spcPct val="100000"/>
              </a:lnSpc>
              <a:spcBef>
                <a:spcPts val="600"/>
              </a:spcBef>
            </a:pPr>
            <a:r>
              <a:rPr lang="en-US" altLang="zh-CN" b="1" dirty="0">
                <a:solidFill>
                  <a:schemeClr val="bg1"/>
                </a:solidFill>
              </a:rPr>
              <a:t>Source:               vivo</a:t>
            </a:r>
            <a:endParaRPr lang="zh-CN" altLang="en-US" b="1" dirty="0">
              <a:solidFill>
                <a:schemeClr val="bg1"/>
              </a:solidFill>
            </a:endParaRPr>
          </a:p>
          <a:p>
            <a:pPr>
              <a:lnSpc>
                <a:spcPct val="100000"/>
              </a:lnSpc>
              <a:spcBef>
                <a:spcPts val="600"/>
              </a:spcBef>
            </a:pPr>
            <a:r>
              <a:rPr lang="en-US" altLang="zh-CN" b="1" dirty="0">
                <a:solidFill>
                  <a:schemeClr val="bg1"/>
                </a:solidFill>
              </a:rPr>
              <a:t>Document for:  Discussion &amp; Decision</a:t>
            </a:r>
          </a:p>
          <a:p>
            <a:pPr>
              <a:lnSpc>
                <a:spcPct val="100000"/>
              </a:lnSpc>
              <a:spcBef>
                <a:spcPts val="600"/>
              </a:spcBef>
            </a:pPr>
            <a:r>
              <a:rPr lang="en-GB" altLang="zh-CN" b="1" dirty="0">
                <a:solidFill>
                  <a:schemeClr val="bg1"/>
                </a:solidFill>
              </a:rPr>
              <a:t>Agenda Item:    </a:t>
            </a:r>
            <a:r>
              <a:rPr lang="en-US" b="1" dirty="0">
                <a:solidFill>
                  <a:schemeClr val="bg1"/>
                </a:solidFill>
              </a:rPr>
              <a:t>9.7.2.8</a:t>
            </a:r>
            <a:endParaRPr lang="en-US" altLang="zh-CN" b="1" dirty="0">
              <a:solidFill>
                <a:schemeClr val="bg1"/>
              </a:solidFill>
            </a:endParaRPr>
          </a:p>
        </p:txBody>
      </p:sp>
    </p:spTree>
    <p:extLst>
      <p:ext uri="{BB962C8B-B14F-4D97-AF65-F5344CB8AC3E}">
        <p14:creationId xmlns:p14="http://schemas.microsoft.com/office/powerpoint/2010/main" val="956339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560744" y="1002210"/>
            <a:ext cx="11240992" cy="5713551"/>
          </a:xfrm>
        </p:spPr>
        <p:txBody>
          <a:bodyPr>
            <a:normAutofit/>
          </a:bodyPr>
          <a:lstStyle/>
          <a:p>
            <a:r>
              <a:rPr lang="en-US" dirty="0">
                <a:latin typeface="vivo Bold"/>
                <a:ea typeface="vivo type CNS Light"/>
              </a:rPr>
              <a:t>WID Support for Multi-SIM devices Objectives [</a:t>
            </a:r>
            <a:r>
              <a:rPr lang="en-GB" dirty="0">
                <a:latin typeface="vivo Bold"/>
                <a:ea typeface="vivo type CNS Light"/>
              </a:rPr>
              <a:t>RP-210316</a:t>
            </a:r>
            <a:r>
              <a:rPr lang="en-US" dirty="0">
                <a:latin typeface="vivo Bold"/>
                <a:ea typeface="vivo type CNS Light"/>
              </a:rPr>
              <a:t> ]</a:t>
            </a:r>
          </a:p>
          <a:p>
            <a:pPr lvl="1" hangingPunct="0"/>
            <a:r>
              <a:rPr lang="en-US" dirty="0">
                <a:latin typeface="vivo Bold"/>
                <a:ea typeface="vivo type CNS Light"/>
              </a:rPr>
              <a:t>The detailed objectives of the Work Item are:</a:t>
            </a:r>
          </a:p>
          <a:p>
            <a:pPr lvl="2" hangingPunct="0"/>
            <a:r>
              <a:rPr lang="en-US" dirty="0">
                <a:latin typeface="vivo Bold"/>
                <a:ea typeface="vivo type CNS Light"/>
              </a:rPr>
              <a:t>Specify, if necessary, enhancement(s) to address the collision due to reception of paging when the UE is in IDLE/INACTIVE mode in both the networks associated with respective SIMs [RAN2]</a:t>
            </a:r>
          </a:p>
          <a:p>
            <a:pPr lvl="3" hangingPunct="0"/>
            <a:r>
              <a:rPr lang="en-US" dirty="0">
                <a:latin typeface="vivo Bold"/>
                <a:ea typeface="vivo type CNS Light"/>
              </a:rPr>
              <a:t>RAT Concurrency: Network A can be NR. Network B can either be LTE or NR.</a:t>
            </a:r>
          </a:p>
          <a:p>
            <a:pPr lvl="3" hangingPunct="0"/>
            <a:r>
              <a:rPr lang="en-US" dirty="0">
                <a:latin typeface="vivo Bold"/>
                <a:ea typeface="vivo type CNS Light"/>
              </a:rPr>
              <a:t>Applicable UE architecture: Single-Rx/Single-Tx.</a:t>
            </a:r>
          </a:p>
          <a:p>
            <a:pPr lvl="2" hangingPunct="0"/>
            <a:r>
              <a:rPr lang="en-US" dirty="0">
                <a:latin typeface="vivo Bold"/>
                <a:ea typeface="vivo type CNS Light"/>
              </a:rPr>
              <a:t>Specify mechanism for UE to notify Network A of its switch from Network A (for MUSIM purpose) [RAN2]:</a:t>
            </a:r>
          </a:p>
          <a:p>
            <a:pPr lvl="3" hangingPunct="0"/>
            <a:r>
              <a:rPr lang="en-US" dirty="0">
                <a:latin typeface="vivo Bold"/>
                <a:ea typeface="vivo type CNS Light"/>
              </a:rPr>
              <a:t>RAT Concurrency: Network A is NR. Network B can either be LTE or NR.</a:t>
            </a:r>
          </a:p>
          <a:p>
            <a:pPr lvl="3" hangingPunct="0"/>
            <a:r>
              <a:rPr lang="en-US" dirty="0">
                <a:latin typeface="vivo Bold"/>
                <a:ea typeface="vivo type CNS Light"/>
              </a:rPr>
              <a:t>Applicable UE architecture: Single-Rx/Single-Tx, Dual-Rx/Single-Tx</a:t>
            </a:r>
          </a:p>
          <a:p>
            <a:pPr lvl="2" hangingPunct="0"/>
            <a:r>
              <a:rPr lang="en-US" dirty="0">
                <a:latin typeface="vivo Bold"/>
                <a:ea typeface="vivo type CNS Light"/>
              </a:rPr>
              <a:t>Unless SA2 find an alternative solution or decides otherwise , specify mechanism for an incoming page to indicate to the UE whether the service is </a:t>
            </a:r>
            <a:r>
              <a:rPr lang="en-US" dirty="0" err="1">
                <a:latin typeface="vivo Bold"/>
                <a:ea typeface="vivo type CNS Light"/>
              </a:rPr>
              <a:t>voLTE</a:t>
            </a:r>
            <a:r>
              <a:rPr lang="en-US" dirty="0">
                <a:latin typeface="vivo Bold"/>
                <a:ea typeface="vivo type CNS Light"/>
              </a:rPr>
              <a:t>/</a:t>
            </a:r>
            <a:r>
              <a:rPr lang="en-US" dirty="0" err="1">
                <a:latin typeface="vivo Bold"/>
                <a:ea typeface="vivo type CNS Light"/>
              </a:rPr>
              <a:t>VoNR</a:t>
            </a:r>
            <a:r>
              <a:rPr lang="en-US" dirty="0">
                <a:latin typeface="vivo Bold"/>
                <a:ea typeface="vivo type CNS Light"/>
              </a:rPr>
              <a:t>.[ RAN2]</a:t>
            </a:r>
          </a:p>
          <a:p>
            <a:pPr lvl="3" hangingPunct="0"/>
            <a:r>
              <a:rPr lang="en-US" dirty="0">
                <a:latin typeface="vivo Bold"/>
                <a:ea typeface="vivo type CNS Light"/>
              </a:rPr>
              <a:t>RAT Concurrency: Network A is either LTE or NR. Network B is either LTE or NR.</a:t>
            </a:r>
          </a:p>
          <a:p>
            <a:pPr lvl="3" hangingPunct="0"/>
            <a:r>
              <a:rPr lang="en-US" dirty="0">
                <a:latin typeface="vivo Bold"/>
                <a:ea typeface="vivo type CNS Light"/>
              </a:rPr>
              <a:t>Applicable UE architecture: Single-Rx/Dual-Rx/Single-Tx</a:t>
            </a:r>
            <a:endParaRPr lang="en-US" dirty="0">
              <a:ea typeface="vivo type CNS Light"/>
            </a:endParaRPr>
          </a:p>
        </p:txBody>
      </p:sp>
      <p:sp>
        <p:nvSpPr>
          <p:cNvPr id="3" name="文本占位符 2"/>
          <p:cNvSpPr>
            <a:spLocks noGrp="1"/>
          </p:cNvSpPr>
          <p:nvPr>
            <p:ph type="body" sz="quarter" idx="61"/>
          </p:nvPr>
        </p:nvSpPr>
        <p:spPr>
          <a:xfrm>
            <a:off x="560744" y="280072"/>
            <a:ext cx="10249496" cy="456860"/>
          </a:xfrm>
        </p:spPr>
        <p:txBody>
          <a:bodyPr/>
          <a:lstStyle/>
          <a:p>
            <a:pPr marL="0" lvl="1" indent="0" defTabSz="1280160">
              <a:spcBef>
                <a:spcPct val="0"/>
              </a:spcBef>
              <a:buNone/>
            </a:pPr>
            <a:r>
              <a:rPr lang="en-US" b="1" dirty="0">
                <a:ea typeface="vivo type CN简 Regular" panose="02000500000000000000" charset="-122"/>
              </a:rPr>
              <a:t>Background</a:t>
            </a:r>
            <a:endParaRPr lang="en-US" altLang="en-US" b="1" dirty="0">
              <a:ea typeface="vivo type CN简 Regular" panose="02000500000000000000" charset="-122"/>
            </a:endParaRPr>
          </a:p>
        </p:txBody>
      </p:sp>
    </p:spTree>
    <p:extLst>
      <p:ext uri="{BB962C8B-B14F-4D97-AF65-F5344CB8AC3E}">
        <p14:creationId xmlns:p14="http://schemas.microsoft.com/office/powerpoint/2010/main" val="490828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CEF959-ADB6-4644-93F3-5C7B3C060662}"/>
              </a:ext>
            </a:extLst>
          </p:cNvPr>
          <p:cNvSpPr>
            <a:spLocks noGrp="1"/>
          </p:cNvSpPr>
          <p:nvPr>
            <p:ph sz="quarter" idx="59"/>
          </p:nvPr>
        </p:nvSpPr>
        <p:spPr>
          <a:xfrm>
            <a:off x="567671" y="1054716"/>
            <a:ext cx="11033080" cy="5131822"/>
          </a:xfrm>
        </p:spPr>
        <p:txBody>
          <a:bodyPr>
            <a:normAutofit lnSpcReduction="10000"/>
          </a:bodyPr>
          <a:lstStyle/>
          <a:p>
            <a:r>
              <a:rPr lang="en-US" dirty="0">
                <a:latin typeface="vivo Bold"/>
                <a:ea typeface="vivo type CNS"/>
              </a:rPr>
              <a:t>Current MUSIM description [</a:t>
            </a:r>
            <a:r>
              <a:rPr lang="en-GB" dirty="0">
                <a:latin typeface="vivo Bold"/>
                <a:ea typeface="vivo type CNS"/>
              </a:rPr>
              <a:t>RP-202895</a:t>
            </a:r>
            <a:r>
              <a:rPr lang="en-US" dirty="0">
                <a:latin typeface="vivo Bold"/>
                <a:ea typeface="vivo type CNS"/>
              </a:rPr>
              <a:t> ]does not include RAN3 related work description or specifications impact.</a:t>
            </a:r>
          </a:p>
          <a:p>
            <a:r>
              <a:rPr lang="en-US" dirty="0">
                <a:latin typeface="vivo Bold"/>
                <a:ea typeface="vivo type CNS"/>
              </a:rPr>
              <a:t>However, based on MUSIM discussion in others WGs, such as SA2 and RAN2, some potential RAN3 specification impact where indented and RAN3 has received some LS in in [R3-205924],  [R3-210034], [R3-211510] at RAN3#110-e, RAN3#111-e and RAN3#112-e, resp.</a:t>
            </a:r>
          </a:p>
          <a:p>
            <a:pPr lvl="1"/>
            <a:r>
              <a:rPr lang="en-US" dirty="0">
                <a:latin typeface="vivo Bold"/>
                <a:ea typeface="vivo type CNS"/>
              </a:rPr>
              <a:t>According to those Ls, there was potential RAN3 impact on WI objectives 2 and 3. </a:t>
            </a:r>
          </a:p>
          <a:p>
            <a:pPr lvl="1"/>
            <a:r>
              <a:rPr lang="en-US" dirty="0">
                <a:latin typeface="vivo Bold"/>
                <a:ea typeface="vivo type CNS"/>
              </a:rPr>
              <a:t>At RAN3#112-e meeting RAN3 has discussed LS response for [R3-211510] with the following two points:</a:t>
            </a:r>
          </a:p>
          <a:p>
            <a:pPr lvl="2"/>
            <a:r>
              <a:rPr lang="en-US" dirty="0">
                <a:latin typeface="vivo Bold"/>
                <a:ea typeface="vivo type CNS"/>
              </a:rPr>
              <a:t>In LS out [R3-212877] RAN3 confirm RAN3 future work on busy indication</a:t>
            </a:r>
          </a:p>
          <a:p>
            <a:pPr lvl="3"/>
            <a:r>
              <a:rPr lang="en-US" sz="1900" dirty="0">
                <a:latin typeface="vivo Bold"/>
                <a:ea typeface="vivo type CNS"/>
              </a:rPr>
              <a:t>RAN3 </a:t>
            </a:r>
            <a:r>
              <a:rPr lang="en-GB" sz="1900" dirty="0">
                <a:latin typeface="vivo Bold"/>
                <a:ea typeface="vivo type CNS"/>
              </a:rPr>
              <a:t>will further analyse the RAN3 impact based on the final [NAS based busy indication] solution [by SA2/RAN2].</a:t>
            </a:r>
          </a:p>
          <a:p>
            <a:pPr lvl="2"/>
            <a:r>
              <a:rPr lang="en-GB" dirty="0">
                <a:latin typeface="vivo Bold"/>
                <a:ea typeface="vivo type CNS"/>
              </a:rPr>
              <a:t>RAN3 has consensus the necessity of WID update to include RAN3 related specification impact  captured in Chair’s note as:</a:t>
            </a:r>
          </a:p>
          <a:p>
            <a:pPr lvl="3"/>
            <a:r>
              <a:rPr lang="en-US" b="1" dirty="0">
                <a:solidFill>
                  <a:srgbClr val="FF0000"/>
                </a:solidFill>
                <a:latin typeface="vivo Bold"/>
                <a:ea typeface="vivo type CNS"/>
              </a:rPr>
              <a:t>suggest to update the MUSIM WID to include RAN3 specification impact.</a:t>
            </a:r>
          </a:p>
          <a:p>
            <a:r>
              <a:rPr lang="en-GB" b="1" dirty="0">
                <a:ea typeface="vivo type CNS"/>
              </a:rPr>
              <a:t>Proposal 1: RAN to update MUSIM WID to include RAN3 specification impact</a:t>
            </a:r>
          </a:p>
          <a:p>
            <a:endParaRPr lang="en-US" dirty="0"/>
          </a:p>
        </p:txBody>
      </p:sp>
      <p:sp>
        <p:nvSpPr>
          <p:cNvPr id="5" name="Title 1">
            <a:extLst>
              <a:ext uri="{FF2B5EF4-FFF2-40B4-BE49-F238E27FC236}">
                <a16:creationId xmlns:a16="http://schemas.microsoft.com/office/drawing/2014/main" id="{7D2FB9E9-B4C1-4737-9D40-396DD639F213}"/>
              </a:ext>
            </a:extLst>
          </p:cNvPr>
          <p:cNvSpPr txBox="1">
            <a:spLocks/>
          </p:cNvSpPr>
          <p:nvPr/>
        </p:nvSpPr>
        <p:spPr>
          <a:xfrm>
            <a:off x="838200" y="365127"/>
            <a:ext cx="10515600" cy="522114"/>
          </a:xfrm>
          <a:prstGeom prst="rect">
            <a:avLst/>
          </a:prstGeom>
        </p:spPr>
        <p:txBody>
          <a:bodyPr/>
          <a:lst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a:lstStyle>
          <a:p>
            <a:r>
              <a:rPr lang="en-US" sz="2400" b="1" dirty="0"/>
              <a:t>Motivation for Revision</a:t>
            </a:r>
          </a:p>
        </p:txBody>
      </p:sp>
    </p:spTree>
    <p:extLst>
      <p:ext uri="{BB962C8B-B14F-4D97-AF65-F5344CB8AC3E}">
        <p14:creationId xmlns:p14="http://schemas.microsoft.com/office/powerpoint/2010/main" val="3516999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3EAAF7-0579-406A-8C3B-68156C86EE9A}"/>
              </a:ext>
            </a:extLst>
          </p:cNvPr>
          <p:cNvSpPr>
            <a:spLocks noGrp="1"/>
          </p:cNvSpPr>
          <p:nvPr>
            <p:ph sz="quarter" idx="59"/>
          </p:nvPr>
        </p:nvSpPr>
        <p:spPr>
          <a:xfrm>
            <a:off x="567671" y="918916"/>
            <a:ext cx="11033080" cy="5131822"/>
          </a:xfrm>
        </p:spPr>
        <p:txBody>
          <a:bodyPr/>
          <a:lstStyle/>
          <a:p>
            <a:r>
              <a:rPr lang="en-US" dirty="0">
                <a:latin typeface="vivo Bold"/>
                <a:ea typeface="vivo type CNS"/>
              </a:rPr>
              <a:t>Based on contributions submitted to preview RAN3 last three meetings, at least the following RAN3 specifications would be impacted:</a:t>
            </a:r>
          </a:p>
          <a:p>
            <a:pPr lvl="1"/>
            <a:r>
              <a:rPr lang="en-US" dirty="0">
                <a:latin typeface="vivo Bold"/>
                <a:ea typeface="vivo type CNS"/>
              </a:rPr>
              <a:t>TS 38413</a:t>
            </a:r>
          </a:p>
          <a:p>
            <a:pPr lvl="1"/>
            <a:r>
              <a:rPr lang="en-US" dirty="0">
                <a:latin typeface="vivo Bold"/>
                <a:ea typeface="vivo type CNS"/>
              </a:rPr>
              <a:t>TS 38423</a:t>
            </a:r>
          </a:p>
          <a:p>
            <a:pPr lvl="1"/>
            <a:r>
              <a:rPr lang="en-US" dirty="0">
                <a:latin typeface="vivo Bold"/>
                <a:ea typeface="vivo type CNS"/>
              </a:rPr>
              <a:t>TS 38473</a:t>
            </a:r>
          </a:p>
          <a:p>
            <a:r>
              <a:rPr lang="en-US" b="1" dirty="0">
                <a:latin typeface="vivo Bold"/>
                <a:ea typeface="vivo type CNS"/>
              </a:rPr>
              <a:t>Proposal 2: Revise the WID to include RAN3 specifications impact specification support, at least for TS 38413/423/473, as shown in [RP-211156]</a:t>
            </a:r>
          </a:p>
          <a:p>
            <a:r>
              <a:rPr lang="en-US" dirty="0">
                <a:latin typeface="vivo Bold"/>
                <a:ea typeface="vivo type CNS"/>
              </a:rPr>
              <a:t>Currently, there is also no RAN3 TU(s) allocated to this WI, to allow RAN3 to fully work and complete this WI in due time,  RAN3 Tus should be allocated.</a:t>
            </a:r>
          </a:p>
          <a:p>
            <a:r>
              <a:rPr lang="en-US" b="1" dirty="0">
                <a:latin typeface="vivo Bold"/>
                <a:ea typeface="vivo type CNS"/>
              </a:rPr>
              <a:t>Proposal 3: RAN3 workload should be updated to include RAN3 Tus for MUSIM WI, at least for RAN3#113bis and RAN3#114, as proposed in [RP-211156]</a:t>
            </a:r>
            <a:r>
              <a:rPr lang="en-US" dirty="0">
                <a:latin typeface="vivo Bold"/>
                <a:ea typeface="vivo type CNS"/>
              </a:rPr>
              <a:t>.</a:t>
            </a:r>
          </a:p>
          <a:p>
            <a:endParaRPr lang="en-US" dirty="0"/>
          </a:p>
        </p:txBody>
      </p:sp>
      <p:sp>
        <p:nvSpPr>
          <p:cNvPr id="3" name="Text Placeholder 2">
            <a:extLst>
              <a:ext uri="{FF2B5EF4-FFF2-40B4-BE49-F238E27FC236}">
                <a16:creationId xmlns:a16="http://schemas.microsoft.com/office/drawing/2014/main" id="{02C411D0-86DE-4710-BB20-1DCEDCF1ACC7}"/>
              </a:ext>
            </a:extLst>
          </p:cNvPr>
          <p:cNvSpPr>
            <a:spLocks noGrp="1"/>
          </p:cNvSpPr>
          <p:nvPr>
            <p:ph type="body" sz="quarter" idx="61"/>
          </p:nvPr>
        </p:nvSpPr>
        <p:spPr/>
        <p:txBody>
          <a:bodyPr/>
          <a:lstStyle/>
          <a:p>
            <a:r>
              <a:rPr lang="en-US" b="1" dirty="0">
                <a:ea typeface="vivo type CNS"/>
              </a:rPr>
              <a:t>Motivation for Revision</a:t>
            </a:r>
          </a:p>
        </p:txBody>
      </p:sp>
    </p:spTree>
    <p:extLst>
      <p:ext uri="{BB962C8B-B14F-4D97-AF65-F5344CB8AC3E}">
        <p14:creationId xmlns:p14="http://schemas.microsoft.com/office/powerpoint/2010/main" val="4009411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3EAAF7-0579-406A-8C3B-68156C86EE9A}"/>
              </a:ext>
            </a:extLst>
          </p:cNvPr>
          <p:cNvSpPr>
            <a:spLocks noGrp="1"/>
          </p:cNvSpPr>
          <p:nvPr>
            <p:ph sz="quarter" idx="59"/>
          </p:nvPr>
        </p:nvSpPr>
        <p:spPr>
          <a:xfrm>
            <a:off x="567671" y="918916"/>
            <a:ext cx="11033080" cy="5131822"/>
          </a:xfrm>
        </p:spPr>
        <p:txBody>
          <a:bodyPr/>
          <a:lstStyle/>
          <a:p>
            <a:r>
              <a:rPr lang="en-US" dirty="0">
                <a:latin typeface="vivo Bold"/>
                <a:ea typeface="vivo type CNS"/>
              </a:rPr>
              <a:t>If paging cause value (or any other information that could lead to a specific paging cause) </a:t>
            </a:r>
            <a:r>
              <a:rPr lang="en-US" altLang="zh-CN" dirty="0">
                <a:latin typeface="vivo Bold"/>
                <a:ea typeface="vivo type CNS"/>
              </a:rPr>
              <a:t>is added </a:t>
            </a:r>
            <a:r>
              <a:rPr lang="en-US" dirty="0">
                <a:latin typeface="vivo Bold"/>
                <a:ea typeface="vivo type CNS"/>
              </a:rPr>
              <a:t>in </a:t>
            </a:r>
            <a:r>
              <a:rPr lang="en-US" dirty="0" err="1">
                <a:latin typeface="vivo Bold"/>
                <a:ea typeface="vivo type CNS"/>
              </a:rPr>
              <a:t>Uu</a:t>
            </a:r>
            <a:r>
              <a:rPr lang="en-US" dirty="0">
                <a:latin typeface="vivo Bold"/>
                <a:ea typeface="vivo type CNS"/>
              </a:rPr>
              <a:t> paging message, RAN2 specifies the relevant UE behavior (i.e. inform or passing to the upper layer) upon its reception in both LTE and NR specifications. Thus, both TS 36.331  and TS 36.413 would be impacted</a:t>
            </a:r>
          </a:p>
          <a:p>
            <a:r>
              <a:rPr lang="en-US" b="1" dirty="0">
                <a:latin typeface="vivo Bold"/>
                <a:ea typeface="vivo type CNS"/>
              </a:rPr>
              <a:t>Proposal 4: </a:t>
            </a:r>
            <a:r>
              <a:rPr lang="en-US" altLang="zh-CN" b="1" dirty="0">
                <a:latin typeface="vivo Bold"/>
                <a:ea typeface="vivo type CNS"/>
              </a:rPr>
              <a:t>Update WID to add TS 36.331 and TS 36.413 impact</a:t>
            </a:r>
            <a:endParaRPr lang="en-US" b="1" dirty="0">
              <a:latin typeface="vivo Bold"/>
              <a:ea typeface="vivo type CNS"/>
            </a:endParaRPr>
          </a:p>
        </p:txBody>
      </p:sp>
      <p:sp>
        <p:nvSpPr>
          <p:cNvPr id="3" name="Text Placeholder 2">
            <a:extLst>
              <a:ext uri="{FF2B5EF4-FFF2-40B4-BE49-F238E27FC236}">
                <a16:creationId xmlns:a16="http://schemas.microsoft.com/office/drawing/2014/main" id="{02C411D0-86DE-4710-BB20-1DCEDCF1ACC7}"/>
              </a:ext>
            </a:extLst>
          </p:cNvPr>
          <p:cNvSpPr>
            <a:spLocks noGrp="1"/>
          </p:cNvSpPr>
          <p:nvPr>
            <p:ph type="body" sz="quarter" idx="61"/>
          </p:nvPr>
        </p:nvSpPr>
        <p:spPr/>
        <p:txBody>
          <a:bodyPr/>
          <a:lstStyle/>
          <a:p>
            <a:r>
              <a:rPr lang="en-US" b="1" dirty="0">
                <a:ea typeface="vivo type CNS"/>
              </a:rPr>
              <a:t>Motivation for Revision</a:t>
            </a:r>
          </a:p>
        </p:txBody>
      </p:sp>
    </p:spTree>
    <p:extLst>
      <p:ext uri="{BB962C8B-B14F-4D97-AF65-F5344CB8AC3E}">
        <p14:creationId xmlns:p14="http://schemas.microsoft.com/office/powerpoint/2010/main" val="1553117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11349</TotalTime>
  <Words>629</Words>
  <Application>Microsoft Office PowerPoint</Application>
  <PresentationFormat>宽屏</PresentationFormat>
  <Paragraphs>44</Paragraphs>
  <Slides>6</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vt:i4>
      </vt:variant>
    </vt:vector>
  </HeadingPairs>
  <TitlesOfParts>
    <vt:vector size="22" baseType="lpstr">
      <vt:lpstr>Helvetica Neue</vt:lpstr>
      <vt:lpstr>Helvetica Neue Medium</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Calibri Light</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vivo</cp:lastModifiedBy>
  <cp:revision>775</cp:revision>
  <dcterms:created xsi:type="dcterms:W3CDTF">2019-03-21T01:16:59Z</dcterms:created>
  <dcterms:modified xsi:type="dcterms:W3CDTF">2021-06-07T11:19:51Z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