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83" r:id="rId4"/>
    <p:sldId id="279" r:id="rId5"/>
    <p:sldId id="282" r:id="rId6"/>
    <p:sldId id="280" r:id="rId7"/>
    <p:sldId id="281" r:id="rId8"/>
    <p:sldId id="263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732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830888" y="4767263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5154" y="1653648"/>
            <a:ext cx="8159294" cy="1710190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Status of RAN4 work on </a:t>
            </a:r>
            <a:br>
              <a:rPr lang="en-US" altLang="zh-CN" sz="2800" b="1" dirty="0" smtClean="0"/>
            </a:br>
            <a:r>
              <a:rPr lang="en-US" altLang="zh-CN" sz="2800" b="1" dirty="0" smtClean="0"/>
              <a:t>LTE CRS interference handling</a:t>
            </a:r>
            <a:r>
              <a:rPr lang="en-US" altLang="zh-CN" sz="2800" b="1" dirty="0"/>
              <a:t> </a:t>
            </a:r>
            <a:r>
              <a:rPr lang="en-US" altLang="zh-CN" sz="2800" b="1" dirty="0" smtClean="0"/>
              <a:t>for NR UE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51870"/>
            <a:ext cx="6400800" cy="792088"/>
          </a:xfrm>
        </p:spPr>
        <p:txBody>
          <a:bodyPr>
            <a:noAutofit/>
          </a:bodyPr>
          <a:lstStyle/>
          <a:p>
            <a:r>
              <a:rPr lang="en-US" altLang="zh-CN" sz="2000" dirty="0" smtClean="0">
                <a:solidFill>
                  <a:schemeClr val="tx1"/>
                </a:solidFill>
              </a:rPr>
              <a:t>China Telecom</a:t>
            </a:r>
            <a:r>
              <a:rPr lang="en-US" altLang="zh-CN" sz="2000" dirty="0">
                <a:solidFill>
                  <a:schemeClr val="tx1"/>
                </a:solidFill>
              </a:rPr>
              <a:t>, </a:t>
            </a:r>
            <a:r>
              <a:rPr lang="en-US" altLang="zh-CN" sz="2000">
                <a:solidFill>
                  <a:schemeClr val="tx1"/>
                </a:solidFill>
              </a:rPr>
              <a:t>Intel </a:t>
            </a:r>
            <a:r>
              <a:rPr lang="en-US" altLang="zh-CN" sz="2000" smtClean="0">
                <a:solidFill>
                  <a:schemeClr val="tx1"/>
                </a:solidFill>
              </a:rPr>
              <a:t>Corporation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7" y="141480"/>
            <a:ext cx="37730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3GPP TSG RAN Meeting </a:t>
            </a:r>
            <a:r>
              <a:rPr lang="en-US" altLang="zh-CN" dirty="0" smtClean="0"/>
              <a:t>#92e</a:t>
            </a:r>
            <a:r>
              <a:rPr lang="en-GB" altLang="zh-CN" dirty="0"/>
              <a:t>	</a:t>
            </a:r>
          </a:p>
          <a:p>
            <a:r>
              <a:rPr lang="en-US" altLang="zh-CN" dirty="0"/>
              <a:t>Electronic Meeting, June 14 - 18, </a:t>
            </a:r>
            <a:r>
              <a:rPr lang="en-US" altLang="zh-CN" dirty="0" smtClean="0"/>
              <a:t>2021</a:t>
            </a:r>
          </a:p>
          <a:p>
            <a:r>
              <a:rPr lang="en-US" altLang="ja-JP" dirty="0" smtClean="0"/>
              <a:t>Agenda: </a:t>
            </a:r>
            <a:r>
              <a:rPr lang="en-GB" altLang="zh-CN" dirty="0" smtClean="0"/>
              <a:t>9.7.4.3</a:t>
            </a:r>
          </a:p>
          <a:p>
            <a:r>
              <a:rPr lang="en-GB" altLang="ja-JP" dirty="0"/>
              <a:t>Document for</a:t>
            </a:r>
            <a:r>
              <a:rPr lang="en-GB" altLang="ja-JP" dirty="0" smtClean="0"/>
              <a:t>: Information</a:t>
            </a:r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173273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RP-211136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Introduction (1/2)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15566"/>
            <a:ext cx="8496944" cy="3888432"/>
          </a:xfrm>
        </p:spPr>
        <p:txBody>
          <a:bodyPr>
            <a:noAutofit/>
          </a:bodyPr>
          <a:lstStyle/>
          <a:p>
            <a:pPr marL="252000" indent="-252000"/>
            <a:r>
              <a:rPr lang="en-US" altLang="zh-CN" sz="1800" dirty="0" smtClean="0"/>
              <a:t>The revised WID </a:t>
            </a:r>
            <a:r>
              <a:rPr lang="en-US" altLang="zh-CN" sz="1800" dirty="0"/>
              <a:t>on </a:t>
            </a:r>
            <a:r>
              <a:rPr lang="en-US" altLang="zh-CN" sz="1800" dirty="0" smtClean="0"/>
              <a:t>“Further </a:t>
            </a:r>
            <a:r>
              <a:rPr lang="en-US" altLang="zh-CN" sz="1800" dirty="0"/>
              <a:t>enhancement on NR demodulation </a:t>
            </a:r>
            <a:r>
              <a:rPr lang="en-US" altLang="zh-CN" sz="1800" dirty="0" smtClean="0"/>
              <a:t>performance” was approved at RAN #91e </a:t>
            </a:r>
            <a:r>
              <a:rPr lang="en-US" altLang="zh-CN" sz="1800" dirty="0" smtClean="0">
                <a:sym typeface="Wingdings" panose="05000000000000000000" pitchFamily="2" charset="2"/>
              </a:rPr>
              <a:t>[</a:t>
            </a:r>
            <a:r>
              <a:rPr lang="en-US" altLang="zh-CN" sz="1800" dirty="0">
                <a:sym typeface="Wingdings" panose="05000000000000000000" pitchFamily="2" charset="2"/>
              </a:rPr>
              <a:t>1] to </a:t>
            </a:r>
            <a:r>
              <a:rPr lang="en-US" altLang="zh-CN" sz="1800" dirty="0" smtClean="0">
                <a:sym typeface="Wingdings" panose="05000000000000000000" pitchFamily="2" charset="2"/>
              </a:rPr>
              <a:t>add the following objective on LTE CRS interference handling for NR UE.</a:t>
            </a:r>
          </a:p>
          <a:p>
            <a:pPr marL="252000" lvl="1" indent="-252000">
              <a:buFont typeface="Arial" pitchFamily="34" charset="0"/>
              <a:buChar char="•"/>
            </a:pPr>
            <a:endParaRPr lang="en-US" altLang="zh-CN" sz="1800" dirty="0" smtClean="0"/>
          </a:p>
          <a:p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5576" y="1918206"/>
            <a:ext cx="7632848" cy="2741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0" lvl="0" indent="-215900" fontAlgn="base" hangingPunct="0">
              <a:spcAft>
                <a:spcPts val="500"/>
              </a:spcAft>
              <a:buFont typeface="Symbol"/>
              <a:buChar char=""/>
              <a:tabLst>
                <a:tab pos="180340" algn="l"/>
              </a:tabLst>
            </a:pPr>
            <a:r>
              <a:rPr lang="en-GB" altLang="zh-CN" sz="1300" i="1" dirty="0">
                <a:latin typeface="Times New Roman"/>
              </a:rPr>
              <a:t>Evaluate techniques to cope with CRS interference </a:t>
            </a:r>
            <a:r>
              <a:rPr lang="en-US" altLang="zh-CN" sz="1300" i="1" dirty="0">
                <a:latin typeface="Times New Roman"/>
                <a:ea typeface="Yu Mincho"/>
              </a:rPr>
              <a:t>in scenarios with overlapping spectrum for LTE and NR</a:t>
            </a:r>
            <a:endParaRPr lang="zh-CN" altLang="zh-CN" sz="1300" dirty="0">
              <a:latin typeface="Times New Roman"/>
              <a:ea typeface="Times New Roman"/>
            </a:endParaRPr>
          </a:p>
          <a:p>
            <a:pPr marL="450850" lvl="2" indent="-184150" fontAlgn="base" hangingPunct="0">
              <a:spcAft>
                <a:spcPts val="500"/>
              </a:spcAft>
              <a:buFont typeface="Arial"/>
              <a:buChar char="−"/>
              <a:tabLst>
                <a:tab pos="450215" algn="l"/>
                <a:tab pos="1141095" algn="l"/>
                <a:tab pos="1371600" algn="l"/>
              </a:tabLst>
            </a:pPr>
            <a:r>
              <a:rPr lang="en-GB" altLang="zh-CN" sz="1300" i="1" dirty="0">
                <a:latin typeface="Times New Roman"/>
                <a:cs typeface="Times New Roman"/>
              </a:rPr>
              <a:t>Candidate </a:t>
            </a:r>
            <a:r>
              <a:rPr lang="en-GB" altLang="zh-CN" sz="1300" i="1" dirty="0">
                <a:latin typeface="Times New Roman"/>
                <a:ea typeface="Yu Mincho"/>
                <a:cs typeface="Times New Roman"/>
              </a:rPr>
              <a:t>reference</a:t>
            </a:r>
            <a:r>
              <a:rPr lang="en-GB" altLang="zh-CN" sz="1300" i="1" dirty="0">
                <a:latin typeface="Times New Roman"/>
                <a:cs typeface="Times New Roman"/>
              </a:rPr>
              <a:t> receiver to enable </a:t>
            </a:r>
            <a:r>
              <a:rPr lang="en-GB" altLang="zh-CN" sz="1300" i="1" dirty="0" err="1">
                <a:latin typeface="Times New Roman"/>
                <a:cs typeface="Times New Roman"/>
              </a:rPr>
              <a:t>neighboring</a:t>
            </a:r>
            <a:r>
              <a:rPr lang="en-GB" altLang="zh-CN" sz="1300" i="1" dirty="0">
                <a:latin typeface="Times New Roman"/>
                <a:cs typeface="Times New Roman"/>
              </a:rPr>
              <a:t> cell CRS-IM</a:t>
            </a:r>
            <a:endParaRPr lang="zh-CN" altLang="zh-CN" sz="1300" dirty="0">
              <a:latin typeface="Times New Roman"/>
              <a:ea typeface="Times New Roman"/>
              <a:cs typeface="Times New Roman"/>
            </a:endParaRPr>
          </a:p>
          <a:p>
            <a:pPr marL="806450" lvl="2" indent="-266700" fontAlgn="base" hangingPunct="0">
              <a:spcAft>
                <a:spcPts val="500"/>
              </a:spcAft>
              <a:buFont typeface="Courier New"/>
              <a:buChar char="o"/>
              <a:tabLst>
                <a:tab pos="180340" algn="l"/>
                <a:tab pos="307340" algn="l"/>
                <a:tab pos="450215" algn="l"/>
                <a:tab pos="630555" algn="l"/>
              </a:tabLst>
            </a:pPr>
            <a:r>
              <a:rPr lang="en-US" altLang="zh-CN" sz="1300" i="1" dirty="0">
                <a:latin typeface="Times New Roman"/>
                <a:ea typeface="Yu Mincho"/>
              </a:rPr>
              <a:t>The performance benefit of neighboring cell LTE CRS-IM over the existing rate matching solutions specified in Rel-15 and Rel-16 shall be evaluated.</a:t>
            </a:r>
            <a:endParaRPr lang="zh-CN" altLang="zh-CN" sz="1300" dirty="0">
              <a:latin typeface="Times New Roman"/>
              <a:ea typeface="Times New Roman"/>
            </a:endParaRPr>
          </a:p>
          <a:p>
            <a:pPr marL="806450" lvl="2" indent="-266700" fontAlgn="base" hangingPunct="0">
              <a:spcAft>
                <a:spcPts val="500"/>
              </a:spcAft>
              <a:buFont typeface="Courier New"/>
              <a:buChar char="o"/>
              <a:tabLst>
                <a:tab pos="180340" algn="l"/>
                <a:tab pos="307340" algn="l"/>
                <a:tab pos="450215" algn="l"/>
                <a:tab pos="630555" algn="l"/>
              </a:tabLst>
            </a:pPr>
            <a:r>
              <a:rPr lang="en-US" altLang="zh-CN" sz="1300" i="1" dirty="0">
                <a:latin typeface="Times New Roman"/>
                <a:ea typeface="Yu Mincho"/>
              </a:rPr>
              <a:t>Feasibility of the considered solution regarding NR PDSCH processing timeline need to be checked.</a:t>
            </a:r>
            <a:endParaRPr lang="zh-CN" altLang="zh-CN" sz="1300" dirty="0">
              <a:latin typeface="Times New Roman"/>
              <a:ea typeface="Times New Roman"/>
            </a:endParaRPr>
          </a:p>
          <a:p>
            <a:pPr marL="806450" lvl="2" indent="-266700" fontAlgn="base" hangingPunct="0">
              <a:spcAft>
                <a:spcPts val="500"/>
              </a:spcAft>
              <a:buFont typeface="Courier New"/>
              <a:buChar char="o"/>
              <a:tabLst>
                <a:tab pos="180340" algn="l"/>
                <a:tab pos="307340" algn="l"/>
                <a:tab pos="450215" algn="l"/>
                <a:tab pos="630555" algn="l"/>
              </a:tabLst>
            </a:pPr>
            <a:r>
              <a:rPr lang="en-US" altLang="zh-CN" sz="1300" i="1" dirty="0">
                <a:latin typeface="Times New Roman"/>
                <a:ea typeface="Yu Mincho"/>
              </a:rPr>
              <a:t>Priority will be given to solutions not having RAN1 specification impact.</a:t>
            </a:r>
            <a:endParaRPr lang="zh-CN" altLang="zh-CN" sz="1300" dirty="0">
              <a:latin typeface="Times New Roman"/>
              <a:ea typeface="Times New Roman"/>
            </a:endParaRPr>
          </a:p>
          <a:p>
            <a:pPr marL="450850" lvl="2" indent="-184150" fontAlgn="base" hangingPunct="0">
              <a:spcAft>
                <a:spcPts val="500"/>
              </a:spcAft>
              <a:buFont typeface="Arial"/>
              <a:buChar char="−"/>
              <a:tabLst>
                <a:tab pos="450215" algn="l"/>
                <a:tab pos="1141095" algn="l"/>
                <a:tab pos="1371600" algn="l"/>
              </a:tabLst>
            </a:pPr>
            <a:r>
              <a:rPr lang="en-US" altLang="zh-CN" sz="1300" i="1" dirty="0">
                <a:latin typeface="Times New Roman"/>
                <a:cs typeface="Times New Roman"/>
              </a:rPr>
              <a:t>Synchronous network scenario is prioritized. As second priority, RAN4 could evaluate the feasibility and usefulness of the asynchronous network scenario and specify if feasible and useful.</a:t>
            </a:r>
            <a:endParaRPr lang="zh-CN" altLang="zh-CN" sz="1300" i="1" dirty="0">
              <a:latin typeface="Times New Roman"/>
              <a:cs typeface="Times New Roman"/>
            </a:endParaRPr>
          </a:p>
          <a:p>
            <a:pPr marL="450850" lvl="2" indent="-184150" fontAlgn="base" hangingPunct="0">
              <a:spcAft>
                <a:spcPts val="500"/>
              </a:spcAft>
              <a:buFont typeface="Arial"/>
              <a:buChar char="−"/>
              <a:tabLst>
                <a:tab pos="450215" algn="l"/>
                <a:tab pos="1141095" algn="l"/>
                <a:tab pos="1371600" algn="l"/>
              </a:tabLst>
            </a:pPr>
            <a:r>
              <a:rPr lang="en-US" altLang="zh-CN" sz="1300" i="1" dirty="0">
                <a:latin typeface="Times New Roman"/>
                <a:cs typeface="Times New Roman"/>
              </a:rPr>
              <a:t>15 kHz SCS for NR is prioritized. RAN4 should evaluate the feasibility and usefulness of 30 kHz SCS for scenarios with LTE and NR deployed in neighboring BSs/areas and specify if feasible and useful.</a:t>
            </a:r>
            <a:endParaRPr lang="zh-CN" altLang="zh-CN" sz="1300" i="1" dirty="0">
              <a:latin typeface="Times New Roman"/>
              <a:cs typeface="Times New Roman"/>
            </a:endParaRPr>
          </a:p>
          <a:p>
            <a:pPr marL="450215" indent="-226695" fontAlgn="base" hangingPunct="0">
              <a:spcAft>
                <a:spcPts val="500"/>
              </a:spcAft>
              <a:tabLst>
                <a:tab pos="450215" algn="l"/>
                <a:tab pos="1141095" algn="l"/>
              </a:tabLst>
            </a:pPr>
            <a:r>
              <a:rPr lang="en-GB" altLang="zh-CN" sz="1300" i="1" dirty="0">
                <a:latin typeface="Times New Roman"/>
                <a:ea typeface="Yu Mincho"/>
              </a:rPr>
              <a:t>Note: The work can be started from May 2021</a:t>
            </a:r>
            <a:r>
              <a:rPr lang="en-GB" altLang="zh-CN" sz="1300" i="1" dirty="0">
                <a:latin typeface="Times New Roman"/>
              </a:rPr>
              <a:t> </a:t>
            </a:r>
            <a:r>
              <a:rPr lang="en-GB" altLang="zh-CN" sz="1300" i="1" dirty="0">
                <a:latin typeface="Times New Roman"/>
                <a:ea typeface="Yu Mincho"/>
              </a:rPr>
              <a:t>meeting.</a:t>
            </a:r>
            <a:endParaRPr lang="zh-CN" altLang="zh-CN" sz="13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73249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Introduction (2/2)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9582"/>
            <a:ext cx="8496944" cy="3024336"/>
          </a:xfrm>
        </p:spPr>
        <p:txBody>
          <a:bodyPr>
            <a:noAutofit/>
          </a:bodyPr>
          <a:lstStyle/>
          <a:p>
            <a:pPr marL="252000" indent="-252000"/>
            <a:r>
              <a:rPr lang="en-US" altLang="zh-CN" sz="1800" dirty="0" smtClean="0">
                <a:sym typeface="Wingdings" panose="05000000000000000000" pitchFamily="2" charset="2"/>
              </a:rPr>
              <a:t>Additionally, in </a:t>
            </a:r>
            <a:r>
              <a:rPr lang="en-US" altLang="zh-CN" sz="1800" dirty="0">
                <a:sym typeface="Wingdings" panose="05000000000000000000" pitchFamily="2" charset="2"/>
              </a:rPr>
              <a:t>[2</a:t>
            </a:r>
            <a:r>
              <a:rPr lang="en-US" altLang="zh-CN" sz="1800" dirty="0" smtClean="0">
                <a:sym typeface="Wingdings" panose="05000000000000000000" pitchFamily="2" charset="2"/>
              </a:rPr>
              <a:t>], the </a:t>
            </a:r>
            <a:r>
              <a:rPr lang="en-US" altLang="zh-CN" sz="1800" dirty="0">
                <a:sym typeface="Wingdings" panose="05000000000000000000" pitchFamily="2" charset="2"/>
              </a:rPr>
              <a:t>following </a:t>
            </a:r>
            <a:r>
              <a:rPr lang="en-US" altLang="zh-CN" sz="1800" dirty="0" smtClean="0">
                <a:sym typeface="Wingdings" panose="05000000000000000000" pitchFamily="2" charset="2"/>
              </a:rPr>
              <a:t>RAN plenary guidance was provided for this work:</a:t>
            </a:r>
            <a:endParaRPr lang="en-US" altLang="zh-CN" sz="1800" dirty="0" smtClean="0"/>
          </a:p>
          <a:p>
            <a:pPr marL="615950" lvl="1" indent="-260350"/>
            <a:r>
              <a:rPr lang="en-US" altLang="zh-CN" sz="1600" dirty="0" smtClean="0"/>
              <a:t>Performance </a:t>
            </a:r>
            <a:r>
              <a:rPr lang="en-US" altLang="zh-CN" sz="1600" dirty="0"/>
              <a:t>evaluation of DSS </a:t>
            </a:r>
            <a:r>
              <a:rPr lang="en-US" altLang="zh-CN" sz="1600" dirty="0" err="1"/>
              <a:t>wrt</a:t>
            </a:r>
            <a:r>
              <a:rPr lang="en-US" altLang="zh-CN" sz="1600" dirty="0"/>
              <a:t> interference is needed first – collect company input</a:t>
            </a:r>
          </a:p>
          <a:p>
            <a:pPr marL="615950" lvl="1" indent="-260350"/>
            <a:r>
              <a:rPr lang="en-US" altLang="zh-CN" sz="1600" dirty="0"/>
              <a:t>Ask RAN4 to perform this evaluation until RAN#93E (September), to be reviewed at RAN#92E (June)</a:t>
            </a:r>
          </a:p>
          <a:p>
            <a:pPr marL="252000" lvl="1" indent="-252000">
              <a:buFont typeface="Arial" pitchFamily="34" charset="0"/>
              <a:buChar char="•"/>
            </a:pPr>
            <a:r>
              <a:rPr lang="en-US" altLang="zh-CN" sz="1800" dirty="0" smtClean="0"/>
              <a:t>As per the above RAN plenary guidance, this contribution summarizes the progress of this work in RAN4:</a:t>
            </a:r>
          </a:p>
          <a:p>
            <a:pPr marL="615950" lvl="1" indent="-260350"/>
            <a:r>
              <a:rPr lang="en-US" altLang="zh-CN" sz="1600" dirty="0" smtClean="0"/>
              <a:t>In May RAN4 </a:t>
            </a:r>
            <a:r>
              <a:rPr lang="en-US" altLang="zh-CN" sz="1600" dirty="0"/>
              <a:t>#</a:t>
            </a:r>
            <a:r>
              <a:rPr lang="en-US" altLang="zh-CN" sz="1600" dirty="0" smtClean="0"/>
              <a:t>99e meeting, RAN4 agreed the evaluation scenarios and detailed assumptions for the study phase, with details in [3].</a:t>
            </a:r>
          </a:p>
          <a:p>
            <a:pPr marL="615950" lvl="1" indent="-260350"/>
            <a:r>
              <a:rPr lang="en-US" altLang="zh-CN" sz="1600" dirty="0" smtClean="0"/>
              <a:t>The main task for August RAN4 #100e meeting is to collect simulation results from interested companies and discuss </a:t>
            </a:r>
            <a:r>
              <a:rPr lang="en-US" altLang="zh-CN" sz="1600" dirty="0"/>
              <a:t>if there is any potential impact to other </a:t>
            </a:r>
            <a:r>
              <a:rPr lang="en-US" altLang="zh-CN" sz="1600" dirty="0" smtClean="0"/>
              <a:t>WGs.</a:t>
            </a:r>
            <a:endParaRPr lang="en-US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301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8712968" cy="576064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RAN4 agreement on general scenario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71550"/>
            <a:ext cx="8496944" cy="1872208"/>
          </a:xfrm>
        </p:spPr>
        <p:txBody>
          <a:bodyPr>
            <a:noAutofit/>
          </a:bodyPr>
          <a:lstStyle/>
          <a:p>
            <a:pPr marL="252000" indent="-252000"/>
            <a:r>
              <a:rPr lang="en-US" altLang="zh-CN" sz="1800" dirty="0" smtClean="0"/>
              <a:t>General scenario </a:t>
            </a:r>
          </a:p>
          <a:p>
            <a:pPr marL="615950" lvl="1" indent="-260350"/>
            <a:r>
              <a:rPr lang="en-US" altLang="zh-CN" sz="1600" dirty="0" smtClean="0"/>
              <a:t>Scenarios for </a:t>
            </a:r>
            <a:r>
              <a:rPr lang="en-US" altLang="zh-CN" sz="1600" dirty="0"/>
              <a:t>initial LLS </a:t>
            </a:r>
            <a:r>
              <a:rPr lang="en-US" altLang="zh-CN" sz="1600" dirty="0" smtClean="0"/>
              <a:t>evaluation </a:t>
            </a:r>
            <a:r>
              <a:rPr lang="en-US" altLang="zh-CN" sz="1600" dirty="0"/>
              <a:t>before </a:t>
            </a:r>
            <a:r>
              <a:rPr lang="en-US" altLang="zh-CN" sz="1600" dirty="0" smtClean="0"/>
              <a:t>RAN #</a:t>
            </a:r>
            <a:r>
              <a:rPr lang="en-US" altLang="zh-CN" sz="1600" dirty="0"/>
              <a:t>93e</a:t>
            </a:r>
          </a:p>
          <a:p>
            <a:pPr marL="1016000" lvl="2" indent="-260350"/>
            <a:r>
              <a:rPr lang="en-US" altLang="zh-CN" sz="1400" dirty="0" smtClean="0"/>
              <a:t>Scenario </a:t>
            </a:r>
            <a:r>
              <a:rPr lang="en-US" altLang="zh-CN" sz="1400" dirty="0"/>
              <a:t>1: LTE and NR </a:t>
            </a:r>
            <a:r>
              <a:rPr lang="en-US" altLang="zh-CN" sz="1400" dirty="0" smtClean="0"/>
              <a:t>DSS, with 15kHz SCS</a:t>
            </a:r>
            <a:endParaRPr lang="en-US" altLang="zh-CN" sz="1400" dirty="0"/>
          </a:p>
          <a:p>
            <a:pPr marL="1016000" lvl="2" indent="-260350"/>
            <a:r>
              <a:rPr lang="en-US" altLang="zh-CN" sz="1400" dirty="0"/>
              <a:t>Scenario 2: NR and LTE deployed in </a:t>
            </a:r>
            <a:r>
              <a:rPr lang="en-US" altLang="zh-CN" sz="1400" dirty="0" smtClean="0"/>
              <a:t>neighboring BSs/areas</a:t>
            </a:r>
            <a:r>
              <a:rPr lang="en-US" altLang="zh-CN" sz="1400" dirty="0"/>
              <a:t>, with 15kHz </a:t>
            </a:r>
            <a:r>
              <a:rPr lang="en-US" altLang="zh-CN" sz="1400" dirty="0" smtClean="0"/>
              <a:t>SCS</a:t>
            </a:r>
          </a:p>
          <a:p>
            <a:pPr marL="615950" lvl="1" indent="-260350"/>
            <a:r>
              <a:rPr lang="en-US" altLang="zh-CN" sz="1600" dirty="0"/>
              <a:t>30 kHz </a:t>
            </a:r>
            <a:r>
              <a:rPr lang="en-US" altLang="zh-CN" sz="1600" dirty="0" smtClean="0"/>
              <a:t>SCS for </a:t>
            </a:r>
            <a:r>
              <a:rPr lang="en-US" altLang="zh-CN" sz="1600" dirty="0"/>
              <a:t>scenario 2 can be deprioritized before </a:t>
            </a:r>
            <a:r>
              <a:rPr lang="en-US" altLang="zh-CN" sz="1600" dirty="0" smtClean="0"/>
              <a:t>RAN #</a:t>
            </a:r>
            <a:r>
              <a:rPr lang="en-US" altLang="zh-CN" sz="1600" dirty="0"/>
              <a:t>93e</a:t>
            </a:r>
          </a:p>
          <a:p>
            <a:pPr marL="615950" lvl="1" indent="-260350"/>
            <a:r>
              <a:rPr lang="en-US" altLang="zh-CN" sz="1600" dirty="0"/>
              <a:t>Focus on s</a:t>
            </a:r>
            <a:r>
              <a:rPr lang="en-US" altLang="zh-CN" sz="1600" dirty="0" smtClean="0"/>
              <a:t>ynchronous </a:t>
            </a:r>
            <a:r>
              <a:rPr lang="en-US" altLang="zh-CN" sz="1600" dirty="0"/>
              <a:t>network before </a:t>
            </a:r>
            <a:r>
              <a:rPr lang="en-US" altLang="zh-CN" sz="1600" dirty="0" smtClean="0"/>
              <a:t>RAN #93e</a:t>
            </a:r>
            <a:endParaRPr lang="en-US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475656" y="4515966"/>
            <a:ext cx="942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</a:rPr>
              <a:t>Scenario 1</a:t>
            </a:r>
            <a:endParaRPr lang="zh-CN" altLang="en-US" dirty="0"/>
          </a:p>
        </p:txBody>
      </p:sp>
      <p:sp>
        <p:nvSpPr>
          <p:cNvPr id="118" name="矩形 117"/>
          <p:cNvSpPr/>
          <p:nvPr/>
        </p:nvSpPr>
        <p:spPr>
          <a:xfrm>
            <a:off x="6293409" y="4516543"/>
            <a:ext cx="942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</a:rPr>
              <a:t>Scenario </a:t>
            </a:r>
            <a:r>
              <a:rPr lang="en-US" altLang="zh-CN" sz="1400" dirty="0" smtClean="0">
                <a:solidFill>
                  <a:prstClr val="black"/>
                </a:solidFill>
              </a:rPr>
              <a:t>2</a:t>
            </a:r>
            <a:endParaRPr lang="zh-CN" altLang="en-U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7774"/>
            <a:ext cx="3978887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812" y="2787774"/>
            <a:ext cx="4131668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404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8712968" cy="576064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RAN4 agreement on CRS-RM and CRS-IM schemes for evaluation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71550"/>
            <a:ext cx="8496944" cy="4248472"/>
          </a:xfrm>
        </p:spPr>
        <p:txBody>
          <a:bodyPr>
            <a:noAutofit/>
          </a:bodyPr>
          <a:lstStyle/>
          <a:p>
            <a:pPr marL="252000" lvl="1" indent="-252000">
              <a:buFont typeface="Arial" pitchFamily="34" charset="0"/>
              <a:buChar char="•"/>
            </a:pPr>
            <a:r>
              <a:rPr lang="en-US" altLang="zh-CN" sz="1800" dirty="0" smtClean="0"/>
              <a:t>CRS-RM schemes </a:t>
            </a:r>
            <a:r>
              <a:rPr lang="en-US" altLang="zh-CN" sz="1800" dirty="0"/>
              <a:t>for performance comparison with PDSCH </a:t>
            </a:r>
            <a:r>
              <a:rPr lang="en-US" altLang="zh-CN" sz="1800" dirty="0" smtClean="0"/>
              <a:t>CRS-IM</a:t>
            </a:r>
          </a:p>
          <a:p>
            <a:pPr marL="252000" lvl="1" indent="-252000">
              <a:buFont typeface="Arial" pitchFamily="34" charset="0"/>
              <a:buChar char="•"/>
            </a:pPr>
            <a:endParaRPr lang="en-US" altLang="zh-CN" sz="1800" dirty="0"/>
          </a:p>
          <a:p>
            <a:pPr marL="252000" lvl="1" indent="-2520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252000" lvl="1" indent="-252000">
              <a:buFont typeface="Arial" pitchFamily="34" charset="0"/>
              <a:buChar char="•"/>
            </a:pPr>
            <a:endParaRPr lang="en-US" altLang="zh-CN" sz="1800" dirty="0"/>
          </a:p>
          <a:p>
            <a:pPr marL="252000" lvl="1" indent="-252000">
              <a:buFont typeface="Arial" pitchFamily="34" charset="0"/>
              <a:buChar char="•"/>
            </a:pPr>
            <a:endParaRPr lang="en-US" altLang="zh-CN" dirty="0" smtClean="0"/>
          </a:p>
          <a:p>
            <a:pPr marL="0" lvl="1" indent="0">
              <a:buNone/>
            </a:pPr>
            <a:endParaRPr lang="en-US" altLang="zh-CN" sz="1800" dirty="0" smtClean="0"/>
          </a:p>
          <a:p>
            <a:pPr marL="0" lvl="1" indent="0">
              <a:buNone/>
            </a:pPr>
            <a:endParaRPr lang="en-US" altLang="zh-CN" sz="1400" dirty="0" smtClean="0"/>
          </a:p>
          <a:p>
            <a:pPr marL="252000" lvl="1" indent="-252000">
              <a:buFont typeface="Arial" pitchFamily="34" charset="0"/>
              <a:buChar char="•"/>
            </a:pPr>
            <a:r>
              <a:rPr lang="en-GB" altLang="zh-CN" sz="1800" dirty="0"/>
              <a:t>Assumption on </a:t>
            </a:r>
            <a:r>
              <a:rPr lang="en-GB" altLang="zh-CN" sz="1800" dirty="0" smtClean="0"/>
              <a:t>CRS-IM (interference mitigation) receivers</a:t>
            </a:r>
            <a:endParaRPr lang="en-GB" altLang="zh-CN" sz="1800" dirty="0"/>
          </a:p>
          <a:p>
            <a:pPr marL="615950" lvl="1" indent="-260350"/>
            <a:r>
              <a:rPr lang="en-US" altLang="zh-CN" sz="1600" dirty="0"/>
              <a:t>Both </a:t>
            </a:r>
            <a:r>
              <a:rPr lang="en-US" altLang="zh-CN" sz="1600" dirty="0" smtClean="0"/>
              <a:t>CRS-IC </a:t>
            </a:r>
            <a:r>
              <a:rPr lang="en-US" altLang="zh-CN" sz="1600" dirty="0"/>
              <a:t>and LLR weighting for the initial performance evaluation</a:t>
            </a:r>
          </a:p>
          <a:p>
            <a:pPr marL="615950" lvl="1" indent="-260350"/>
            <a:r>
              <a:rPr lang="en-US" altLang="zh-CN" sz="1600" dirty="0"/>
              <a:t>FFS for performance requirements definition.</a:t>
            </a:r>
          </a:p>
          <a:p>
            <a:pPr marL="615950" lvl="1" indent="-260350"/>
            <a:r>
              <a:rPr lang="en-US" altLang="zh-CN" sz="1600" dirty="0"/>
              <a:t>FFS NW assistant information existed or not, companies are encouraged to bring analysis with different options.</a:t>
            </a:r>
          </a:p>
          <a:p>
            <a:pPr marL="252000" lvl="1" indent="-252000">
              <a:buFont typeface="Arial" pitchFamily="34" charset="0"/>
              <a:buChar char="•"/>
            </a:pPr>
            <a:r>
              <a:rPr lang="en-US" altLang="zh-CN" sz="1800" dirty="0"/>
              <a:t>Number of CRS cells to be </a:t>
            </a:r>
            <a:r>
              <a:rPr lang="en-US" altLang="zh-CN" sz="1800" dirty="0" smtClean="0"/>
              <a:t>mitigated: 1 or 2 cells, and it is up to UE implementation.</a:t>
            </a:r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623150"/>
              </p:ext>
            </p:extLst>
          </p:nvPr>
        </p:nvGraphicFramePr>
        <p:xfrm>
          <a:off x="755576" y="1203598"/>
          <a:ext cx="7992888" cy="1645920"/>
        </p:xfrm>
        <a:graphic>
          <a:graphicData uri="http://schemas.openxmlformats.org/drawingml/2006/table">
            <a:tbl>
              <a:tblPr firstRow="1" bandRow="1"/>
              <a:tblGrid>
                <a:gridCol w="1008112"/>
                <a:gridCol w="2016224"/>
                <a:gridCol w="2448272"/>
                <a:gridCol w="2520280"/>
              </a:tblGrid>
              <a:tr h="271785">
                <a:tc rowSpan="2"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altLang="en-US" sz="1400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400" dirty="0" smtClean="0"/>
                        <a:t>No interference cell CRS </a:t>
                      </a:r>
                      <a:r>
                        <a:rPr lang="en-US" altLang="zh-CN" sz="1400" baseline="0" dirty="0" smtClean="0"/>
                        <a:t>handling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CRS</a:t>
                      </a:r>
                      <a:r>
                        <a:rPr lang="en-US" altLang="zh-CN" sz="1400" baseline="0" dirty="0" smtClean="0"/>
                        <a:t> rate matching (CRS-RM)</a:t>
                      </a:r>
                      <a:endParaRPr lang="zh-CN" altLang="en-US" sz="1400" b="0" dirty="0" smtClean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0" dirty="0" smtClean="0"/>
                    </a:p>
                  </a:txBody>
                  <a:tcPr/>
                </a:tc>
              </a:tr>
              <a:tr h="255017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CRS-RM for 1 interference cell</a:t>
                      </a:r>
                      <a:endParaRPr lang="zh-CN" altLang="en-US" sz="1400" b="0" dirty="0" smtClean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CRS-RM for 2 interference cells</a:t>
                      </a:r>
                      <a:endParaRPr lang="zh-CN" altLang="en-US" sz="1400" b="0" dirty="0" smtClean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400" dirty="0" smtClean="0"/>
                        <a:t>Scenario 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400" dirty="0" smtClean="0"/>
                        <a:t>Rel-15 CRS-RM for serving cell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400" dirty="0" smtClean="0"/>
                        <a:t>Rel-16 CRS-RM for 1 interference cell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Rel-15 RB symbol level RM for 2 interference cells 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Scenario 2</a:t>
                      </a:r>
                      <a:endParaRPr lang="zh-CN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400" dirty="0" smtClean="0"/>
                        <a:t>No 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400" dirty="0" smtClean="0"/>
                        <a:t>Rel-15 CRS-RM for 1 interference cell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400" dirty="0" smtClean="0"/>
                        <a:t>Rel-16 CRS-RM for 2 interference cells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83568" y="2895814"/>
            <a:ext cx="8136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NOTE: Companies </a:t>
            </a:r>
            <a:r>
              <a:rPr lang="en-US" altLang="zh-CN" sz="1400" dirty="0"/>
              <a:t>are encouraged to bring analysis on the performance impact on LTE cell due to Rel-16 </a:t>
            </a:r>
            <a:r>
              <a:rPr lang="en-US" altLang="zh-CN" sz="1400" dirty="0" smtClean="0"/>
              <a:t>RM. 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86782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31590"/>
            <a:ext cx="8363272" cy="3394472"/>
          </a:xfrm>
        </p:spPr>
        <p:txBody>
          <a:bodyPr>
            <a:normAutofit/>
          </a:bodyPr>
          <a:lstStyle/>
          <a:p>
            <a:pPr marL="252000" lvl="1" indent="-252000">
              <a:buFont typeface="Arial" pitchFamily="34" charset="0"/>
              <a:buChar char="•"/>
            </a:pPr>
            <a:r>
              <a:rPr lang="en-US" altLang="zh-CN" sz="1800" dirty="0"/>
              <a:t>Discuss if there is any potential impact to other WGs.</a:t>
            </a:r>
            <a:endParaRPr lang="zh-CN" altLang="zh-CN" sz="1800" dirty="0"/>
          </a:p>
          <a:p>
            <a:pPr marL="252000" lvl="1" indent="-252000">
              <a:buFont typeface="Arial" pitchFamily="34" charset="0"/>
              <a:buChar char="•"/>
            </a:pPr>
            <a:r>
              <a:rPr lang="en-US" altLang="zh-CN" sz="1800" dirty="0"/>
              <a:t>Collection of simulation results before RAN4 #100e</a:t>
            </a:r>
          </a:p>
          <a:p>
            <a:pPr marL="615950" lvl="1" indent="-260350"/>
            <a:r>
              <a:rPr lang="en-US" altLang="zh-CN" sz="1600" dirty="0" smtClean="0"/>
              <a:t>Based on the detailed assumptions agreed in [3], simulation </a:t>
            </a:r>
            <a:r>
              <a:rPr lang="en-US" altLang="zh-CN" sz="1600" dirty="0"/>
              <a:t>results will be collected and calibrated in RAN4 draft reflector from Aug 2nd to 5th. Interested companies are encouraged to provide simulation results before the meeting if possible.</a:t>
            </a:r>
          </a:p>
          <a:p>
            <a:pPr marL="615950" lvl="1" indent="-260350"/>
            <a:r>
              <a:rPr lang="en-US" altLang="zh-CN" sz="1600" dirty="0"/>
              <a:t>Template for simulation result collection is provided in [4].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23528" y="339502"/>
            <a:ext cx="871296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/>
              <a:t>W</a:t>
            </a:r>
            <a:r>
              <a:rPr lang="en-US" altLang="zh-CN" sz="2400" b="1" dirty="0" smtClean="0"/>
              <a:t>ork plan towards RAN4 #100e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47463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References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7574"/>
            <a:ext cx="8496944" cy="3312368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en-US" altLang="zh-CN" sz="1600" dirty="0"/>
              <a:t>[1</a:t>
            </a:r>
            <a:r>
              <a:rPr lang="en-US" altLang="zh-CN" sz="1600" dirty="0" smtClean="0"/>
              <a:t>] RP-210920</a:t>
            </a:r>
            <a:r>
              <a:rPr lang="en-US" altLang="zh-CN" sz="1600" dirty="0"/>
              <a:t>, Revised WID on Further enhancement on NR demodulation performance, China Telecom, RAN #91e, March 2021.</a:t>
            </a:r>
          </a:p>
          <a:p>
            <a:pPr marL="0" lvl="1" indent="0">
              <a:buNone/>
            </a:pPr>
            <a:r>
              <a:rPr lang="en-US" altLang="zh-CN" sz="1600" dirty="0"/>
              <a:t>[2</a:t>
            </a:r>
            <a:r>
              <a:rPr lang="en-US" altLang="zh-CN" sz="1600" dirty="0" smtClean="0"/>
              <a:t>] RP-210906</a:t>
            </a:r>
            <a:r>
              <a:rPr lang="en-US" altLang="zh-CN" sz="1600" dirty="0"/>
              <a:t>, Way forward on new proposals, Nokia (RAN chair), RAN #91e, March 2021.</a:t>
            </a:r>
          </a:p>
          <a:p>
            <a:pPr marL="0" lvl="1" indent="0">
              <a:buNone/>
            </a:pPr>
            <a:r>
              <a:rPr lang="en-US" altLang="zh-CN" sz="1600" dirty="0" smtClean="0"/>
              <a:t>[3] R4-2108662, WF </a:t>
            </a:r>
            <a:r>
              <a:rPr lang="en-US" altLang="zh-CN" sz="1600" dirty="0"/>
              <a:t>on CRS interference handling in scenarios with overlapping spectrum for LTE and </a:t>
            </a:r>
            <a:r>
              <a:rPr lang="en-US" altLang="zh-CN" sz="1600" dirty="0" smtClean="0"/>
              <a:t>NR, China Telecom, RAN4 #99e, May 2021.</a:t>
            </a:r>
            <a:endParaRPr lang="en-US" altLang="zh-CN" sz="1600" dirty="0"/>
          </a:p>
          <a:p>
            <a:pPr marL="0" lvl="1" indent="0">
              <a:buNone/>
            </a:pPr>
            <a:r>
              <a:rPr lang="en-US" altLang="zh-CN" sz="1600" dirty="0" smtClean="0"/>
              <a:t>[4] R4-2108663, Template </a:t>
            </a:r>
            <a:r>
              <a:rPr lang="en-US" altLang="zh-CN" sz="1600" dirty="0"/>
              <a:t>for simulation result collection for CRS interference </a:t>
            </a:r>
            <a:r>
              <a:rPr lang="en-US" altLang="zh-CN" sz="1600" dirty="0" smtClean="0"/>
              <a:t>handling, China Telecom, </a:t>
            </a:r>
            <a:r>
              <a:rPr lang="en-US" altLang="zh-CN" sz="1600" dirty="0"/>
              <a:t>RAN4 #99e, May 2021</a:t>
            </a:r>
            <a:r>
              <a:rPr lang="en-US" altLang="zh-CN" sz="1600" dirty="0" smtClean="0"/>
              <a:t>.</a:t>
            </a:r>
            <a:endParaRPr lang="en-US" altLang="zh-CN" sz="1600" dirty="0"/>
          </a:p>
          <a:p>
            <a:pPr marL="215900" lvl="1" indent="-260350">
              <a:buFont typeface="Arial" pitchFamily="34" charset="0"/>
              <a:buChar char="•"/>
            </a:pPr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544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1825246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3627</TotalTime>
  <Words>749</Words>
  <Application>Microsoft Office PowerPoint</Application>
  <PresentationFormat>全屏显示(16:9)</PresentationFormat>
  <Paragraphs>77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Status of RAN4 work on  LTE CRS interference handling for NR UE</vt:lpstr>
      <vt:lpstr>Introduction (1/2)</vt:lpstr>
      <vt:lpstr>Introduction (2/2)</vt:lpstr>
      <vt:lpstr>RAN4 agreement on general scenario</vt:lpstr>
      <vt:lpstr>RAN4 agreement on CRS-RM and CRS-IM schemes for evaluation</vt:lpstr>
      <vt:lpstr>PowerPoint 演示文稿</vt:lpstr>
      <vt:lpstr>References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China Telecom</cp:lastModifiedBy>
  <cp:revision>506</cp:revision>
  <dcterms:created xsi:type="dcterms:W3CDTF">2018-11-27T07:36:46Z</dcterms:created>
  <dcterms:modified xsi:type="dcterms:W3CDTF">2021-06-04T08:05:14Z</dcterms:modified>
</cp:coreProperties>
</file>