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22"/>
  </p:notesMasterIdLst>
  <p:handoutMasterIdLst>
    <p:handoutMasterId r:id="rId23"/>
  </p:handoutMasterIdLst>
  <p:sldIdLst>
    <p:sldId id="934" r:id="rId5"/>
    <p:sldId id="928" r:id="rId6"/>
    <p:sldId id="978" r:id="rId7"/>
    <p:sldId id="998" r:id="rId8"/>
    <p:sldId id="979" r:id="rId9"/>
    <p:sldId id="970" r:id="rId10"/>
    <p:sldId id="987" r:id="rId11"/>
    <p:sldId id="982" r:id="rId12"/>
    <p:sldId id="992" r:id="rId13"/>
    <p:sldId id="981" r:id="rId14"/>
    <p:sldId id="994" r:id="rId15"/>
    <p:sldId id="990" r:id="rId16"/>
    <p:sldId id="997" r:id="rId17"/>
    <p:sldId id="984" r:id="rId18"/>
    <p:sldId id="996" r:id="rId19"/>
    <p:sldId id="995" r:id="rId20"/>
    <p:sldId id="985" r:id="rId21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CC00CC"/>
    <a:srgbClr val="0000FF"/>
    <a:srgbClr val="FFCC00"/>
    <a:srgbClr val="FF3300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62" autoAdjust="0"/>
    <p:restoredTop sz="95801" autoAdjust="0"/>
  </p:normalViewPr>
  <p:slideViewPr>
    <p:cSldViewPr snapToGrid="0">
      <p:cViewPr varScale="1">
        <p:scale>
          <a:sx n="133" d="100"/>
          <a:sy n="133" d="100"/>
        </p:scale>
        <p:origin x="96" y="4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Sheet1!$A$2:$A$12</c:f>
              <c:strCache>
                <c:ptCount val="11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814914672"/>
        <c:axId val="-814910864"/>
      </c:barChart>
      <c:catAx>
        <c:axId val="-8149146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814910864"/>
        <c:crosses val="autoZero"/>
        <c:auto val="1"/>
        <c:lblAlgn val="ctr"/>
        <c:lblOffset val="100"/>
        <c:noMultiLvlLbl val="0"/>
      </c:catAx>
      <c:valAx>
        <c:axId val="-8149108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81491467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Sheet1!$A$2:$A$12</c:f>
              <c:strCache>
                <c:ptCount val="11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814909776"/>
        <c:axId val="-814910320"/>
      </c:barChart>
      <c:catAx>
        <c:axId val="-8149097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814910320"/>
        <c:crosses val="autoZero"/>
        <c:auto val="1"/>
        <c:lblAlgn val="ctr"/>
        <c:lblOffset val="100"/>
        <c:noMultiLvlLbl val="0"/>
      </c:catAx>
      <c:valAx>
        <c:axId val="-81491032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81490977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</a:t>
            </a:r>
            <a:r>
              <a:rPr lang="en-US" dirty="0" smtClean="0">
                <a:latin typeface="+mj-ea"/>
                <a:ea typeface="+mj-ea"/>
              </a:rPr>
              <a:t>Chair</a:t>
            </a:r>
            <a:r>
              <a:rPr lang="en-US" altLang="zh-CN" dirty="0" smtClean="0">
                <a:latin typeface="+mj-ea"/>
                <a:ea typeface="+mj-ea"/>
              </a:rPr>
              <a:t>s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</a:t>
            </a:r>
            <a:r>
              <a:rPr lang="en-US" sz="1600" b="1" dirty="0" smtClean="0">
                <a:latin typeface="+mj-ea"/>
                <a:ea typeface="+mj-ea"/>
              </a:rPr>
              <a:t>TSG-RAN </a:t>
            </a:r>
            <a:r>
              <a:rPr lang="en-US" sz="1600" b="1" dirty="0">
                <a:latin typeface="+mj-ea"/>
                <a:ea typeface="+mj-ea"/>
              </a:rPr>
              <a:t>Meeting #</a:t>
            </a:r>
            <a:r>
              <a:rPr lang="en-US" sz="1600" b="1" dirty="0" smtClean="0">
                <a:latin typeface="+mj-ea"/>
                <a:ea typeface="+mj-ea"/>
              </a:rPr>
              <a:t>92-e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June 14</a:t>
            </a:r>
            <a:r>
              <a:rPr lang="en-US" sz="1600" b="1" baseline="30000" dirty="0" smtClean="0">
                <a:latin typeface="+mj-ea"/>
                <a:ea typeface="+mj-ea"/>
              </a:rPr>
              <a:t>th</a:t>
            </a:r>
            <a:r>
              <a:rPr lang="en-US" sz="1600" b="1" dirty="0" smtClean="0">
                <a:latin typeface="+mj-ea"/>
                <a:ea typeface="+mj-ea"/>
              </a:rPr>
              <a:t>-18</a:t>
            </a:r>
            <a:r>
              <a:rPr lang="en-US" sz="1600" b="1" baseline="30000" dirty="0" smtClean="0">
                <a:latin typeface="+mj-ea"/>
                <a:ea typeface="+mj-ea"/>
              </a:rPr>
              <a:t>th</a:t>
            </a:r>
            <a:r>
              <a:rPr lang="en-US" sz="1600" b="1" dirty="0" smtClean="0">
                <a:latin typeface="+mj-ea"/>
                <a:ea typeface="+mj-ea"/>
              </a:rPr>
              <a:t>, </a:t>
            </a:r>
            <a:r>
              <a:rPr lang="en-US" sz="1600" b="1" dirty="0">
                <a:latin typeface="+mj-ea"/>
                <a:ea typeface="+mj-ea"/>
              </a:rPr>
              <a:t>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3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RP-210935 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01198" cy="1143001"/>
          </a:xfrm>
        </p:spPr>
        <p:txBody>
          <a:bodyPr/>
          <a:lstStyle/>
          <a:p>
            <a:r>
              <a:rPr lang="en-US" b="1" dirty="0" smtClean="0"/>
              <a:t>Rel-17 NR RAN4-led basket WI/SIs (1/2)</a:t>
            </a:r>
            <a:endParaRPr lang="ru-RU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2118597"/>
              </p:ext>
            </p:extLst>
          </p:nvPr>
        </p:nvGraphicFramePr>
        <p:xfrm>
          <a:off x="457200" y="1352551"/>
          <a:ext cx="114427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7048">
                  <a:extLst>
                    <a:ext uri="{9D8B030D-6E8A-4147-A177-3AD203B41FA5}">
                      <a16:colId xmlns:a16="http://schemas.microsoft.com/office/drawing/2014/main" xmlns="" val="2761071237"/>
                    </a:ext>
                  </a:extLst>
                </a:gridCol>
                <a:gridCol w="2038952">
                  <a:extLst>
                    <a:ext uri="{9D8B030D-6E8A-4147-A177-3AD203B41FA5}">
                      <a16:colId xmlns:a16="http://schemas.microsoft.com/office/drawing/2014/main" xmlns="" val="473441720"/>
                    </a:ext>
                  </a:extLst>
                </a:gridCol>
                <a:gridCol w="1168400"/>
                <a:gridCol w="1335773"/>
                <a:gridCol w="2842527">
                  <a:extLst>
                    <a:ext uri="{9D8B030D-6E8A-4147-A177-3AD203B41FA5}">
                      <a16:colId xmlns:a16="http://schemas.microsoft.com/office/drawing/2014/main" xmlns="" val="589037210"/>
                    </a:ext>
                  </a:extLst>
                </a:gridCol>
              </a:tblGrid>
              <a:tr h="144667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completion date from last RAN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 Revised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WID/SID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81719081"/>
                  </a:ext>
                </a:extLst>
              </a:tr>
              <a:tr h="14466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NR_CA_R17_intra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RP-211164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RP-211169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NR_CADC_R17_2BDL_xBUL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RP-211059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RP-211058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NR_CA_R17_3BDL_1BUL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RP-211216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RP-211215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NR_CA_R17_4BDL_1BUL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RP-211166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RP-211171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NR_CADC_R17_3BDL_2BUL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RP-211061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RP-211060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NR_CADC_R17_4BDL_2BUL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RP-211191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RP-211194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NR_CADC_R17_5BDL_xBUL_3DL3UL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RP-211372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RP-211373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DC_R17_1BLTE_1BNR_2DL2UL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RP-211163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RP-211162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2036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DC_R17_2BLTE_1BNR_3DL2UL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RP-211370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RP-211371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242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DC_R17_3BLTE_1BNR_4DL2UL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RP-211165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RP-211170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DC_R17_4BLTE_1BNR_5DL2UL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RP-211318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RP-211319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DC_R17_5BLTE_1BNR_6DL2UL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RP-211192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RP-211195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DC_R17_xBLTE_2BNR_yDL2UL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RP-211044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RP-211043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DC_R17_xBLTE_yBNR_3DL3UL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RP-211055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RP-211054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DC_R17_xBLTE_3BNR_yDL2UL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RP-211057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RP-211056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DC_R17_xBLTE_2BNR_yDL3UL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Sep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21;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RP-211193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NR_SUL_combos_R17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RP-211374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RP-211375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NR_LTE_V2X_PC5_combos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RP-211214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Adding channel bandwidth support to existing NR bands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22;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N/A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RP-211182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RP-211181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01198" cy="1143001"/>
          </a:xfrm>
        </p:spPr>
        <p:txBody>
          <a:bodyPr/>
          <a:lstStyle/>
          <a:p>
            <a:r>
              <a:rPr lang="en-US" b="1" dirty="0" smtClean="0"/>
              <a:t>Rel-17 NR RAN4-led basket WI/SIs (2/2)</a:t>
            </a:r>
            <a:endParaRPr lang="ru-RU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0561154"/>
              </p:ext>
            </p:extLst>
          </p:nvPr>
        </p:nvGraphicFramePr>
        <p:xfrm>
          <a:off x="457200" y="1352551"/>
          <a:ext cx="1144270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7048">
                  <a:extLst>
                    <a:ext uri="{9D8B030D-6E8A-4147-A177-3AD203B41FA5}">
                      <a16:colId xmlns:a16="http://schemas.microsoft.com/office/drawing/2014/main" xmlns="" val="2761071237"/>
                    </a:ext>
                  </a:extLst>
                </a:gridCol>
                <a:gridCol w="2038952">
                  <a:extLst>
                    <a:ext uri="{9D8B030D-6E8A-4147-A177-3AD203B41FA5}">
                      <a16:colId xmlns:a16="http://schemas.microsoft.com/office/drawing/2014/main" xmlns="" val="473441720"/>
                    </a:ext>
                  </a:extLst>
                </a:gridCol>
                <a:gridCol w="1168400"/>
                <a:gridCol w="1335773"/>
                <a:gridCol w="2842527">
                  <a:extLst>
                    <a:ext uri="{9D8B030D-6E8A-4147-A177-3AD203B41FA5}">
                      <a16:colId xmlns:a16="http://schemas.microsoft.com/office/drawing/2014/main" xmlns="" val="589037210"/>
                    </a:ext>
                  </a:extLst>
                </a:gridCol>
              </a:tblGrid>
              <a:tr h="144667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completion date from last RAN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 Revised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WID/SID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81719081"/>
                  </a:ext>
                </a:extLst>
              </a:tr>
              <a:tr h="14466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ENDC_R17_1BLTE_1BNR_MSD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RP-211383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RP-211384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NR_SAR_PC2_interB_SUL_2BUL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Sep 21;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RP-211130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RP-211129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NR_PC2_CA_R17_2BDL_2BUL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RP-211132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RP-211131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ENDC_UE_PC2_R17_NR_TDD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RP-211072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RP-211073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NR_UE_PC2_R17_CADC_SUL_xBDL_yBUL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RP-211377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RP-211378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</a:p>
                  </a:txBody>
                  <a:tcPr/>
                </a:tc>
              </a:tr>
              <a:tr h="2372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ENDC_PC2_R17_xLTE_yNR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RP-211168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RP-211172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Completed.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NR_intra_HPUE_R17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RP-211376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NR_bands_UL_MIMO_PC3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RP-211379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RP-211380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DL_intrpt_combos_TxSW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RP-211133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242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LTE_NR_Simult_RxTx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RP-211182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RP-211181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01652" y="4266421"/>
            <a:ext cx="51748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NOTE: The proposed revised basket WIDs are based on those endorsed by RAN4.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582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01198" cy="1143001"/>
          </a:xfrm>
        </p:spPr>
        <p:txBody>
          <a:bodyPr/>
          <a:lstStyle/>
          <a:p>
            <a:r>
              <a:rPr lang="en-US" altLang="zh-CN" b="1" dirty="0"/>
              <a:t>Rel-17 LTE WI/SIs</a:t>
            </a:r>
            <a:endParaRPr lang="ru-RU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5687294"/>
              </p:ext>
            </p:extLst>
          </p:nvPr>
        </p:nvGraphicFramePr>
        <p:xfrm>
          <a:off x="457200" y="1641309"/>
          <a:ext cx="11442700" cy="1681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7048">
                  <a:extLst>
                    <a:ext uri="{9D8B030D-6E8A-4147-A177-3AD203B41FA5}">
                      <a16:colId xmlns:a16="http://schemas.microsoft.com/office/drawing/2014/main" xmlns="" val="2761071237"/>
                    </a:ext>
                  </a:extLst>
                </a:gridCol>
                <a:gridCol w="2038952">
                  <a:extLst>
                    <a:ext uri="{9D8B030D-6E8A-4147-A177-3AD203B41FA5}">
                      <a16:colId xmlns:a16="http://schemas.microsoft.com/office/drawing/2014/main" xmlns="" val="473441720"/>
                    </a:ext>
                  </a:extLst>
                </a:gridCol>
                <a:gridCol w="1168400"/>
                <a:gridCol w="1306897"/>
                <a:gridCol w="2871403">
                  <a:extLst>
                    <a:ext uri="{9D8B030D-6E8A-4147-A177-3AD203B41FA5}">
                      <a16:colId xmlns:a16="http://schemas.microsoft.com/office/drawing/2014/main" xmlns="" val="589037210"/>
                    </a:ext>
                  </a:extLst>
                </a:gridCol>
              </a:tblGrid>
              <a:tr h="190605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completion date from last RAN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 Revised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WID/SID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81719081"/>
                  </a:ext>
                </a:extLst>
              </a:tr>
              <a:tr h="19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LTE_CA_R17_2BDL_1BUL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RP-211124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RP-211125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9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LTE_CA_R17_3BDL_1BUL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RP-211387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RP-211388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9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LTE_CA_R17_xBDL_1BUL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RP-211069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RP-211068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9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LTE_CA_R17_2BDL_2BUL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RP-211389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RP-211390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3097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LTE_CA_R17_xBDL_2BUL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RP-211042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6">
            <a:extLst>
              <a:ext uri="{FF2B5EF4-FFF2-40B4-BE49-F238E27FC236}">
                <a16:creationId xmlns:a16="http://schemas.microsoft.com/office/drawing/2014/main" xmlns="" id="{2F21C06E-30B1-4D0F-A716-949CF4D201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3760267"/>
              </p:ext>
            </p:extLst>
          </p:nvPr>
        </p:nvGraphicFramePr>
        <p:xfrm>
          <a:off x="457200" y="4280234"/>
          <a:ext cx="114427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7048">
                  <a:extLst>
                    <a:ext uri="{9D8B030D-6E8A-4147-A177-3AD203B41FA5}">
                      <a16:colId xmlns:a16="http://schemas.microsoft.com/office/drawing/2014/main" xmlns="" val="2761071237"/>
                    </a:ext>
                  </a:extLst>
                </a:gridCol>
                <a:gridCol w="2038952">
                  <a:extLst>
                    <a:ext uri="{9D8B030D-6E8A-4147-A177-3AD203B41FA5}">
                      <a16:colId xmlns:a16="http://schemas.microsoft.com/office/drawing/2014/main" xmlns="" val="473441720"/>
                    </a:ext>
                  </a:extLst>
                </a:gridCol>
                <a:gridCol w="1168400"/>
                <a:gridCol w="1306897"/>
                <a:gridCol w="2871403">
                  <a:extLst>
                    <a:ext uri="{9D8B030D-6E8A-4147-A177-3AD203B41FA5}">
                      <a16:colId xmlns:a16="http://schemas.microsoft.com/office/drawing/2014/main" xmlns="" val="589037210"/>
                    </a:ext>
                  </a:extLst>
                </a:gridCol>
              </a:tblGrid>
              <a:tr h="144667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completion date from last RAN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 Revised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WID/SID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81719081"/>
                  </a:ext>
                </a:extLst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Additional LTE bands for UE category M1&amp;M2 and/or NB1&amp;NB2 in Rel-17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Sep 21;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RP-211062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Modification of LTE Band 24 specifications to comply with updated regulatory emission limits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Jun 21;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RP-211399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RP-211400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Completed.</a:t>
                      </a:r>
                      <a:endParaRPr lang="en-US" sz="10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Additional enhancements for NB-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IoT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and LTE-MTC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Mar 22;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RP-211339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RP-211340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</a:p>
                  </a:txBody>
                  <a:tcPr/>
                </a:tc>
              </a:tr>
              <a:tr h="14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SI: High-power UE operation for fixed-wireless/vehicle-mounted use cases in LTE bands 5 and 12 and NR band n71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Jun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RP-210984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Completed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01652" y="1179644"/>
            <a:ext cx="15372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LTE basket WI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735" y="3905142"/>
            <a:ext cx="1105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LTE WI/SI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1652" y="3384197"/>
            <a:ext cx="51748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NOTE: The proposed revised basket WIDs are based on those endorsed by RAN4.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328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New Rel-17 RAN4-led WI proposals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Spectrum related proposals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Non-spectrum related proposals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323341"/>
              </p:ext>
            </p:extLst>
          </p:nvPr>
        </p:nvGraphicFramePr>
        <p:xfrm>
          <a:off x="869947" y="1820863"/>
          <a:ext cx="10890249" cy="1557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5804"/>
                <a:gridCol w="6092292"/>
                <a:gridCol w="1718338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RP-211202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High-power UE operation for fixed-wireless/vehicle-mounted use cases in LTE bands 5 and 12 and NR band n71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Nokia, Nokia Shanghai Bell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new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RP-211283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LTE/NR spectrum sharing in Band 34/n34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CMCC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new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RP-211284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LTE/NR spectrum sharing in Band 39/n39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CMCC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new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RP-211393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DC of x bands (x=1,2,3) LTE inter-band CA (</a:t>
                      </a:r>
                      <a:r>
                        <a:rPr lang="en-US" sz="11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xDL</a:t>
                      </a:r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/1UL) and 4 bands NR inter-band CA (4DL/1UL)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new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RP-211445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Introduction of the 6GHz unlicensed band in other countries/regions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 Inc.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RP-211446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for Introduction of the 6GHz unlicensed band in other countries/regions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 Inc.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new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254513"/>
              </p:ext>
            </p:extLst>
          </p:nvPr>
        </p:nvGraphicFramePr>
        <p:xfrm>
          <a:off x="869948" y="4070350"/>
          <a:ext cx="10890248" cy="20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5804"/>
                <a:gridCol w="5316748"/>
                <a:gridCol w="2493881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RP-211036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BS/UE EMC enhancements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 Inc., </a:t>
                      </a:r>
                      <a:r>
                        <a:rPr lang="en-US" sz="11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Xiaomi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new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RP-211037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EMC Test Simplification for Rel-17 EMC enhancement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 Inc.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RP-211063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UE EMC enhancement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Beijing </a:t>
                      </a:r>
                      <a:r>
                        <a:rPr lang="en-US" sz="11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Xiaomi</a:t>
                      </a:r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Electronics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RP-211064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CCSA LS on CCSA progress on UE EMC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Beijing </a:t>
                      </a:r>
                      <a:r>
                        <a:rPr lang="en-US" sz="11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Xiaomi</a:t>
                      </a:r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Electronics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RP-211285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new WI on air-to-ground network for NR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CMCC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new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RP-211286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air-to-ground network for NR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CMCC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new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RP-211298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on defining 8Rx performance requirements for NR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SoftBank</a:t>
                      </a:r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Corp.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RP-211299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supporting non-colocated scenarios for band 42 and n77/n78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SoftBank</a:t>
                      </a:r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Corp., KDDI, NTT DOCOMO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RP-211422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BS EMC Test Simplification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RP-211423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BS/UE EMC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Ericsson, Xiaomi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new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54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Q3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The TU budget for RAN4 in Rel-17 (The detailed TU allocation for each WI/SI was given in RP-210925)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There is some remaining TUs for R4RD session(s).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 limited number of additional RRM or demodulation performance objectives could be considered.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There is no available TU in RF session(s).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NOTE</a:t>
            </a:r>
            <a:r>
              <a:rPr lang="zh-CN" altLang="en-US" sz="1400" dirty="0" smtClean="0"/>
              <a:t>：</a:t>
            </a:r>
            <a:r>
              <a:rPr lang="en-US" altLang="zh-CN" sz="1400" dirty="0" smtClean="0"/>
              <a:t>the available capacity for RAN4 in the endorsed TU budget RP-210925 is incorrect. Please refer to RP‑202856 for correct available TU capacity in Rel-17.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Q3 meeting plans:</a:t>
            </a:r>
            <a:endParaRPr lang="en-US" altLang="zh-CN" sz="16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Focus on </a:t>
            </a:r>
            <a:r>
              <a:rPr lang="en-US" altLang="zh-CN" sz="1400" dirty="0" smtClean="0"/>
              <a:t>Rel-17 WI/SIs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Finalize Rel-17 RAN4-led WI/SIs with target completion date as September 2021.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524756"/>
              </p:ext>
            </p:extLst>
          </p:nvPr>
        </p:nvGraphicFramePr>
        <p:xfrm>
          <a:off x="401652" y="3396304"/>
          <a:ext cx="11536344" cy="1615440"/>
        </p:xfrm>
        <a:graphic>
          <a:graphicData uri="http://schemas.openxmlformats.org/drawingml/2006/table">
            <a:tbl>
              <a:tblPr>
                <a:tableStyleId>{D27102A9-8310-4765-A935-A1911B00CA55}</a:tableStyleId>
              </a:tblPr>
              <a:tblGrid>
                <a:gridCol w="2588086"/>
                <a:gridCol w="813478"/>
                <a:gridCol w="813478"/>
                <a:gridCol w="813478"/>
                <a:gridCol w="813478"/>
                <a:gridCol w="813478"/>
                <a:gridCol w="813478"/>
                <a:gridCol w="813478"/>
                <a:gridCol w="813478"/>
                <a:gridCol w="813478"/>
                <a:gridCol w="813478"/>
                <a:gridCol w="813478"/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R4RF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R4RD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R4RF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R4RD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R4RF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R4RD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R4RF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R4RD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RAN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13685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92</a:t>
                      </a:r>
                      <a:br>
                        <a:rPr 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Jun.21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>
                          <a:effectLst/>
                        </a:rPr>
                        <a:t>100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100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93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Sep.21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101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101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94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Dec.21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101bis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101bis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102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102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95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Mar.22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354" rtl="0" eaLnBrk="1" fontAlgn="t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total used capacity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>
                          <a:effectLst/>
                        </a:rPr>
                        <a:t>27.3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>
                          <a:effectLst/>
                        </a:rPr>
                        <a:t>17.5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25.8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19.5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24.8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20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24.8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20.3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354" rtl="0" eaLnBrk="1" fontAlgn="t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available capacity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>
                          <a:effectLst/>
                        </a:rPr>
                        <a:t>24.5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>
                          <a:effectLst/>
                        </a:rPr>
                        <a:t>20.5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>
                          <a:effectLst/>
                        </a:rPr>
                        <a:t>24.5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20.5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24.5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20.5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24.5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u="none" strike="noStrike" dirty="0">
                          <a:effectLst/>
                        </a:rPr>
                        <a:t>20.5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354" rtl="0" eaLnBrk="1" fontAlgn="t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remaining/exceeded capacity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-2.75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 b="1" u="none" strike="noStrike" dirty="0">
                          <a:effectLst/>
                        </a:rPr>
                        <a:t>-1.25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 b="1" u="none" strike="noStrike" dirty="0">
                          <a:effectLst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-0.25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0.5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-0.25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0.25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61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TU budget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36243"/>
              </p:ext>
            </p:extLst>
          </p:nvPr>
        </p:nvGraphicFramePr>
        <p:xfrm>
          <a:off x="401652" y="1090613"/>
          <a:ext cx="11506199" cy="57040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1956"/>
                <a:gridCol w="495644"/>
                <a:gridCol w="1900720"/>
                <a:gridCol w="1335378"/>
                <a:gridCol w="695127"/>
                <a:gridCol w="548787"/>
                <a:gridCol w="567076"/>
                <a:gridCol w="658545"/>
                <a:gridCol w="548787"/>
                <a:gridCol w="567076"/>
                <a:gridCol w="676832"/>
                <a:gridCol w="548787"/>
                <a:gridCol w="567076"/>
                <a:gridCol w="548787"/>
                <a:gridCol w="567076"/>
                <a:gridCol w="658545"/>
              </a:tblGrid>
              <a:tr h="70087">
                <a:tc>
                  <a:txBody>
                    <a:bodyPr/>
                    <a:lstStyle/>
                    <a:p>
                      <a:pPr algn="ctr" fontAlgn="t"/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139515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leading WG</a:t>
                      </a:r>
                      <a:endParaRPr lang="en-US" sz="6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RAT</a:t>
                      </a:r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code</a:t>
                      </a:r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latest WID/SID</a:t>
                      </a:r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92</a:t>
                      </a:r>
                      <a:r>
                        <a:rPr lang="en-US" sz="600" u="none" strike="noStrike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Jun.21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</a:t>
                      </a:r>
                      <a:r>
                        <a:rPr lang="en-US" sz="600" u="none" strike="noStrike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Sep.21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94</a:t>
                      </a:r>
                      <a:r>
                        <a:rPr lang="en-US" sz="600" u="none" strike="noStrike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Dec.21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101bis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101bis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</a:t>
                      </a:r>
                      <a:r>
                        <a:rPr lang="en-US" sz="600" u="none" strike="noStrike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Mar.22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NR_feMIMO-Core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RP-202024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NR_feMIMO-Perf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RP-202024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NR_ext_to_71GHz-Core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RP-193229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NR_ext_to_71GHz-Perf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RP-193229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NR_pos_enh</a:t>
                      </a:r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-Core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RP-210903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NR_pos_enh-Perf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RP-210903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NR_redcap</a:t>
                      </a:r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-Core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RP-210918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NR_redcap-Perf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RP-210918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NR_cov_enh</a:t>
                      </a:r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-Core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RP-210855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NR_cov_enh-Perf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RP-210855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NB_IOTenh4_LTE_eMTC6-Core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RP-201306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NB_IOTenh4_LTE_eMTC6-Perf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RP-201306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NR_SL_enh-Core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RP-202846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NR_SL_enh-Perf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RP-202846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NR_IIOT_URLLC_enh-Core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RP-210854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NR_IIOT_URLLC_enh-Perf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RP-193233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NR_NTN_solutions-Core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RP-210908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NR_NTN_solutions-Perf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RP-210908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NR_UE_pow_sav_enh-Core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RP-210938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NR_UE_pow_sav_enh-Perf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RP-210938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NR_IAB_enh-Core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RP-210758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NR_IAB_enh-Perf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RP-210758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NR_SL_relay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RP-210904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LTE, 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LTE_NR_DC_enh2-Perf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RP-193249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NR_SmallData_INACTIVE-Core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RP-201305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FS_FR2_enhTestMethods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RP-210633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FS_NR_eff_BW_util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RP-210706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FS_NR_PC2_UE_FDD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RP-202870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Study on extended 600MHz NR band</a:t>
                      </a:r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RP-202924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NR_MIMO_OTA-Core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RP-201800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NR_MIMO_OTA-Perf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RP-201800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NR_demod_enh2-Perf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RP-210920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NR_DL1024QAM_FR1-Core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RP-202886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NR_DL1024QAM_FR1-Perf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RP-202044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NR_RRM_enh2-Core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RP-202874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NR_RRM_enh2-Perf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RP-202874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NR_HST_FR1_enh-Core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RP-210833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NR_HST_FR1_enh-Perf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RP-210833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NR_RF_FR2_req_enh2-Core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RP-210914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NR_RF_FR2_req_enh2-Perf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RP-210914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NR_HST_FR2-Core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RP-210800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NR_HST_FR2-Perf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RP-210800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NR_MG_enh-Core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RP-210679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NR_MG_enh-Perf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RP-210679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NR_RF_FR1_enh-Core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RP-210899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NR_RF_FR1_enh-Perf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RP-210899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NR_repeaters-Core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RP-210818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NR_BCS4-Core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RP-202832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NR_FR1_TRP_TRS-Core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RP-210807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NR_FR1_TRP_TRS-Perf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RP-210807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FS_NR_Opt_pi2BPSK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LTE_terr_bcast_bands-Core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RP-210907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R17 NR Basket Wis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R17 NR spectrum related WI/SI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R17 LTE basket WIs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BR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R17 LTE spectrum related WI/SI</a:t>
                      </a:r>
                      <a:endParaRPr lang="pt-BR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R16 NR Maintenance and TEI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 Maintenance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  <a:tr h="70087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Total</a:t>
                      </a:r>
                      <a:endParaRPr lang="en-US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6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27.3</a:t>
                      </a:r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17.5</a:t>
                      </a:r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25.8</a:t>
                      </a:r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19.5</a:t>
                      </a:r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24.8</a:t>
                      </a:r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24.8</a:t>
                      </a:r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6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20.3</a:t>
                      </a:r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altLang="zh-CN" sz="6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02" marR="1302" marT="1302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601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Rel-16 feature list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 outstanding open issues on Rel-16 feature list in RAN4.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3931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Thank You!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Steven for leading RAN4 in the previous year in this tough time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Vice chairs Haijie Qiu and Andrey Chervyakov for helping structure the e-meeting and chairing 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600" dirty="0"/>
              <a:t>Carolyn Taylor for efficient secretary support</a:t>
            </a: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600" dirty="0"/>
              <a:t>Email moderators for leading the email discussions and providing </a:t>
            </a:r>
            <a:r>
              <a:rPr lang="sv-SE" altLang="en-US" sz="1600" dirty="0" smtClean="0"/>
              <a:t>summaries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600" dirty="0" smtClean="0"/>
              <a:t>Delegates for contributions and discussesions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8661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Summary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In Q2 2021, RAN4 had two e-meetings, i.e., #98-bis-e, #99-e.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Email </a:t>
            </a:r>
            <a:r>
              <a:rPr lang="en-US" sz="1200" dirty="0" smtClean="0"/>
              <a:t>discussions were organized in 249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smtClean="0"/>
              <a:t>email threads, each with a moderator, in three parallel sessions (Main, RRM, </a:t>
            </a:r>
            <a:r>
              <a:rPr lang="en-US" sz="1200" dirty="0" err="1" smtClean="0"/>
              <a:t>BSRF_Demod_Test</a:t>
            </a:r>
            <a:r>
              <a:rPr lang="en-US" sz="1200" dirty="0" smtClean="0"/>
              <a:t>). Moderators generated summaries that allows traceability of discussions and decisions. Delegates were more comfortable and familiar with the arrangement.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sz="1200" dirty="0" smtClean="0"/>
              <a:t>10000+ emails in two meetings.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14 GTW calls in each session, a total of 126 hours of call, were used to treat critical or controversial topics.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to enforce meeting improvement measures detailed in </a:t>
            </a:r>
            <a:r>
              <a:rPr lang="en-US" altLang="zh-CN" sz="1400" dirty="0"/>
              <a:t>R4-2105235, </a:t>
            </a:r>
            <a:r>
              <a:rPr lang="en-US" altLang="zh-CN" sz="1400" dirty="0" smtClean="0"/>
              <a:t>and meeting deadlines.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CR Quality control measurement in R4-2016602 was strictly enforced.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Rel-15 </a:t>
            </a:r>
            <a:r>
              <a:rPr lang="en-US" altLang="zh-CN" sz="1400" dirty="0"/>
              <a:t>NR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Agenda for Rel-15 maintenance was set in one of two meeting, i.e., RAN4#99-e. </a:t>
            </a:r>
            <a:r>
              <a:rPr lang="en-US" altLang="zh-CN" sz="1200" dirty="0" smtClean="0"/>
              <a:t>366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 were submitted (&lt;10% of total </a:t>
            </a:r>
            <a:r>
              <a:rPr lang="en-US" altLang="zh-CN" sz="1200" dirty="0" err="1" smtClean="0"/>
              <a:t>Tdoc</a:t>
            </a:r>
            <a:r>
              <a:rPr lang="en-US" altLang="zh-CN" sz="1200" dirty="0" smtClean="0"/>
              <a:t> number). 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Limit the number of CRs each company can submit for R15 NR </a:t>
            </a:r>
            <a:r>
              <a:rPr lang="en-US" altLang="zh-CN" sz="1200" dirty="0" smtClean="0"/>
              <a:t>maintenance.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Rel-16 NR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Performance parts for all the Rel-16 WIs were completed, including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CSI-RS </a:t>
            </a:r>
            <a:r>
              <a:rPr lang="en-US" altLang="zh-CN" sz="1200" dirty="0"/>
              <a:t>L3 measurement, NR-U, NR V2X, IAB, MR-DC and CA enhancement, NR </a:t>
            </a:r>
            <a:r>
              <a:rPr lang="en-US" altLang="zh-CN" sz="1200" dirty="0" smtClean="0"/>
              <a:t>positioning.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LTE maintenance (up to </a:t>
            </a:r>
            <a:r>
              <a:rPr lang="en-US" altLang="zh-CN" sz="1400" dirty="0" smtClean="0"/>
              <a:t>Rel-15 and Rel-16)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major issues</a:t>
            </a:r>
            <a:r>
              <a:rPr lang="en-US" altLang="zh-CN" sz="1200" dirty="0" smtClean="0"/>
              <a:t>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Summary (2/2)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Rel-17 NR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Following RAN4-led WIs were completed: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WI: Introduction of NR 47 GHz band (Core part)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/>
              <a:t>WI: Introduction of NR band n67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/>
              <a:t>WI: Introduction of NR band n85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/>
              <a:t>WI: Introduction of NR band n24 (Core part)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/>
              <a:t>WI: High power UE (power class 2) for NR band n34.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/>
              <a:t>Basket WI: ENDC_PC2_R17_xLTE_yNR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following RAN4-led WI/SIs need to be </a:t>
            </a:r>
            <a:r>
              <a:rPr lang="en-US" altLang="zh-CN" sz="1200" dirty="0" smtClean="0"/>
              <a:t>extended: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/>
              <a:t>SI: Study on Efficient utilization of licensed spectrum that is not aligned with existing NR channel </a:t>
            </a:r>
            <a:r>
              <a:rPr lang="en-US" altLang="zh-CN" sz="1200" kern="1200" dirty="0" smtClean="0"/>
              <a:t>bandwidths</a:t>
            </a:r>
            <a:r>
              <a:rPr lang="en-US" altLang="zh-CN" sz="1200" dirty="0" smtClean="0"/>
              <a:t> (to Dec. 21)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SI: Study on enhanced test methods for FR2 in </a:t>
            </a:r>
            <a:r>
              <a:rPr lang="en-US" altLang="zh-CN" sz="1200" dirty="0" smtClean="0"/>
              <a:t>NR (to Sep. 21)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/>
              <a:t>WI: Introduction of CBW 35MHz and 45MHz for NR </a:t>
            </a:r>
            <a:r>
              <a:rPr lang="en-US" altLang="zh-CN" sz="1200" kern="1200" dirty="0" smtClean="0"/>
              <a:t>FR1 (to Sep. 21)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/>
              <a:t>WI: High-power devices operation use cases over Band n77 and </a:t>
            </a:r>
            <a:r>
              <a:rPr lang="en-US" altLang="zh-CN" sz="1200" kern="1200" dirty="0" smtClean="0"/>
              <a:t>n78 (to Sep. 21).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 fully started working on all the Rel-17 WIs led by other WGs and with RAN4 impact.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Rel-17 </a:t>
            </a:r>
            <a:r>
              <a:rPr lang="en-US" altLang="zh-CN" sz="1400" dirty="0"/>
              <a:t>LTE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following RAN4-led WI/SI were completed: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SI on High-power UE operation for fixed-wireless/vehicle-mounted use cases in LTE bands 5 and 12 and NR band n71 is completed.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WI: Modification of LTE Band 24 specifications to comply with updated regulatory emission limits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88580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RAN4 Chair election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Elections for the position of a </a:t>
            </a:r>
            <a:r>
              <a:rPr lang="en-US" altLang="zh-CN" sz="1600" dirty="0" smtClean="0"/>
              <a:t>Chair </a:t>
            </a:r>
            <a:r>
              <a:rPr lang="en-US" altLang="zh-CN" sz="1600" dirty="0"/>
              <a:t>of TSG RAN WG4 (Radio performance and protocol aspects) was held during RAN WG4#98-bis-e meeting from 13 to 14 April 2021 via the new 3GPP voting application tool</a:t>
            </a:r>
            <a:r>
              <a:rPr lang="en-US" altLang="zh-CN" sz="1600" dirty="0" smtClean="0"/>
              <a:t>.</a:t>
            </a: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Dr. Xizeng Dai was elected new </a:t>
            </a:r>
            <a:r>
              <a:rPr lang="en-US" altLang="zh-CN" sz="1600" dirty="0" smtClean="0"/>
              <a:t>Chair </a:t>
            </a:r>
            <a:r>
              <a:rPr lang="en-US" altLang="zh-CN" sz="1600" dirty="0"/>
              <a:t>of RAN WG4 on 14.04.2021.</a:t>
            </a:r>
          </a:p>
        </p:txBody>
      </p:sp>
    </p:spTree>
    <p:extLst>
      <p:ext uri="{BB962C8B-B14F-4D97-AF65-F5344CB8AC3E}">
        <p14:creationId xmlns:p14="http://schemas.microsoft.com/office/powerpoint/2010/main" val="425126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517456"/>
              </p:ext>
            </p:extLst>
          </p:nvPr>
        </p:nvGraphicFramePr>
        <p:xfrm>
          <a:off x="866910" y="1471798"/>
          <a:ext cx="9877290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02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351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40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29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6241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462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98-bis-e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April 12, 2021 – April 20, 2021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sv-FI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Electronic meeting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---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527/527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2548/2460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#99-e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May 19, 2021–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May 27, 2021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FI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Electronic meeting</a:t>
                      </a:r>
                      <a:endParaRPr kumimoji="0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---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401/401</a:t>
                      </a:r>
                      <a:endParaRPr kumimoji="0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3889/3622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Chart 1"/>
          <p:cNvGraphicFramePr/>
          <p:nvPr>
            <p:extLst>
              <p:ext uri="{D42A27DB-BD31-4B8C-83A1-F6EECF244321}">
                <p14:modId xmlns:p14="http://schemas.microsoft.com/office/powerpoint/2010/main" val="262252212"/>
              </p:ext>
            </p:extLst>
          </p:nvPr>
        </p:nvGraphicFramePr>
        <p:xfrm>
          <a:off x="1123950" y="307510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1236379393"/>
              </p:ext>
            </p:extLst>
          </p:nvPr>
        </p:nvGraphicFramePr>
        <p:xfrm>
          <a:off x="6029657" y="307510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388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Rel-16 NR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xmlns="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1756424"/>
              </p:ext>
            </p:extLst>
          </p:nvPr>
        </p:nvGraphicFramePr>
        <p:xfrm>
          <a:off x="457200" y="1352550"/>
          <a:ext cx="11442700" cy="267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8560">
                  <a:extLst>
                    <a:ext uri="{9D8B030D-6E8A-4147-A177-3AD203B41FA5}">
                      <a16:colId xmlns:a16="http://schemas.microsoft.com/office/drawing/2014/main" xmlns="" val="2761071237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xmlns="" val="473441720"/>
                    </a:ext>
                  </a:extLst>
                </a:gridCol>
                <a:gridCol w="1384300"/>
                <a:gridCol w="1447800"/>
                <a:gridCol w="2971800">
                  <a:extLst>
                    <a:ext uri="{9D8B030D-6E8A-4147-A177-3AD203B41FA5}">
                      <a16:colId xmlns:a16="http://schemas.microsoft.com/office/drawing/2014/main" xmlns="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 Revised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WID/SID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81719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NR-based access to unlicensed spectrum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March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RP-211265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5G V2X with NR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sidelink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June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RP-211270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part is completed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Integrated Access and Backhaul for 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June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RP-211198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noProof="0" dirty="0" err="1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noProof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part is completed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Multi-RAT Dual-Connectivity and Carrier Aggregation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June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RP-211148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noProof="0" dirty="0" err="1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noProof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part is completed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 Positioning 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June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RP-211412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noProof="0" dirty="0" err="1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noProof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part is completed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 RRM requirements for CSI-RS based L3 measurement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Perf: June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RP-211212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noProof="0" dirty="0" err="1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noProof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part is completed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01198" cy="1143001"/>
          </a:xfrm>
        </p:spPr>
        <p:txBody>
          <a:bodyPr/>
          <a:lstStyle/>
          <a:p>
            <a:r>
              <a:rPr lang="en-US" b="1" dirty="0" smtClean="0"/>
              <a:t>Rel-17 NR RAN4-led non-spectrum WI/SIs</a:t>
            </a:r>
            <a:endParaRPr lang="ru-RU" dirty="0"/>
          </a:p>
        </p:txBody>
      </p:sp>
      <p:graphicFrame>
        <p:nvGraphicFramePr>
          <p:cNvPr id="9" name="Table 6">
            <a:extLst>
              <a:ext uri="{FF2B5EF4-FFF2-40B4-BE49-F238E27FC236}">
                <a16:creationId xmlns:a16="http://schemas.microsoft.com/office/drawing/2014/main" xmlns="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1504945"/>
              </p:ext>
            </p:extLst>
          </p:nvPr>
        </p:nvGraphicFramePr>
        <p:xfrm>
          <a:off x="457200" y="1352551"/>
          <a:ext cx="11442700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5450">
                  <a:extLst>
                    <a:ext uri="{9D8B030D-6E8A-4147-A177-3AD203B41FA5}">
                      <a16:colId xmlns:a16="http://schemas.microsoft.com/office/drawing/2014/main" xmlns="" val="2761071237"/>
                    </a:ext>
                  </a:extLst>
                </a:gridCol>
                <a:gridCol w="1841500">
                  <a:extLst>
                    <a:ext uri="{9D8B030D-6E8A-4147-A177-3AD203B41FA5}">
                      <a16:colId xmlns:a16="http://schemas.microsoft.com/office/drawing/2014/main" xmlns="" val="473441720"/>
                    </a:ext>
                  </a:extLst>
                </a:gridCol>
                <a:gridCol w="914400"/>
                <a:gridCol w="889000"/>
                <a:gridCol w="3562350">
                  <a:extLst>
                    <a:ext uri="{9D8B030D-6E8A-4147-A177-3AD203B41FA5}">
                      <a16:colId xmlns:a16="http://schemas.microsoft.com/office/drawing/2014/main" xmlns="" val="589037210"/>
                    </a:ext>
                  </a:extLst>
                </a:gridCol>
              </a:tblGrid>
              <a:tr h="124076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completion date from last RAN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Proposed Revised</a:t>
                      </a:r>
                      <a:r>
                        <a:rPr lang="en-US" altLang="zh-CN" sz="1000" baseline="0" dirty="0" smtClean="0"/>
                        <a:t> WID/SID</a:t>
                      </a:r>
                      <a:endParaRPr lang="en-US" altLang="zh-CN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81719081"/>
                  </a:ext>
                </a:extLst>
              </a:tr>
              <a:tr h="19279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Multiple Input Multiple Output (MIMO) Over-the-Air (OTA) requirements for NR UEs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22,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RP-211303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7140584"/>
                  </a:ext>
                </a:extLst>
              </a:tr>
              <a:tr h="124076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Introduction of UE TRP (Total Radiated Power) and TRS (Total Radiated Sensitivity) requirements and test methodologies for FR1 (NR SA and EN-DC)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22,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RP-211160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RP-211158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First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meeting in RAN4#99-e. Ongoing.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80568692"/>
                  </a:ext>
                </a:extLst>
              </a:tr>
              <a:tr h="118645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RF requirements enhancement for NR frequency range 1 (FR1)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Mar 22;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RP-211367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RP-211368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59932225"/>
                  </a:ext>
                </a:extLst>
              </a:tr>
              <a:tr h="19279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 RF requirement enhancements for frequency range 2 (FR2)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Jun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RP-211173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RP-211174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3961268"/>
                  </a:ext>
                </a:extLst>
              </a:tr>
              <a:tr h="118645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 repeater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RP-211304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9279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Introduction of DL 1024QAM for NR FR1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Sep 21;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Mar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RP-211301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9279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Enhancement for NR high speed train scenario in FR1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RP-211292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208279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 support for high speed train scenario in FR2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Mar 22;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RP-211196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Further RRM enhancement for NR and MR-DC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RP-211428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 and MR-DC measurement gap enhancements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22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RP-211453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Further enhancement on NR demodulation performance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N/A;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Mar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RP-211134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RP-211135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Study on enhanced test methods for FR2 in NR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Jun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RP-211447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RP-211449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Rapporteur proposed to extend SI to Sep 21.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SI: Study on Efficient utilization of licensed spectrum that is not aligned with existing NR channel bandwidths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Jun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RP-211403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RP-211468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Rapporteur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proposed to extend SI to Dec 21.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SI: Study on band combination handling in RAN4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Mar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RP-211051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RP-211146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Study on high power UE (power class 2) for one NR FDD band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RP-211074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SI: Optimizations of pi/2 BPSK uplink power in NR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Mar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RP-211075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First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meeting in RAN4#99-e.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587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01198" cy="1143001"/>
          </a:xfrm>
        </p:spPr>
        <p:txBody>
          <a:bodyPr/>
          <a:lstStyle/>
          <a:p>
            <a:r>
              <a:rPr lang="en-US" b="1" dirty="0" smtClean="0"/>
              <a:t>Rel-17 NR other WG led non-spectrum WI/SIs</a:t>
            </a:r>
            <a:endParaRPr lang="ru-RU" dirty="0"/>
          </a:p>
        </p:txBody>
      </p:sp>
      <p:graphicFrame>
        <p:nvGraphicFramePr>
          <p:cNvPr id="8" name="Table 6">
            <a:extLst>
              <a:ext uri="{FF2B5EF4-FFF2-40B4-BE49-F238E27FC236}">
                <a16:creationId xmlns:a16="http://schemas.microsoft.com/office/drawing/2014/main" xmlns="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5012574"/>
              </p:ext>
            </p:extLst>
          </p:nvPr>
        </p:nvGraphicFramePr>
        <p:xfrm>
          <a:off x="457200" y="1352551"/>
          <a:ext cx="11442700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0050">
                  <a:extLst>
                    <a:ext uri="{9D8B030D-6E8A-4147-A177-3AD203B41FA5}">
                      <a16:colId xmlns:a16="http://schemas.microsoft.com/office/drawing/2014/main" xmlns="" val="2761071237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xmlns="" val="473441720"/>
                    </a:ext>
                  </a:extLst>
                </a:gridCol>
                <a:gridCol w="848783"/>
                <a:gridCol w="999067"/>
                <a:gridCol w="3594100">
                  <a:extLst>
                    <a:ext uri="{9D8B030D-6E8A-4147-A177-3AD203B41FA5}">
                      <a16:colId xmlns:a16="http://schemas.microsoft.com/office/drawing/2014/main" xmlns="" val="589037210"/>
                    </a:ext>
                  </a:extLst>
                </a:gridCol>
              </a:tblGrid>
              <a:tr h="124076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completion date from last RAN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 report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 Revised</a:t>
                      </a:r>
                      <a:r>
                        <a:rPr lang="en-US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WID/SID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81719081"/>
                  </a:ext>
                </a:extLst>
              </a:tr>
              <a:tr h="19279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Solutions for NR to support non-terrestrial networks (NTN)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Mar 22;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RP-210986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RP-210988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7140584"/>
                  </a:ext>
                </a:extLst>
              </a:tr>
              <a:tr h="124076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UE Power Saving Enhancements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RP-211452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80568692"/>
                  </a:ext>
                </a:extLst>
              </a:tr>
              <a:tr h="118645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Sidelink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enhancement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Mar 22;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RP-211271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59932225"/>
                  </a:ext>
                </a:extLst>
              </a:tr>
              <a:tr h="19279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Extending current NR operation to 71GHz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Jun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RP-211267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3961268"/>
                  </a:ext>
                </a:extLst>
              </a:tr>
              <a:tr h="118645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Enhancements to Integrated Access and Backhaul (IAB) for NR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Jun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RP-211199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RP-211200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Rapporteur proposed to extend </a:t>
                      </a:r>
                      <a:r>
                        <a:rPr lang="en-US" altLang="zh-CN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part to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9279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NR coverage enhancements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RP-211126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RP-211127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92797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Rel-17 enhancements on MIMO for NR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Mar 22;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RP-211185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Support of reduced capability NR devices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RP-210982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RP-211038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Positioning enhancements for NR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RP-211313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Multi-Radio Dual-Connectivity enhancements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 22;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RP-211362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WI: Enhanced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IIoT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and URLLC support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Core: Mar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22;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Sep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RP-211111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RP-211113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Rapporteur proposed to change TU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for </a:t>
                      </a:r>
                      <a:r>
                        <a:rPr lang="en-US" altLang="zh-CN" sz="1000" kern="1200" baseline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part.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118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SI: Study on 5G NR UE Application Layer Data Throughput Performance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RP-211258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Ongoing.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965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01198" cy="1143001"/>
          </a:xfrm>
        </p:spPr>
        <p:txBody>
          <a:bodyPr/>
          <a:lstStyle/>
          <a:p>
            <a:r>
              <a:rPr lang="en-US" b="1" dirty="0" smtClean="0"/>
              <a:t>Rel-17 NR RAN4-led spectrum related WI/SIs</a:t>
            </a:r>
            <a:endParaRPr lang="ru-RU" dirty="0"/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xmlns="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2679562"/>
              </p:ext>
            </p:extLst>
          </p:nvPr>
        </p:nvGraphicFramePr>
        <p:xfrm>
          <a:off x="457200" y="1352551"/>
          <a:ext cx="11442700" cy="5147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200">
                  <a:extLst>
                    <a:ext uri="{9D8B030D-6E8A-4147-A177-3AD203B41FA5}">
                      <a16:colId xmlns:a16="http://schemas.microsoft.com/office/drawing/2014/main" xmlns="" val="276107123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xmlns="" val="473441720"/>
                    </a:ext>
                  </a:extLst>
                </a:gridCol>
                <a:gridCol w="829733"/>
                <a:gridCol w="1007534"/>
                <a:gridCol w="3712633">
                  <a:extLst>
                    <a:ext uri="{9D8B030D-6E8A-4147-A177-3AD203B41FA5}">
                      <a16:colId xmlns:a16="http://schemas.microsoft.com/office/drawing/2014/main" xmlns="" val="589037210"/>
                    </a:ext>
                  </a:extLst>
                </a:gridCol>
              </a:tblGrid>
              <a:tr h="459740">
                <a:tc>
                  <a:txBody>
                    <a:bodyPr/>
                    <a:lstStyle/>
                    <a:p>
                      <a:r>
                        <a:rPr lang="en-US" sz="1000" dirty="0" err="1" smtClean="0"/>
                        <a:t>TitleCo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completion date from last RAN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Status report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Proposed Revised</a:t>
                      </a:r>
                      <a:r>
                        <a:rPr lang="en-US" sz="1000" baseline="0" dirty="0" smtClean="0"/>
                        <a:t> WID/SID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81719081"/>
                  </a:ext>
                </a:extLst>
              </a:tr>
              <a:tr h="332034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lower 6GHz NR unlicensed operation for Europe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21;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Sep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RP-211320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Ongoing. Rapporteur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proposed to extend Core part to Sep 21.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04329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NR 47 GHz band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 21;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RP-211401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RP-211391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 part is completed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04329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Introduction of NR band n67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21;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Jun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RP-211183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Completed.</a:t>
                      </a:r>
                      <a:endParaRPr lang="en-US" sz="10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204329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Introduction of NR band n85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21;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Jun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RP-211184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Completed.</a:t>
                      </a:r>
                      <a:endParaRPr lang="en-US" sz="10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332034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Introduction of 900 MHz spectrum to 5G NR applicable for Rail Mobile Radio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Mar 22;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Mar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RP-211404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RP-211230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two meetings.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32034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1900 MHz spectrum to 5G NR applicable for Rail Mobile Radio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Mar 22;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Mar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RP-211405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RP-211231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First two meetings.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04329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NR band n24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Jun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RP-211397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RP-211398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 part is completed.</a:t>
                      </a:r>
                      <a:endParaRPr lang="en-US" sz="10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332034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CBW 35MHz and 45MHz for NR 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Jun 21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Jun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RP-211385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RP-211386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Rapporteur proposed to extend both Core part and </a:t>
                      </a:r>
                      <a:r>
                        <a:rPr lang="en-US" altLang="zh-CN" sz="10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to Sep 21.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043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Introduction of bandwidth combination set 4 (BCS4) for NR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Mar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22;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Mar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RP-211167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Ongoing.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04329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High-power devices operation use cases over Band n77 and n78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RP-211269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Rapporteur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proposed to extend Core part to Sep 21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04329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High power UE (power class 1.5) for NR band n79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Sep 21;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Sep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RP-211295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Ongoing.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04329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High power UE (power class 2) for NR band n34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Jun 21; </a:t>
                      </a:r>
                      <a:r>
                        <a:rPr lang="en-US" sz="10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Jun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RP-211293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Completed.</a:t>
                      </a:r>
                      <a:endParaRPr lang="en-US" sz="10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</a:tr>
              <a:tr h="204329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I: High power UE (power class 2) for NR band n39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 21;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Sep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RP-211294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Ongoing. 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3961268"/>
                  </a:ext>
                </a:extLst>
              </a:tr>
              <a:tr h="332034"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Introduction of FR2 FWA UE with maximum TRP of 23dBm for band n259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 Sep 21; </a:t>
                      </a:r>
                      <a:r>
                        <a:rPr lang="en-US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Mar 22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 (no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status report seemed be shared and submitted)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043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SI: Study on extended 600MHz NR band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 21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RP-211047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Ongoing. Reply LS RP-210956.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043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</a:t>
                      </a:r>
                      <a:r>
                        <a:rPr lang="zh-CN" altLang="en-US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：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Introduction of 6GHz NR licensed bands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RP-211369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 hold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160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schemas.microsoft.com/office/infopath/2007/PartnerControls"/>
    <ds:schemaRef ds:uri="23d77754-4ccc-4c57-9291-cab09e81894a"/>
    <ds:schemaRef ds:uri="http://purl.org/dc/elements/1.1/"/>
    <ds:schemaRef ds:uri="http://purl.org/dc/dcmitype/"/>
    <ds:schemaRef ds:uri="http://schemas.openxmlformats.org/package/2006/metadata/core-properties"/>
    <ds:schemaRef ds:uri="a915fe38-2618-47b6-8303-829fb71466d5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332912</TotalTime>
  <Words>3503</Words>
  <Application>Microsoft Office PowerPoint</Application>
  <PresentationFormat>宽屏</PresentationFormat>
  <Paragraphs>1633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Status Report RAN WG4</vt:lpstr>
      <vt:lpstr>Summary (1/2)</vt:lpstr>
      <vt:lpstr>Summary (2/2)</vt:lpstr>
      <vt:lpstr>RAN4 Chair election</vt:lpstr>
      <vt:lpstr>Statistics</vt:lpstr>
      <vt:lpstr>Rel-16 NR WI/SIs </vt:lpstr>
      <vt:lpstr>Rel-17 NR RAN4-led non-spectrum WI/SIs</vt:lpstr>
      <vt:lpstr>Rel-17 NR other WG led non-spectrum WI/SIs</vt:lpstr>
      <vt:lpstr>Rel-17 NR RAN4-led spectrum related WI/SIs</vt:lpstr>
      <vt:lpstr>Rel-17 NR RAN4-led basket WI/SIs (1/2)</vt:lpstr>
      <vt:lpstr>Rel-17 NR RAN4-led basket WI/SIs (2/2)</vt:lpstr>
      <vt:lpstr>Rel-17 LTE WI/SIs</vt:lpstr>
      <vt:lpstr>New Rel-17 RAN4-led WI proposals</vt:lpstr>
      <vt:lpstr>RAN4 Q3 Planning</vt:lpstr>
      <vt:lpstr>RAN4 TU budget</vt:lpstr>
      <vt:lpstr>Rel-16 feature list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Huawei, Xizeng Dai</cp:lastModifiedBy>
  <cp:revision>986</cp:revision>
  <cp:lastPrinted>2016-09-15T08:31:35Z</cp:lastPrinted>
  <dcterms:created xsi:type="dcterms:W3CDTF">2009-11-27T05:15:11Z</dcterms:created>
  <dcterms:modified xsi:type="dcterms:W3CDTF">2021-06-14T03:05:01Z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(3)fxJM/ic5lx0Jw43PfIJ7V8FwseCIuu7sj29bzJnz0ar++HAdIe5heRX8FQ6LtF091cr3Z/iB
SJB3ABlNgbF+45x9htInwEfRZI5CIDggNxIGEGEnKtWYERvLc8NrNmNjZIjHLjtVedK+/vff
KjW4OPbnphDNHCRnwcLGk9Mb1nxZOeU9udMaDrSaJvolf5BqVWLlazuHwowKS6n9zQv6r2ZS
wtZlMuFwKUydwmLbqd</vt:lpwstr>
  </property>
  <property fmtid="{D5CDD505-2E9C-101B-9397-08002B2CF9AE}" pid="16" name="_2015_ms_pID_7253431">
    <vt:lpwstr>qukeud3qZWHFKO+b7On6AqU/bHVRgTuSelyYLNwGfn15kPd9XkSKWM
TG9dSjQn36Kf79YeB8G42h6v32roFRfNTovCZsD2tnieW8eBk+RzK9X//U5wWDfyKAOiluj0
B7jf5ZK3hm+KSKptghMEbbqBjOQixckQc9nxHSZKTWtCGv/gr1vObYkcZqpxg3A5FWw2ambv
LnKovnbtF4xk8XTeMDYIayoLrd+JDJp22E6j</vt:lpwstr>
  </property>
  <property fmtid="{D5CDD505-2E9C-101B-9397-08002B2CF9AE}" pid="17" name="_2015_ms_pID_7253432">
    <vt:lpwstr>Iw==</vt:lpwstr>
  </property>
</Properties>
</file>