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435" r:id="rId4"/>
    <p:sldId id="1088" r:id="rId5"/>
    <p:sldId id="1081" r:id="rId6"/>
    <p:sldId id="1085" r:id="rId7"/>
    <p:sldId id="448" r:id="rId8"/>
    <p:sldId id="1082" r:id="rId9"/>
    <p:sldId id="1083" r:id="rId10"/>
    <p:sldId id="1089" r:id="rId1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1e/Docs/RP-210826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of TSG-RAN#91E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Chairman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793759" y="1361162"/>
            <a:ext cx="1511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SP-210259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 New leadership elected</a:t>
            </a:r>
          </a:p>
          <a:p>
            <a:pPr lvl="0"/>
            <a:r>
              <a:rPr lang="en-US" dirty="0"/>
              <a:t> Meeting planning and Rel-18 approval roadmap</a:t>
            </a:r>
          </a:p>
          <a:p>
            <a:pPr lvl="0"/>
            <a:r>
              <a:rPr lang="en-US" dirty="0"/>
              <a:t> Inclusive language</a:t>
            </a:r>
          </a:p>
          <a:p>
            <a:pPr lvl="0"/>
            <a:r>
              <a:rPr lang="en-US" dirty="0"/>
              <a:t> TEI handling</a:t>
            </a:r>
          </a:p>
          <a:p>
            <a:pPr lvl="0"/>
            <a:r>
              <a:rPr lang="en-US" dirty="0"/>
              <a:t> </a:t>
            </a:r>
            <a:r>
              <a:rPr lang="en-US" dirty="0" err="1"/>
              <a:t>Sidelink</a:t>
            </a:r>
            <a:r>
              <a:rPr lang="en-US" dirty="0"/>
              <a:t> Relay</a:t>
            </a:r>
          </a:p>
          <a:p>
            <a:pPr lvl="0"/>
            <a:r>
              <a:rPr lang="en-US" dirty="0"/>
              <a:t> Finalization of RAN4-led work package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for TSG-RAN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748105"/>
            <a:ext cx="12163108" cy="3876317"/>
          </a:xfrm>
        </p:spPr>
        <p:txBody>
          <a:bodyPr/>
          <a:lstStyle/>
          <a:p>
            <a:r>
              <a:rPr lang="en-US" sz="3201" dirty="0"/>
              <a:t> Chair: Dr. Wanshi Chen (Qualcomm / ATIS)</a:t>
            </a:r>
          </a:p>
          <a:p>
            <a:pPr marL="0" indent="0">
              <a:buNone/>
            </a:pPr>
            <a:r>
              <a:rPr lang="en-US" sz="3201" dirty="0"/>
              <a:t> </a:t>
            </a:r>
          </a:p>
          <a:p>
            <a:r>
              <a:rPr lang="en-US" sz="3201" dirty="0"/>
              <a:t> Vice Chairs:</a:t>
            </a:r>
          </a:p>
          <a:p>
            <a:pPr marL="0" indent="0">
              <a:buNone/>
            </a:pPr>
            <a:r>
              <a:rPr lang="en-US" sz="3201" dirty="0"/>
              <a:t>	Mr. Axel Klatt (DT / ETSI)</a:t>
            </a:r>
          </a:p>
          <a:p>
            <a:pPr marL="0" indent="0">
              <a:buNone/>
            </a:pPr>
            <a:r>
              <a:rPr lang="en-US" sz="3201" dirty="0"/>
              <a:t>	Mr. Hu Nan (CMCC / CCSA)</a:t>
            </a:r>
          </a:p>
          <a:p>
            <a:pPr marL="0" indent="0">
              <a:buNone/>
            </a:pPr>
            <a:r>
              <a:rPr lang="en-US" sz="3201" dirty="0"/>
              <a:t>	Mr. Ronald </a:t>
            </a:r>
            <a:r>
              <a:rPr lang="en-US" sz="3201" dirty="0" err="1"/>
              <a:t>Borsato</a:t>
            </a:r>
            <a:r>
              <a:rPr lang="en-US" sz="3201" dirty="0"/>
              <a:t> (AT&amp;T / ATIS)</a:t>
            </a:r>
          </a:p>
        </p:txBody>
      </p:sp>
    </p:spTree>
    <p:extLst>
      <p:ext uri="{BB962C8B-B14F-4D97-AF65-F5344CB8AC3E}">
        <p14:creationId xmlns:p14="http://schemas.microsoft.com/office/powerpoint/2010/main" val="28832340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97289" y="-3261153"/>
            <a:ext cx="220245" cy="894888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350328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558" y="19831"/>
            <a:ext cx="10859182" cy="661749"/>
          </a:xfrm>
        </p:spPr>
        <p:txBody>
          <a:bodyPr/>
          <a:lstStyle/>
          <a:p>
            <a:r>
              <a:rPr lang="en-US" dirty="0"/>
              <a:t>Endorsed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4618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274481" y="818513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416255A-A2E4-47A9-8894-CE6CA104F05B}"/>
              </a:ext>
            </a:extLst>
          </p:cNvPr>
          <p:cNvSpPr txBox="1"/>
          <p:nvPr/>
        </p:nvSpPr>
        <p:spPr>
          <a:xfrm>
            <a:off x="9024106" y="592450"/>
            <a:ext cx="2029793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E-meeting,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but TBC in June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Left Brace 221">
            <a:extLst>
              <a:ext uri="{FF2B5EF4-FFF2-40B4-BE49-F238E27FC236}">
                <a16:creationId xmlns:a16="http://schemas.microsoft.com/office/drawing/2014/main" id="{DCF0C4DD-80D0-4A77-B5FA-80D1799FE8AA}"/>
              </a:ext>
            </a:extLst>
          </p:cNvPr>
          <p:cNvSpPr/>
          <p:nvPr/>
        </p:nvSpPr>
        <p:spPr bwMode="auto">
          <a:xfrm rot="5400000">
            <a:off x="9984513" y="234920"/>
            <a:ext cx="220247" cy="195674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Details for RAN meeting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Extend planning for E-meeting operation until and including RAN#95 (March/2022)</a:t>
            </a:r>
          </a:p>
          <a:p>
            <a:pPr lvl="1"/>
            <a:r>
              <a:rPr lang="en-US" sz="2000" dirty="0"/>
              <a:t>RAN#93, and all Q4/2021 RAN WG meetings confirmed as E-meetings</a:t>
            </a:r>
          </a:p>
          <a:p>
            <a:pPr lvl="1"/>
            <a:r>
              <a:rPr lang="en-US" sz="2000" dirty="0"/>
              <a:t>Q4/2021 E-meeting arrangement plans to be checked in June based on Q2/2021 experience</a:t>
            </a:r>
          </a:p>
          <a:p>
            <a:pPr lvl="1"/>
            <a:r>
              <a:rPr lang="en-US" sz="2000" dirty="0"/>
              <a:t>Final confirmation on RAN#94 (whether f2f or Electronic) to be done at RAN#92E (June)</a:t>
            </a:r>
          </a:p>
          <a:p>
            <a:pPr lvl="1"/>
            <a:r>
              <a:rPr lang="en-US" sz="2000" dirty="0"/>
              <a:t>Determination of Q1/2022 WG meetings and RAN#95 (whether f2f or Electronic) to be done latest at RAN#93E (September)</a:t>
            </a:r>
          </a:p>
          <a:p>
            <a:pPr lvl="2"/>
            <a:r>
              <a:rPr lang="en-US" sz="1800" dirty="0"/>
              <a:t>Note that slide 4 shows the plans in case Q1/2022 meetings are Electronic</a:t>
            </a:r>
          </a:p>
          <a:p>
            <a:pPr lvl="2"/>
            <a:r>
              <a:rPr lang="en-US" sz="1800" dirty="0"/>
              <a:t>In case Q1/2022 meetings are f2f it is assumed the original meeting plan depicted on the top part of slide 4 would hold</a:t>
            </a:r>
          </a:p>
          <a:p>
            <a:pPr lvl="2"/>
            <a:endParaRPr lang="en-US" sz="1465" dirty="0"/>
          </a:p>
          <a:p>
            <a:r>
              <a:rPr lang="en-US" sz="2800" dirty="0"/>
              <a:t>Plan for extended RAN#94E (to 2 weeks) to allow sufficient time for Rel-18 package approval discussions and decisions</a:t>
            </a:r>
          </a:p>
          <a:p>
            <a:pPr lvl="1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week to focus on Rel-18 discussion</a:t>
            </a:r>
          </a:p>
          <a:p>
            <a:pPr lvl="1"/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week to address regular RAN matters and conclude on Rel-18 package</a:t>
            </a:r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Inclusive language &amp; TEI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351291"/>
            <a:ext cx="12163108" cy="4830233"/>
          </a:xfrm>
        </p:spPr>
        <p:txBody>
          <a:bodyPr/>
          <a:lstStyle/>
          <a:p>
            <a:r>
              <a:rPr lang="en-US" sz="3201" dirty="0"/>
              <a:t> Inclusive language driven updates to RAN specs</a:t>
            </a:r>
          </a:p>
          <a:p>
            <a:pPr lvl="1"/>
            <a:r>
              <a:rPr lang="en-US" sz="2400" dirty="0"/>
              <a:t>Some WGs have already created draft CRs</a:t>
            </a:r>
          </a:p>
          <a:p>
            <a:pPr lvl="1"/>
            <a:r>
              <a:rPr lang="en-US" sz="2400" dirty="0"/>
              <a:t>It was concluded to also perform changes to legacy RAT specs: 2G and 3G. </a:t>
            </a:r>
            <a:br>
              <a:rPr lang="en-US" sz="2400" dirty="0"/>
            </a:br>
            <a:r>
              <a:rPr lang="en-US" sz="2400" dirty="0"/>
              <a:t>Some draft CRs already created</a:t>
            </a:r>
          </a:p>
          <a:p>
            <a:pPr lvl="1"/>
            <a:r>
              <a:rPr lang="en-US" sz="2400" dirty="0"/>
              <a:t>As per the decisions from RAN#90E the target is to approve the Inclusive Language relates changes together with the approval of the 1</a:t>
            </a:r>
            <a:r>
              <a:rPr lang="en-US" sz="2400" baseline="30000" dirty="0"/>
              <a:t>st</a:t>
            </a:r>
            <a:r>
              <a:rPr lang="en-US" sz="2400" dirty="0"/>
              <a:t> set of technical CRs</a:t>
            </a:r>
          </a:p>
          <a:p>
            <a:pPr lvl="2"/>
            <a:r>
              <a:rPr lang="en-US" sz="2000" dirty="0"/>
              <a:t>December/2021 for RAN1</a:t>
            </a:r>
          </a:p>
          <a:p>
            <a:pPr lvl="2"/>
            <a:r>
              <a:rPr lang="en-US" sz="2000" dirty="0"/>
              <a:t>March/2022 and later for RAN2/3/4/5</a:t>
            </a:r>
          </a:p>
          <a:p>
            <a:r>
              <a:rPr lang="en-US" sz="3066" dirty="0"/>
              <a:t>TEI handling details endorsed. See </a:t>
            </a:r>
            <a:r>
              <a:rPr lang="en-US" sz="3066" dirty="0">
                <a:hlinkClick r:id="rId2"/>
              </a:rPr>
              <a:t>RP-210826</a:t>
            </a:r>
            <a:r>
              <a:rPr lang="en-US" sz="3066" dirty="0"/>
              <a:t>.</a:t>
            </a:r>
          </a:p>
          <a:p>
            <a:pPr lvl="1"/>
            <a:r>
              <a:rPr lang="en-US" sz="2535" dirty="0"/>
              <a:t>Tracking of TEI changes through unique TEI-identifiers allocated by the CR author</a:t>
            </a:r>
          </a:p>
          <a:p>
            <a:pPr lvl="1"/>
            <a:r>
              <a:rPr lang="en-US" sz="2535" dirty="0"/>
              <a:t>Cross-TSG TEIs impacting RAN is prohibited. Explicit WIDs shall be created for functionality spanning to/from RAN  </a:t>
            </a:r>
          </a:p>
          <a:p>
            <a:endParaRPr lang="en-US" sz="3066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055" y="228603"/>
            <a:ext cx="10849583" cy="1143000"/>
          </a:xfrm>
        </p:spPr>
        <p:txBody>
          <a:bodyPr/>
          <a:lstStyle/>
          <a:p>
            <a:r>
              <a:rPr lang="en-US" dirty="0" err="1"/>
              <a:t>Sidelink</a:t>
            </a:r>
            <a:r>
              <a:rPr lang="en-US" dirty="0"/>
              <a:t> Relay – normative work approved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Single-hop, </a:t>
            </a:r>
            <a:r>
              <a:rPr lang="en-US" sz="2800" dirty="0" err="1"/>
              <a:t>sidelink</a:t>
            </a:r>
            <a:r>
              <a:rPr lang="en-US" sz="2800" dirty="0"/>
              <a:t>-based, L2 and L3 based UE-to-Network (U2N) relaying </a:t>
            </a:r>
          </a:p>
          <a:p>
            <a:r>
              <a:rPr lang="en-US" sz="2800" dirty="0"/>
              <a:t>Common parts (both L2 and L3):</a:t>
            </a:r>
          </a:p>
          <a:p>
            <a:pPr lvl="1"/>
            <a:r>
              <a:rPr lang="en-US" sz="2000" dirty="0"/>
              <a:t>U2N relay discovery and (re)selection, re-use LTE design as baseline</a:t>
            </a:r>
          </a:p>
          <a:p>
            <a:pPr lvl="1"/>
            <a:r>
              <a:rPr lang="en-US" sz="2000" dirty="0"/>
              <a:t>Relay and Remote UE authorization, re-use LTE-design as baseline</a:t>
            </a:r>
          </a:p>
          <a:p>
            <a:r>
              <a:rPr lang="en-US" sz="2800" dirty="0"/>
              <a:t>L2-specific parts:</a:t>
            </a:r>
          </a:p>
          <a:p>
            <a:pPr lvl="1"/>
            <a:r>
              <a:rPr lang="en-US" sz="2000" dirty="0"/>
              <a:t>E2E, i.e. PC5 and </a:t>
            </a:r>
            <a:r>
              <a:rPr lang="en-US" sz="2000" dirty="0" err="1"/>
              <a:t>Uu</a:t>
            </a:r>
            <a:r>
              <a:rPr lang="en-US" sz="2000" dirty="0"/>
              <a:t>, QoS management</a:t>
            </a:r>
          </a:p>
          <a:p>
            <a:pPr lvl="1"/>
            <a:r>
              <a:rPr lang="en-US" sz="2000" dirty="0"/>
              <a:t>Service continuity </a:t>
            </a:r>
          </a:p>
          <a:p>
            <a:pPr lvl="2"/>
            <a:r>
              <a:rPr lang="en-US" sz="1800" dirty="0"/>
              <a:t>Limited to intra-</a:t>
            </a:r>
            <a:r>
              <a:rPr lang="en-US" sz="1800" dirty="0" err="1"/>
              <a:t>gNB</a:t>
            </a:r>
            <a:r>
              <a:rPr lang="en-US" sz="1800" dirty="0"/>
              <a:t> cases</a:t>
            </a:r>
          </a:p>
          <a:p>
            <a:r>
              <a:rPr lang="en-US" sz="2800" dirty="0"/>
              <a:t>U2N Adaptation layer design and Control Plane procedures</a:t>
            </a:r>
          </a:p>
          <a:p>
            <a:r>
              <a:rPr lang="en-US" sz="2800" dirty="0"/>
              <a:t>Common parts to be concluded by RAN#92 (June). </a:t>
            </a:r>
            <a:br>
              <a:rPr lang="en-US" sz="2800" dirty="0"/>
            </a:br>
            <a:r>
              <a:rPr lang="en-US" sz="2800" dirty="0"/>
              <a:t>Other aspects that have cross-group dependencies will also be worked on with priority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06081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44" y="228603"/>
            <a:ext cx="12974128" cy="1143000"/>
          </a:xfrm>
        </p:spPr>
        <p:txBody>
          <a:bodyPr/>
          <a:lstStyle/>
          <a:p>
            <a:r>
              <a:rPr lang="en-US" dirty="0"/>
              <a:t>Finalization of Rel-17 work 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 </a:t>
            </a:r>
            <a:r>
              <a:rPr lang="en-US" sz="3200" dirty="0"/>
              <a:t>With meeting planning in place the final elements of the RAN work package was put in place</a:t>
            </a:r>
          </a:p>
          <a:p>
            <a:pPr lvl="1"/>
            <a:r>
              <a:rPr lang="en-US" sz="2669" dirty="0"/>
              <a:t>Non-Terrestrial Networks</a:t>
            </a:r>
          </a:p>
          <a:p>
            <a:pPr lvl="2"/>
            <a:r>
              <a:rPr lang="en-US" sz="2134" dirty="0"/>
              <a:t>RAN#92E (June) to finalize the scope and project plan to deliver the essential minimum functionality of both NTN NR and NTN IoT (both NB-IoT and </a:t>
            </a:r>
            <a:r>
              <a:rPr lang="en-US" sz="2134" dirty="0" err="1"/>
              <a:t>eMTC</a:t>
            </a:r>
            <a:r>
              <a:rPr lang="en-US" sz="2134" dirty="0"/>
              <a:t>) </a:t>
            </a:r>
          </a:p>
          <a:p>
            <a:pPr lvl="1"/>
            <a:r>
              <a:rPr lang="en-US" sz="2669" dirty="0"/>
              <a:t>Channelization and spectrum work for LTE-based broadcast in UHF bands</a:t>
            </a:r>
          </a:p>
          <a:p>
            <a:pPr lvl="1"/>
            <a:r>
              <a:rPr lang="en-US" sz="2669" dirty="0"/>
              <a:t>Uplink Data Compression for </a:t>
            </a:r>
            <a:r>
              <a:rPr lang="en-US" sz="2669" dirty="0" err="1"/>
              <a:t>StandAlone</a:t>
            </a:r>
            <a:r>
              <a:rPr lang="en-US" sz="2669" dirty="0"/>
              <a:t> NR</a:t>
            </a:r>
          </a:p>
          <a:p>
            <a:pPr lvl="1"/>
            <a:r>
              <a:rPr lang="en-US" sz="2669" dirty="0"/>
              <a:t>Study on Pi2_BPSK modulation</a:t>
            </a:r>
          </a:p>
          <a:p>
            <a:pPr lvl="1"/>
            <a:r>
              <a:rPr lang="en-US" sz="2669" dirty="0"/>
              <a:t>Studying and resolving Interference in Dynamic Spectrum Sharing-210769  RP-210920 Approved.</a:t>
            </a:r>
          </a:p>
          <a:p>
            <a:pPr lvl="1"/>
            <a:r>
              <a:rPr lang="en-US" sz="2669" dirty="0"/>
              <a:t>FR1 TRP and TRS requirements and test methodologies</a:t>
            </a:r>
          </a:p>
        </p:txBody>
      </p:sp>
    </p:spTree>
    <p:extLst>
      <p:ext uri="{BB962C8B-B14F-4D97-AF65-F5344CB8AC3E}">
        <p14:creationId xmlns:p14="http://schemas.microsoft.com/office/powerpoint/2010/main" val="27941647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4668" y="2553139"/>
            <a:ext cx="12746197" cy="1470025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987272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36088</TotalTime>
  <Words>892</Words>
  <Application>Microsoft Office PowerPoint</Application>
  <PresentationFormat>Custom</PresentationFormat>
  <Paragraphs>332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TSG-RAN#91E</vt:lpstr>
      <vt:lpstr>Outline</vt:lpstr>
      <vt:lpstr>New leadership elected for TSG-RAN</vt:lpstr>
      <vt:lpstr>Endorsed RAN meeting plan &amp; Rel-18 planning</vt:lpstr>
      <vt:lpstr>Details for RAN meeting plan</vt:lpstr>
      <vt:lpstr>Inclusive language &amp; TEI handling</vt:lpstr>
      <vt:lpstr>Sidelink Relay – normative work approved</vt:lpstr>
      <vt:lpstr>Finalization of Rel-17 work package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627</cp:revision>
  <dcterms:created xsi:type="dcterms:W3CDTF">2018-05-24T11:49:12Z</dcterms:created>
  <dcterms:modified xsi:type="dcterms:W3CDTF">2021-03-29T12:17:59Z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