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3"/>
  </p:notesMasterIdLst>
  <p:sldIdLst>
    <p:sldId id="434" r:id="rId3"/>
    <p:sldId id="435" r:id="rId4"/>
    <p:sldId id="1084" r:id="rId5"/>
    <p:sldId id="1081" r:id="rId6"/>
    <p:sldId id="1085" r:id="rId7"/>
    <p:sldId id="448" r:id="rId8"/>
    <p:sldId id="1082" r:id="rId9"/>
    <p:sldId id="1083" r:id="rId10"/>
    <p:sldId id="1086" r:id="rId11"/>
    <p:sldId id="1087" r:id="rId12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C5C5"/>
    <a:srgbClr val="C800BE"/>
    <a:srgbClr val="FA7100"/>
    <a:srgbClr val="FFA7A7"/>
    <a:srgbClr val="53FFA1"/>
    <a:srgbClr val="92D050"/>
    <a:srgbClr val="0066FF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83" d="100"/>
          <a:sy n="183" d="100"/>
        </p:scale>
        <p:origin x="168" y="4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8358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6" y="18"/>
            <a:ext cx="2863728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RAN planning – meetings and Rel-18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22246" y="3839312"/>
            <a:ext cx="11892588" cy="1752600"/>
          </a:xfrm>
        </p:spPr>
        <p:txBody>
          <a:bodyPr/>
          <a:lstStyle/>
          <a:p>
            <a:pPr algn="l"/>
            <a:r>
              <a:rPr lang="en-US" u="sng" dirty="0"/>
              <a:t>Source:</a:t>
            </a:r>
            <a:r>
              <a:rPr lang="en-US" dirty="0"/>
              <a:t> RAN Chairman, RAN1 Chairman, RAN2 Chairman, 	      RAN3 Chairman, RAN4 Chairman, RAN5 Chairman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2647113" y="1361162"/>
            <a:ext cx="1989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DRAFT2 RP-210770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the RAN meeting plan and Rel-18 planning roadmap outlined in these slides</a:t>
            </a:r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52509285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dirty="0"/>
          </a:p>
          <a:p>
            <a:pPr lvl="0"/>
            <a:r>
              <a:rPr lang="en-US" dirty="0"/>
              <a:t>Timeplan details for Q2/2021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Overall Timeplan for RAN meetings in H2/2021 and Q1/2022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Timeplan and structure for Rel-18 planning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A676A-F710-45AA-B59C-8991FBA9C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Timeplan details for Q2/2021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9342707-B916-43B9-945C-2B85B58F69A2}"/>
              </a:ext>
            </a:extLst>
          </p:cNvPr>
          <p:cNvSpPr/>
          <p:nvPr/>
        </p:nvSpPr>
        <p:spPr>
          <a:xfrm>
            <a:off x="4012262" y="3837123"/>
            <a:ext cx="497256" cy="42027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  <a:b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(3+3)</a:t>
            </a:r>
          </a:p>
          <a:p>
            <a:pPr algn="ctr" defTabSz="68578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317936C-7A59-4CD3-A052-943167A83FEF}"/>
              </a:ext>
            </a:extLst>
          </p:cNvPr>
          <p:cNvSpPr/>
          <p:nvPr/>
        </p:nvSpPr>
        <p:spPr>
          <a:xfrm>
            <a:off x="5490049" y="2655067"/>
            <a:ext cx="374507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D3CA14-F34F-4350-9C57-BEE9BE1930E7}"/>
              </a:ext>
            </a:extLst>
          </p:cNvPr>
          <p:cNvSpPr/>
          <p:nvPr/>
        </p:nvSpPr>
        <p:spPr>
          <a:xfrm>
            <a:off x="3472444" y="2655067"/>
            <a:ext cx="362476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64EB386-7D09-4799-9198-406091179BE6}"/>
              </a:ext>
            </a:extLst>
          </p:cNvPr>
          <p:cNvSpPr/>
          <p:nvPr/>
        </p:nvSpPr>
        <p:spPr>
          <a:xfrm>
            <a:off x="6689551" y="2655238"/>
            <a:ext cx="324580" cy="37590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455EBA6-DB3E-466E-9FB5-244B91F8256A}"/>
              </a:ext>
            </a:extLst>
          </p:cNvPr>
          <p:cNvSpPr/>
          <p:nvPr/>
        </p:nvSpPr>
        <p:spPr>
          <a:xfrm>
            <a:off x="1541687" y="3879244"/>
            <a:ext cx="575406" cy="2520020"/>
          </a:xfrm>
          <a:prstGeom prst="roundRect">
            <a:avLst/>
          </a:prstGeom>
          <a:solidFill>
            <a:srgbClr val="FFA7A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2F1B0C6-39B5-4BE3-AE32-E36044DF6213}"/>
              </a:ext>
            </a:extLst>
          </p:cNvPr>
          <p:cNvSpPr/>
          <p:nvPr/>
        </p:nvSpPr>
        <p:spPr>
          <a:xfrm>
            <a:off x="650439" y="1458422"/>
            <a:ext cx="189294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402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</p:txBody>
      </p:sp>
      <p:cxnSp>
        <p:nvCxnSpPr>
          <p:cNvPr id="33" name="Straight Connector 12">
            <a:extLst>
              <a:ext uri="{FF2B5EF4-FFF2-40B4-BE49-F238E27FC236}">
                <a16:creationId xmlns:a16="http://schemas.microsoft.com/office/drawing/2014/main" id="{C06B98E8-872B-431F-8F83-29B0E31FA5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446793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Straight Connector 12">
            <a:extLst>
              <a:ext uri="{FF2B5EF4-FFF2-40B4-BE49-F238E27FC236}">
                <a16:creationId xmlns:a16="http://schemas.microsoft.com/office/drawing/2014/main" id="{EDACCBC6-B605-4F37-B508-132BC595546A}"/>
              </a:ext>
            </a:extLst>
          </p:cNvPr>
          <p:cNvCxnSpPr>
            <a:cxnSpLocks/>
          </p:cNvCxnSpPr>
          <p:nvPr/>
        </p:nvCxnSpPr>
        <p:spPr bwMode="auto">
          <a:xfrm flipV="1">
            <a:off x="1844667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EE3722B0-AE3C-45A8-A437-E0F78A59331A}"/>
              </a:ext>
            </a:extLst>
          </p:cNvPr>
          <p:cNvSpPr/>
          <p:nvPr/>
        </p:nvSpPr>
        <p:spPr>
          <a:xfrm>
            <a:off x="1866471" y="2655238"/>
            <a:ext cx="328588" cy="37590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04506BAD-2632-4A87-9FA8-81384E6BB3A8}"/>
              </a:ext>
            </a:extLst>
          </p:cNvPr>
          <p:cNvSpPr/>
          <p:nvPr/>
        </p:nvSpPr>
        <p:spPr>
          <a:xfrm>
            <a:off x="1862123" y="3879248"/>
            <a:ext cx="386524" cy="252002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85786">
              <a:defRPr/>
            </a:pPr>
            <a:endParaRPr lang="en-US" sz="1100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endParaRPr lang="en-US" sz="1100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657DF987-855C-4D3C-8F72-F6D56D9CC697}"/>
              </a:ext>
            </a:extLst>
          </p:cNvPr>
          <p:cNvSpPr/>
          <p:nvPr/>
        </p:nvSpPr>
        <p:spPr bwMode="auto">
          <a:xfrm>
            <a:off x="650437" y="2540585"/>
            <a:ext cx="6499006" cy="584355"/>
          </a:xfrm>
          <a:prstGeom prst="rect">
            <a:avLst/>
          </a:prstGeom>
          <a:solidFill>
            <a:srgbClr val="D9D9D9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00" dirty="0">
              <a:latin typeface="Arial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67F42D17-44FA-4E81-953F-A92DAA887659}"/>
              </a:ext>
            </a:extLst>
          </p:cNvPr>
          <p:cNvSpPr/>
          <p:nvPr/>
        </p:nvSpPr>
        <p:spPr>
          <a:xfrm>
            <a:off x="1467329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A6096C90-92AE-4006-B251-3B2FF0B221F0}"/>
              </a:ext>
            </a:extLst>
          </p:cNvPr>
          <p:cNvSpPr/>
          <p:nvPr/>
        </p:nvSpPr>
        <p:spPr>
          <a:xfrm>
            <a:off x="1870627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E0DAEDE2-00A1-49F5-AB7E-B7D3656C83B8}"/>
              </a:ext>
            </a:extLst>
          </p:cNvPr>
          <p:cNvSpPr/>
          <p:nvPr/>
        </p:nvSpPr>
        <p:spPr>
          <a:xfrm>
            <a:off x="2578534" y="1460055"/>
            <a:ext cx="1668851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402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0185B40-F2A7-4538-9DCC-F058E5F4C92F}"/>
              </a:ext>
            </a:extLst>
          </p:cNvPr>
          <p:cNvSpPr/>
          <p:nvPr/>
        </p:nvSpPr>
        <p:spPr>
          <a:xfrm>
            <a:off x="5993865" y="1459238"/>
            <a:ext cx="107613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402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53EA493D-BAD7-46BD-A275-BBD58F7E5CE2}"/>
              </a:ext>
            </a:extLst>
          </p:cNvPr>
          <p:cNvSpPr/>
          <p:nvPr/>
        </p:nvSpPr>
        <p:spPr>
          <a:xfrm>
            <a:off x="4282533" y="1460055"/>
            <a:ext cx="1668843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402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</a:t>
            </a:r>
          </a:p>
        </p:txBody>
      </p:sp>
      <p:cxnSp>
        <p:nvCxnSpPr>
          <p:cNvPr id="77" name="Straight Connector 12">
            <a:extLst>
              <a:ext uri="{FF2B5EF4-FFF2-40B4-BE49-F238E27FC236}">
                <a16:creationId xmlns:a16="http://schemas.microsoft.com/office/drawing/2014/main" id="{C1067B1E-2C44-49E5-A235-32295693B619}"/>
              </a:ext>
            </a:extLst>
          </p:cNvPr>
          <p:cNvCxnSpPr>
            <a:cxnSpLocks/>
          </p:cNvCxnSpPr>
          <p:nvPr/>
        </p:nvCxnSpPr>
        <p:spPr bwMode="auto">
          <a:xfrm flipV="1">
            <a:off x="2655304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" name="Straight Connector 12">
            <a:extLst>
              <a:ext uri="{FF2B5EF4-FFF2-40B4-BE49-F238E27FC236}">
                <a16:creationId xmlns:a16="http://schemas.microsoft.com/office/drawing/2014/main" id="{084D9C71-A363-49B7-8CA8-75D9D6B71FEA}"/>
              </a:ext>
            </a:extLst>
          </p:cNvPr>
          <p:cNvCxnSpPr>
            <a:cxnSpLocks/>
          </p:cNvCxnSpPr>
          <p:nvPr/>
        </p:nvCxnSpPr>
        <p:spPr bwMode="auto">
          <a:xfrm flipV="1">
            <a:off x="3050768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9" name="Straight Connector 12">
            <a:extLst>
              <a:ext uri="{FF2B5EF4-FFF2-40B4-BE49-F238E27FC236}">
                <a16:creationId xmlns:a16="http://schemas.microsoft.com/office/drawing/2014/main" id="{ED95EDF1-57F7-4F33-8F5E-7F79468F20BE}"/>
              </a:ext>
            </a:extLst>
          </p:cNvPr>
          <p:cNvCxnSpPr>
            <a:cxnSpLocks/>
          </p:cNvCxnSpPr>
          <p:nvPr/>
        </p:nvCxnSpPr>
        <p:spPr bwMode="auto">
          <a:xfrm flipV="1">
            <a:off x="3454029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0" name="Straight Connector 12">
            <a:extLst>
              <a:ext uri="{FF2B5EF4-FFF2-40B4-BE49-F238E27FC236}">
                <a16:creationId xmlns:a16="http://schemas.microsoft.com/office/drawing/2014/main" id="{5E044DB1-26CF-44B6-B52D-218973E4D465}"/>
              </a:ext>
            </a:extLst>
          </p:cNvPr>
          <p:cNvCxnSpPr>
            <a:cxnSpLocks/>
          </p:cNvCxnSpPr>
          <p:nvPr/>
        </p:nvCxnSpPr>
        <p:spPr bwMode="auto">
          <a:xfrm flipV="1">
            <a:off x="3858595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1" name="Straight Connector 12">
            <a:extLst>
              <a:ext uri="{FF2B5EF4-FFF2-40B4-BE49-F238E27FC236}">
                <a16:creationId xmlns:a16="http://schemas.microsoft.com/office/drawing/2014/main" id="{20F30CF4-731D-4EBD-8837-28CFCEFAE146}"/>
              </a:ext>
            </a:extLst>
          </p:cNvPr>
          <p:cNvCxnSpPr>
            <a:cxnSpLocks/>
          </p:cNvCxnSpPr>
          <p:nvPr/>
        </p:nvCxnSpPr>
        <p:spPr bwMode="auto">
          <a:xfrm flipV="1">
            <a:off x="4664708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" name="Straight Connector 12">
            <a:extLst>
              <a:ext uri="{FF2B5EF4-FFF2-40B4-BE49-F238E27FC236}">
                <a16:creationId xmlns:a16="http://schemas.microsoft.com/office/drawing/2014/main" id="{18DE858D-D678-4C0B-97F4-6AFE4C593BAD}"/>
              </a:ext>
            </a:extLst>
          </p:cNvPr>
          <p:cNvCxnSpPr>
            <a:cxnSpLocks/>
          </p:cNvCxnSpPr>
          <p:nvPr/>
        </p:nvCxnSpPr>
        <p:spPr bwMode="auto">
          <a:xfrm flipV="1">
            <a:off x="5073818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3" name="Straight Connector 12">
            <a:extLst>
              <a:ext uri="{FF2B5EF4-FFF2-40B4-BE49-F238E27FC236}">
                <a16:creationId xmlns:a16="http://schemas.microsoft.com/office/drawing/2014/main" id="{F3B07F5D-37FB-46A6-96B3-02B7B37AF1DA}"/>
              </a:ext>
            </a:extLst>
          </p:cNvPr>
          <p:cNvCxnSpPr>
            <a:cxnSpLocks/>
          </p:cNvCxnSpPr>
          <p:nvPr/>
        </p:nvCxnSpPr>
        <p:spPr bwMode="auto">
          <a:xfrm flipV="1">
            <a:off x="5476434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4" name="Straight Connector 12">
            <a:extLst>
              <a:ext uri="{FF2B5EF4-FFF2-40B4-BE49-F238E27FC236}">
                <a16:creationId xmlns:a16="http://schemas.microsoft.com/office/drawing/2014/main" id="{AC0BD496-A3A3-4EFE-AA6E-6AF3902D040D}"/>
              </a:ext>
            </a:extLst>
          </p:cNvPr>
          <p:cNvCxnSpPr>
            <a:cxnSpLocks/>
          </p:cNvCxnSpPr>
          <p:nvPr/>
        </p:nvCxnSpPr>
        <p:spPr bwMode="auto">
          <a:xfrm flipV="1">
            <a:off x="5873684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5" name="Straight Connector 12">
            <a:extLst>
              <a:ext uri="{FF2B5EF4-FFF2-40B4-BE49-F238E27FC236}">
                <a16:creationId xmlns:a16="http://schemas.microsoft.com/office/drawing/2014/main" id="{55F5C146-7F11-4506-AE67-1CE580D84CA2}"/>
              </a:ext>
            </a:extLst>
          </p:cNvPr>
          <p:cNvCxnSpPr>
            <a:cxnSpLocks/>
          </p:cNvCxnSpPr>
          <p:nvPr/>
        </p:nvCxnSpPr>
        <p:spPr bwMode="auto">
          <a:xfrm flipV="1">
            <a:off x="6275900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6" name="Rectangle 85">
            <a:extLst>
              <a:ext uri="{FF2B5EF4-FFF2-40B4-BE49-F238E27FC236}">
                <a16:creationId xmlns:a16="http://schemas.microsoft.com/office/drawing/2014/main" id="{2F7FDCAD-3FCB-4AE3-BFD1-E769F626FBAE}"/>
              </a:ext>
            </a:extLst>
          </p:cNvPr>
          <p:cNvSpPr/>
          <p:nvPr/>
        </p:nvSpPr>
        <p:spPr>
          <a:xfrm>
            <a:off x="2272481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29-2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3277616E-62FE-4B34-9851-D4A0CCBCDFEA}"/>
              </a:ext>
            </a:extLst>
          </p:cNvPr>
          <p:cNvSpPr/>
          <p:nvPr/>
        </p:nvSpPr>
        <p:spPr>
          <a:xfrm>
            <a:off x="2672556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37FE546-D451-44FE-966A-73AF15F58AED}"/>
              </a:ext>
            </a:extLst>
          </p:cNvPr>
          <p:cNvSpPr/>
          <p:nvPr/>
        </p:nvSpPr>
        <p:spPr>
          <a:xfrm>
            <a:off x="3075855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9FCC9444-0D85-491D-B2F7-D69F0E93E951}"/>
              </a:ext>
            </a:extLst>
          </p:cNvPr>
          <p:cNvSpPr/>
          <p:nvPr/>
        </p:nvSpPr>
        <p:spPr>
          <a:xfrm>
            <a:off x="3479155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F5061E24-DDC0-4EAE-AF17-B730CFDAC1BA}"/>
              </a:ext>
            </a:extLst>
          </p:cNvPr>
          <p:cNvSpPr/>
          <p:nvPr/>
        </p:nvSpPr>
        <p:spPr>
          <a:xfrm>
            <a:off x="3882453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5FA2ED7E-51A1-4816-A07A-5AC860EB744D}"/>
              </a:ext>
            </a:extLst>
          </p:cNvPr>
          <p:cNvSpPr/>
          <p:nvPr/>
        </p:nvSpPr>
        <p:spPr>
          <a:xfrm>
            <a:off x="4282529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3-7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FAB2D04A-7B0B-44BF-B497-95EB9A0CB0CD}"/>
              </a:ext>
            </a:extLst>
          </p:cNvPr>
          <p:cNvSpPr/>
          <p:nvPr/>
        </p:nvSpPr>
        <p:spPr>
          <a:xfrm>
            <a:off x="4685827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484F12D9-549D-4097-A585-1B6B29E4A32D}"/>
              </a:ext>
            </a:extLst>
          </p:cNvPr>
          <p:cNvSpPr/>
          <p:nvPr/>
        </p:nvSpPr>
        <p:spPr>
          <a:xfrm>
            <a:off x="5095105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249CE4C3-1EAF-4960-9942-FD225B68BDA8}"/>
              </a:ext>
            </a:extLst>
          </p:cNvPr>
          <p:cNvSpPr/>
          <p:nvPr/>
        </p:nvSpPr>
        <p:spPr>
          <a:xfrm>
            <a:off x="5498404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0007D2BF-9623-4BA7-996B-22CF7BF3373F}"/>
              </a:ext>
            </a:extLst>
          </p:cNvPr>
          <p:cNvSpPr/>
          <p:nvPr/>
        </p:nvSpPr>
        <p:spPr>
          <a:xfrm>
            <a:off x="5898479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31-4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082A5705-A46A-4D51-97AF-20B495E0578D}"/>
              </a:ext>
            </a:extLst>
          </p:cNvPr>
          <p:cNvSpPr/>
          <p:nvPr/>
        </p:nvSpPr>
        <p:spPr>
          <a:xfrm>
            <a:off x="6301779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7-11</a:t>
            </a:r>
          </a:p>
        </p:txBody>
      </p:sp>
      <p:cxnSp>
        <p:nvCxnSpPr>
          <p:cNvPr id="97" name="Straight Connector 12">
            <a:extLst>
              <a:ext uri="{FF2B5EF4-FFF2-40B4-BE49-F238E27FC236}">
                <a16:creationId xmlns:a16="http://schemas.microsoft.com/office/drawing/2014/main" id="{05D1B477-3044-4C1F-9CEF-D30330E0CCA3}"/>
              </a:ext>
            </a:extLst>
          </p:cNvPr>
          <p:cNvCxnSpPr>
            <a:cxnSpLocks/>
          </p:cNvCxnSpPr>
          <p:nvPr/>
        </p:nvCxnSpPr>
        <p:spPr bwMode="auto">
          <a:xfrm flipV="1">
            <a:off x="2248646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" name="Rectangle 97">
            <a:extLst>
              <a:ext uri="{FF2B5EF4-FFF2-40B4-BE49-F238E27FC236}">
                <a16:creationId xmlns:a16="http://schemas.microsoft.com/office/drawing/2014/main" id="{99608974-B76B-4512-AF5E-16C06BD02A62}"/>
              </a:ext>
            </a:extLst>
          </p:cNvPr>
          <p:cNvSpPr/>
          <p:nvPr/>
        </p:nvSpPr>
        <p:spPr>
          <a:xfrm>
            <a:off x="6705078" y="2119256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100" name="Straight Connector 12">
            <a:extLst>
              <a:ext uri="{FF2B5EF4-FFF2-40B4-BE49-F238E27FC236}">
                <a16:creationId xmlns:a16="http://schemas.microsoft.com/office/drawing/2014/main" id="{AE35C1F7-ADE8-4699-8D07-9C62FCE95FA0}"/>
              </a:ext>
            </a:extLst>
          </p:cNvPr>
          <p:cNvCxnSpPr>
            <a:cxnSpLocks/>
          </p:cNvCxnSpPr>
          <p:nvPr/>
        </p:nvCxnSpPr>
        <p:spPr bwMode="auto">
          <a:xfrm flipV="1">
            <a:off x="6684974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1" name="Straight Connector 12">
            <a:extLst>
              <a:ext uri="{FF2B5EF4-FFF2-40B4-BE49-F238E27FC236}">
                <a16:creationId xmlns:a16="http://schemas.microsoft.com/office/drawing/2014/main" id="{485A0CA4-805C-43A5-8025-0CC0E552DA89}"/>
              </a:ext>
            </a:extLst>
          </p:cNvPr>
          <p:cNvCxnSpPr>
            <a:cxnSpLocks/>
          </p:cNvCxnSpPr>
          <p:nvPr/>
        </p:nvCxnSpPr>
        <p:spPr bwMode="auto">
          <a:xfrm flipV="1">
            <a:off x="7081784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" name="Rectangle: Rounded Corners 101">
            <a:extLst>
              <a:ext uri="{FF2B5EF4-FFF2-40B4-BE49-F238E27FC236}">
                <a16:creationId xmlns:a16="http://schemas.microsoft.com/office/drawing/2014/main" id="{A2800B83-45F0-456A-8FB4-234315EB01EB}"/>
              </a:ext>
            </a:extLst>
          </p:cNvPr>
          <p:cNvSpPr/>
          <p:nvPr/>
        </p:nvSpPr>
        <p:spPr>
          <a:xfrm>
            <a:off x="6692459" y="3879248"/>
            <a:ext cx="386524" cy="252002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85786">
              <a:defRPr/>
            </a:pPr>
            <a:endParaRPr lang="en-US" sz="1100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endParaRPr lang="en-US" sz="1100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5E88B07D-FC0D-4B31-9CAB-AEBABC97C728}"/>
              </a:ext>
            </a:extLst>
          </p:cNvPr>
          <p:cNvSpPr/>
          <p:nvPr/>
        </p:nvSpPr>
        <p:spPr>
          <a:xfrm>
            <a:off x="5082525" y="5931025"/>
            <a:ext cx="765284" cy="420271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04" name="Rectangle: Rounded Corners 103">
            <a:extLst>
              <a:ext uri="{FF2B5EF4-FFF2-40B4-BE49-F238E27FC236}">
                <a16:creationId xmlns:a16="http://schemas.microsoft.com/office/drawing/2014/main" id="{C44BEA49-E62E-4079-9372-B1CE4E481242}"/>
              </a:ext>
            </a:extLst>
          </p:cNvPr>
          <p:cNvSpPr/>
          <p:nvPr/>
        </p:nvSpPr>
        <p:spPr>
          <a:xfrm>
            <a:off x="5228680" y="5418910"/>
            <a:ext cx="550115" cy="420271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54000"/>
          <a:lstStyle/>
          <a:p>
            <a:pPr algn="ctr" defTabSz="68578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(3+4)</a:t>
            </a: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9517A7F1-7D2B-4CD3-9928-C623EAE077AA}"/>
              </a:ext>
            </a:extLst>
          </p:cNvPr>
          <p:cNvSpPr/>
          <p:nvPr/>
        </p:nvSpPr>
        <p:spPr>
          <a:xfrm>
            <a:off x="5095961" y="4890278"/>
            <a:ext cx="775738" cy="420271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47355F36-2874-4CD4-8057-84AD68D769A5}"/>
              </a:ext>
            </a:extLst>
          </p:cNvPr>
          <p:cNvSpPr/>
          <p:nvPr/>
        </p:nvSpPr>
        <p:spPr>
          <a:xfrm>
            <a:off x="3073576" y="4360654"/>
            <a:ext cx="573906" cy="420271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A9D50429-8156-48F7-A915-8754DBEA71C2}"/>
              </a:ext>
            </a:extLst>
          </p:cNvPr>
          <p:cNvSpPr/>
          <p:nvPr/>
        </p:nvSpPr>
        <p:spPr>
          <a:xfrm>
            <a:off x="3073679" y="3828773"/>
            <a:ext cx="573799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365760"/>
          <a:lstStyle/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881040E1-23B0-47DB-8B59-BA0EDE1D29DC}"/>
              </a:ext>
            </a:extLst>
          </p:cNvPr>
          <p:cNvSpPr/>
          <p:nvPr/>
        </p:nvSpPr>
        <p:spPr>
          <a:xfrm>
            <a:off x="5228679" y="3828773"/>
            <a:ext cx="566360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365760"/>
          <a:lstStyle/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(3+4)</a:t>
            </a:r>
          </a:p>
        </p:txBody>
      </p:sp>
      <p:sp>
        <p:nvSpPr>
          <p:cNvPr id="110" name="Rectangle: Rounded Corners 109">
            <a:extLst>
              <a:ext uri="{FF2B5EF4-FFF2-40B4-BE49-F238E27FC236}">
                <a16:creationId xmlns:a16="http://schemas.microsoft.com/office/drawing/2014/main" id="{1BC695F3-F13D-4057-9EF6-01EA7972ACD4}"/>
              </a:ext>
            </a:extLst>
          </p:cNvPr>
          <p:cNvSpPr/>
          <p:nvPr/>
        </p:nvSpPr>
        <p:spPr>
          <a:xfrm>
            <a:off x="2275831" y="3171978"/>
            <a:ext cx="491750" cy="3227286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8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8578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11" name="Rectangle: Rounded Corners 110">
            <a:extLst>
              <a:ext uri="{FF2B5EF4-FFF2-40B4-BE49-F238E27FC236}">
                <a16:creationId xmlns:a16="http://schemas.microsoft.com/office/drawing/2014/main" id="{7A5687FC-69DD-4C35-A962-B54E5AC4E1AC}"/>
              </a:ext>
            </a:extLst>
          </p:cNvPr>
          <p:cNvSpPr/>
          <p:nvPr/>
        </p:nvSpPr>
        <p:spPr>
          <a:xfrm>
            <a:off x="5222317" y="4360654"/>
            <a:ext cx="573906" cy="420271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(3+4)</a:t>
            </a:r>
          </a:p>
        </p:txBody>
      </p:sp>
      <p:sp>
        <p:nvSpPr>
          <p:cNvPr id="113" name="Rectangle: Rounded Corners 112">
            <a:extLst>
              <a:ext uri="{FF2B5EF4-FFF2-40B4-BE49-F238E27FC236}">
                <a16:creationId xmlns:a16="http://schemas.microsoft.com/office/drawing/2014/main" id="{2C88D3B1-476C-4582-B98E-41248BD3E7CE}"/>
              </a:ext>
            </a:extLst>
          </p:cNvPr>
          <p:cNvSpPr/>
          <p:nvPr/>
        </p:nvSpPr>
        <p:spPr>
          <a:xfrm>
            <a:off x="3079977" y="5418910"/>
            <a:ext cx="573904" cy="420271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54000"/>
          <a:lstStyle/>
          <a:p>
            <a:pPr algn="ctr" defTabSz="68578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cxnSp>
        <p:nvCxnSpPr>
          <p:cNvPr id="115" name="Straight Connector 12">
            <a:extLst>
              <a:ext uri="{FF2B5EF4-FFF2-40B4-BE49-F238E27FC236}">
                <a16:creationId xmlns:a16="http://schemas.microsoft.com/office/drawing/2014/main" id="{8D1DAE11-F9F3-484D-B775-343621D7805B}"/>
              </a:ext>
            </a:extLst>
          </p:cNvPr>
          <p:cNvCxnSpPr>
            <a:cxnSpLocks/>
          </p:cNvCxnSpPr>
          <p:nvPr/>
        </p:nvCxnSpPr>
        <p:spPr bwMode="auto">
          <a:xfrm flipV="1">
            <a:off x="4255962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9" name="Content Placeholder 2">
            <a:extLst>
              <a:ext uri="{FF2B5EF4-FFF2-40B4-BE49-F238E27FC236}">
                <a16:creationId xmlns:a16="http://schemas.microsoft.com/office/drawing/2014/main" id="{1FB233B7-E3FA-46E6-9CC7-AB8A24284D9B}"/>
              </a:ext>
            </a:extLst>
          </p:cNvPr>
          <p:cNvSpPr txBox="1">
            <a:spLocks/>
          </p:cNvSpPr>
          <p:nvPr/>
        </p:nvSpPr>
        <p:spPr>
          <a:xfrm>
            <a:off x="7321476" y="1454158"/>
            <a:ext cx="6781221" cy="4830233"/>
          </a:xfrm>
          <a:prstGeom prst="rect">
            <a:avLst/>
          </a:prstGeom>
        </p:spPr>
        <p:txBody>
          <a:bodyPr/>
          <a:lstStyle>
            <a:lvl1pPr marL="457163" indent="-45716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17" indent="-3809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</a:defRPr>
            </a:lvl2pPr>
            <a:lvl3pPr marL="1523873" indent="-3047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22" indent="-3047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2971" indent="-3047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5pPr>
            <a:lvl6pPr marL="3352520" indent="-3047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069" indent="-3047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618" indent="-3047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167" indent="-3047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/>
              <a:t>RAN1 submission deadline</a:t>
            </a:r>
          </a:p>
          <a:p>
            <a:pPr lvl="1"/>
            <a:r>
              <a:rPr lang="en-US" sz="1800" kern="0" dirty="0"/>
              <a:t>Tuesday 6/April</a:t>
            </a:r>
          </a:p>
          <a:p>
            <a:pPr lvl="1"/>
            <a:r>
              <a:rPr lang="en-US" sz="1800" kern="0" dirty="0"/>
              <a:t>Tuesday 11/May</a:t>
            </a:r>
          </a:p>
          <a:p>
            <a:r>
              <a:rPr lang="en-US" sz="2000" kern="0" dirty="0"/>
              <a:t>RAN2 submission deadlines</a:t>
            </a:r>
          </a:p>
          <a:p>
            <a:pPr lvl="1"/>
            <a:r>
              <a:rPr lang="en-US" sz="1800" kern="0" dirty="0"/>
              <a:t>Thursday 1/April – exception for the Inactive Period</a:t>
            </a:r>
          </a:p>
          <a:p>
            <a:pPr lvl="1"/>
            <a:r>
              <a:rPr lang="en-US" sz="1800" kern="0" dirty="0"/>
              <a:t>Monday  10/May</a:t>
            </a:r>
          </a:p>
          <a:p>
            <a:r>
              <a:rPr lang="en-US" sz="2000" kern="0" dirty="0"/>
              <a:t>RAN3 submission deadline</a:t>
            </a:r>
          </a:p>
          <a:p>
            <a:pPr lvl="1"/>
            <a:r>
              <a:rPr lang="en-US" sz="1800" kern="0" dirty="0"/>
              <a:t>Thursday 6/May</a:t>
            </a:r>
          </a:p>
          <a:p>
            <a:r>
              <a:rPr lang="en-US" sz="2000" kern="0" dirty="0"/>
              <a:t>RAN4 submission deadline</a:t>
            </a:r>
          </a:p>
          <a:p>
            <a:pPr lvl="1"/>
            <a:r>
              <a:rPr lang="en-US" sz="1800" kern="0" dirty="0"/>
              <a:t>Friday 2/April – exception for the Inactive Period</a:t>
            </a:r>
          </a:p>
          <a:p>
            <a:pPr lvl="1"/>
            <a:r>
              <a:rPr lang="en-US" sz="1800" kern="0" dirty="0"/>
              <a:t>Tuesday 11/May</a:t>
            </a:r>
            <a:endParaRPr lang="en-US" sz="2000" kern="0" dirty="0"/>
          </a:p>
          <a:p>
            <a:r>
              <a:rPr lang="en-US" sz="2000" kern="0" dirty="0"/>
              <a:t>Strict Inactive Period 28/April – 5/May </a:t>
            </a:r>
            <a:br>
              <a:rPr lang="en-US" sz="2000" kern="0" dirty="0"/>
            </a:br>
            <a:r>
              <a:rPr lang="en-US" sz="2000" kern="0" dirty="0"/>
              <a:t>(Japanese Golden Week)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C4F68ECD-7E81-430C-924C-6A710D29967C}"/>
              </a:ext>
            </a:extLst>
          </p:cNvPr>
          <p:cNvSpPr/>
          <p:nvPr/>
        </p:nvSpPr>
        <p:spPr>
          <a:xfrm>
            <a:off x="4012262" y="4360654"/>
            <a:ext cx="497256" cy="42027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  <a:b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(3+3)</a:t>
            </a:r>
          </a:p>
          <a:p>
            <a:pPr algn="ctr" defTabSz="68578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7DC961C1-675B-46B9-B91C-059DB5D44B36}"/>
              </a:ext>
            </a:extLst>
          </p:cNvPr>
          <p:cNvSpPr/>
          <p:nvPr/>
        </p:nvSpPr>
        <p:spPr>
          <a:xfrm>
            <a:off x="4012262" y="4873255"/>
            <a:ext cx="497256" cy="42027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  <a:b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(3+3)</a:t>
            </a:r>
          </a:p>
          <a:p>
            <a:pPr algn="ctr" defTabSz="68578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891A78F1-3BCA-4BEB-9EE5-E6DBADDE9057}"/>
              </a:ext>
            </a:extLst>
          </p:cNvPr>
          <p:cNvSpPr/>
          <p:nvPr/>
        </p:nvSpPr>
        <p:spPr>
          <a:xfrm>
            <a:off x="4010359" y="5418910"/>
            <a:ext cx="499159" cy="42027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  <a:b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(3+3)</a:t>
            </a:r>
          </a:p>
          <a:p>
            <a:pPr algn="ctr" defTabSz="68578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45EF5C9C-27D9-4F75-8FCE-5CABA7448791}"/>
              </a:ext>
            </a:extLst>
          </p:cNvPr>
          <p:cNvSpPr/>
          <p:nvPr/>
        </p:nvSpPr>
        <p:spPr>
          <a:xfrm>
            <a:off x="4010359" y="5913639"/>
            <a:ext cx="499159" cy="42027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  <a:b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(3+3)</a:t>
            </a:r>
          </a:p>
          <a:p>
            <a:pPr algn="ctr" defTabSz="68578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11059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3" name="Straight Connector 12">
            <a:extLst>
              <a:ext uri="{FF2B5EF4-FFF2-40B4-BE49-F238E27FC236}">
                <a16:creationId xmlns:a16="http://schemas.microsoft.com/office/drawing/2014/main" id="{C43D9F77-5300-4CC7-8FBD-956F1EF0D2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4866960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" name="Straight Connector 12">
            <a:extLst>
              <a:ext uri="{FF2B5EF4-FFF2-40B4-BE49-F238E27FC236}">
                <a16:creationId xmlns:a16="http://schemas.microsoft.com/office/drawing/2014/main" id="{4BBBD066-33F4-412A-AB5D-BFD996E0870F}"/>
              </a:ext>
            </a:extLst>
          </p:cNvPr>
          <p:cNvCxnSpPr>
            <a:cxnSpLocks/>
          </p:cNvCxnSpPr>
          <p:nvPr/>
        </p:nvCxnSpPr>
        <p:spPr bwMode="auto">
          <a:xfrm flipV="1">
            <a:off x="4903617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527529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3" name="Rectangle: Rounded Corners 222">
            <a:extLst>
              <a:ext uri="{FF2B5EF4-FFF2-40B4-BE49-F238E27FC236}">
                <a16:creationId xmlns:a16="http://schemas.microsoft.com/office/drawing/2014/main" id="{E552400C-19BD-4B02-A9D4-DB1E850D1BA1}"/>
              </a:ext>
            </a:extLst>
          </p:cNvPr>
          <p:cNvSpPr/>
          <p:nvPr/>
        </p:nvSpPr>
        <p:spPr>
          <a:xfrm>
            <a:off x="90289" y="2296809"/>
            <a:ext cx="298464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83D11D1-CF70-4C6D-8A90-D0C44AD2585F}"/>
              </a:ext>
            </a:extLst>
          </p:cNvPr>
          <p:cNvSpPr/>
          <p:nvPr/>
        </p:nvSpPr>
        <p:spPr>
          <a:xfrm>
            <a:off x="132968" y="1361073"/>
            <a:ext cx="92718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cxnSp>
        <p:nvCxnSpPr>
          <p:cNvPr id="150" name="Straight Connector 12">
            <a:extLst>
              <a:ext uri="{FF2B5EF4-FFF2-40B4-BE49-F238E27FC236}">
                <a16:creationId xmlns:a16="http://schemas.microsoft.com/office/drawing/2014/main" id="{F446E106-9459-4B09-ABDF-24B7EAB59634}"/>
              </a:ext>
            </a:extLst>
          </p:cNvPr>
          <p:cNvCxnSpPr>
            <a:cxnSpLocks/>
          </p:cNvCxnSpPr>
          <p:nvPr/>
        </p:nvCxnSpPr>
        <p:spPr bwMode="auto">
          <a:xfrm flipV="1">
            <a:off x="47146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12">
            <a:extLst>
              <a:ext uri="{FF2B5EF4-FFF2-40B4-BE49-F238E27FC236}">
                <a16:creationId xmlns:a16="http://schemas.microsoft.com/office/drawing/2014/main" id="{2B6DA14A-6BD0-4FD3-8E54-4E6331A61674}"/>
              </a:ext>
            </a:extLst>
          </p:cNvPr>
          <p:cNvCxnSpPr>
            <a:cxnSpLocks/>
          </p:cNvCxnSpPr>
          <p:nvPr/>
        </p:nvCxnSpPr>
        <p:spPr bwMode="auto">
          <a:xfrm flipV="1">
            <a:off x="83510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Straight Connector 12">
            <a:extLst>
              <a:ext uri="{FF2B5EF4-FFF2-40B4-BE49-F238E27FC236}">
                <a16:creationId xmlns:a16="http://schemas.microsoft.com/office/drawing/2014/main" id="{0CA84296-3EFF-46C3-84CF-5463661AB2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92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" name="Straight Connector 12">
            <a:extLst>
              <a:ext uri="{FF2B5EF4-FFF2-40B4-BE49-F238E27FC236}">
                <a16:creationId xmlns:a16="http://schemas.microsoft.com/office/drawing/2014/main" id="{D0D9632F-A54E-4D5D-A45E-7766B2822C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779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12">
            <a:extLst>
              <a:ext uri="{FF2B5EF4-FFF2-40B4-BE49-F238E27FC236}">
                <a16:creationId xmlns:a16="http://schemas.microsoft.com/office/drawing/2014/main" id="{6B1AE3FA-CE81-45AE-A56A-5A4A9AFB5196}"/>
              </a:ext>
            </a:extLst>
          </p:cNvPr>
          <p:cNvCxnSpPr>
            <a:cxnSpLocks/>
          </p:cNvCxnSpPr>
          <p:nvPr/>
        </p:nvCxnSpPr>
        <p:spPr bwMode="auto">
          <a:xfrm flipV="1">
            <a:off x="195650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" name="Straight Connector 12">
            <a:extLst>
              <a:ext uri="{FF2B5EF4-FFF2-40B4-BE49-F238E27FC236}">
                <a16:creationId xmlns:a16="http://schemas.microsoft.com/office/drawing/2014/main" id="{4307E4A6-5C95-47E6-8A1F-0CB01487943B}"/>
              </a:ext>
            </a:extLst>
          </p:cNvPr>
          <p:cNvCxnSpPr>
            <a:cxnSpLocks/>
          </p:cNvCxnSpPr>
          <p:nvPr/>
        </p:nvCxnSpPr>
        <p:spPr bwMode="auto">
          <a:xfrm flipV="1">
            <a:off x="231918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6" name="Straight Connector 12">
            <a:extLst>
              <a:ext uri="{FF2B5EF4-FFF2-40B4-BE49-F238E27FC236}">
                <a16:creationId xmlns:a16="http://schemas.microsoft.com/office/drawing/2014/main" id="{FDCCCB89-70AA-449E-A585-4C58D3429E20}"/>
              </a:ext>
            </a:extLst>
          </p:cNvPr>
          <p:cNvCxnSpPr>
            <a:cxnSpLocks/>
          </p:cNvCxnSpPr>
          <p:nvPr/>
        </p:nvCxnSpPr>
        <p:spPr bwMode="auto">
          <a:xfrm flipV="1">
            <a:off x="269538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7" name="Straight Connector 12">
            <a:extLst>
              <a:ext uri="{FF2B5EF4-FFF2-40B4-BE49-F238E27FC236}">
                <a16:creationId xmlns:a16="http://schemas.microsoft.com/office/drawing/2014/main" id="{01C7E078-30EC-47E0-9AF4-778BB7EEAF9B}"/>
              </a:ext>
            </a:extLst>
          </p:cNvPr>
          <p:cNvCxnSpPr>
            <a:cxnSpLocks/>
          </p:cNvCxnSpPr>
          <p:nvPr/>
        </p:nvCxnSpPr>
        <p:spPr bwMode="auto">
          <a:xfrm flipV="1">
            <a:off x="306560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id="{172B18F1-FE51-47EA-9006-291FE3E2056C}"/>
              </a:ext>
            </a:extLst>
          </p:cNvPr>
          <p:cNvCxnSpPr>
            <a:cxnSpLocks/>
          </p:cNvCxnSpPr>
          <p:nvPr/>
        </p:nvCxnSpPr>
        <p:spPr bwMode="auto">
          <a:xfrm flipV="1">
            <a:off x="343089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9" name="Straight Connector 12">
            <a:extLst>
              <a:ext uri="{FF2B5EF4-FFF2-40B4-BE49-F238E27FC236}">
                <a16:creationId xmlns:a16="http://schemas.microsoft.com/office/drawing/2014/main" id="{AC2BB892-A304-4E28-8B0E-7A2FD2619A47}"/>
              </a:ext>
            </a:extLst>
          </p:cNvPr>
          <p:cNvCxnSpPr>
            <a:cxnSpLocks/>
          </p:cNvCxnSpPr>
          <p:nvPr/>
        </p:nvCxnSpPr>
        <p:spPr bwMode="auto">
          <a:xfrm flipV="1">
            <a:off x="3800745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1" name="Straight Connector 12">
            <a:extLst>
              <a:ext uri="{FF2B5EF4-FFF2-40B4-BE49-F238E27FC236}">
                <a16:creationId xmlns:a16="http://schemas.microsoft.com/office/drawing/2014/main" id="{386EB7EE-CB9B-408E-AB3C-A67EF993FB4F}"/>
              </a:ext>
            </a:extLst>
          </p:cNvPr>
          <p:cNvCxnSpPr>
            <a:cxnSpLocks/>
          </p:cNvCxnSpPr>
          <p:nvPr/>
        </p:nvCxnSpPr>
        <p:spPr bwMode="auto">
          <a:xfrm flipV="1">
            <a:off x="417059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452955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564388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6018617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5805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675719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7123053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id="{0639BF20-3931-40B7-A7B8-34029C2C6B7B}"/>
              </a:ext>
            </a:extLst>
          </p:cNvPr>
          <p:cNvSpPr/>
          <p:nvPr/>
        </p:nvSpPr>
        <p:spPr>
          <a:xfrm>
            <a:off x="381317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4931489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5" name="Rectangle: Rounded Corners 194">
            <a:extLst>
              <a:ext uri="{FF2B5EF4-FFF2-40B4-BE49-F238E27FC236}">
                <a16:creationId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3451952" y="2913709"/>
            <a:ext cx="702203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4925860" y="2885196"/>
            <a:ext cx="346952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3443132" y="4884808"/>
            <a:ext cx="705639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3450638" y="4388149"/>
            <a:ext cx="695024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9655" tIns="84083" rIns="49655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8801FFA4-C935-4B58-8AE0-3C0B6B0861BA}"/>
              </a:ext>
            </a:extLst>
          </p:cNvPr>
          <p:cNvSpPr/>
          <p:nvPr/>
        </p:nvSpPr>
        <p:spPr>
          <a:xfrm>
            <a:off x="3451953" y="3889804"/>
            <a:ext cx="70332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3445401" y="3402794"/>
            <a:ext cx="706184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4497289" y="-3261153"/>
            <a:ext cx="220245" cy="8948888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3350328" y="748162"/>
            <a:ext cx="3269140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69E6ACF1-C34D-4F9A-A747-B723E9C8D31C}"/>
              </a:ext>
            </a:extLst>
          </p:cNvPr>
          <p:cNvSpPr/>
          <p:nvPr/>
        </p:nvSpPr>
        <p:spPr>
          <a:xfrm>
            <a:off x="48733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4FFEB767-7A6A-4A3C-A2C5-30AE97531E30}"/>
              </a:ext>
            </a:extLst>
          </p:cNvPr>
          <p:cNvSpPr/>
          <p:nvPr/>
        </p:nvSpPr>
        <p:spPr>
          <a:xfrm>
            <a:off x="85818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28-2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F682DC7-4652-42F3-A8F4-BF5F00EC8081}"/>
              </a:ext>
            </a:extLst>
          </p:cNvPr>
          <p:cNvSpPr/>
          <p:nvPr/>
        </p:nvSpPr>
        <p:spPr>
          <a:xfrm>
            <a:off x="122903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876EBB6D-81A0-46F7-989A-19339F332C4C}"/>
              </a:ext>
            </a:extLst>
          </p:cNvPr>
          <p:cNvSpPr/>
          <p:nvPr/>
        </p:nvSpPr>
        <p:spPr>
          <a:xfrm>
            <a:off x="159988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D212ADDC-FB2D-472D-941D-EAEA159C4D85}"/>
              </a:ext>
            </a:extLst>
          </p:cNvPr>
          <p:cNvSpPr/>
          <p:nvPr/>
        </p:nvSpPr>
        <p:spPr>
          <a:xfrm>
            <a:off x="196776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F569A298-177D-45B9-ACE8-DB74D8230DC4}"/>
              </a:ext>
            </a:extLst>
          </p:cNvPr>
          <p:cNvSpPr/>
          <p:nvPr/>
        </p:nvSpPr>
        <p:spPr>
          <a:xfrm>
            <a:off x="233861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5B1A9508-4D14-4365-A4D7-A11B3E678F0F}"/>
              </a:ext>
            </a:extLst>
          </p:cNvPr>
          <p:cNvSpPr/>
          <p:nvPr/>
        </p:nvSpPr>
        <p:spPr>
          <a:xfrm>
            <a:off x="271496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2-6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C9EB29F6-8FC0-4853-BFD8-FE7B07ECFFD6}"/>
              </a:ext>
            </a:extLst>
          </p:cNvPr>
          <p:cNvSpPr/>
          <p:nvPr/>
        </p:nvSpPr>
        <p:spPr>
          <a:xfrm>
            <a:off x="308581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9-13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1CCA6497-2946-413B-8F29-10A89EBE4585}"/>
              </a:ext>
            </a:extLst>
          </p:cNvPr>
          <p:cNvSpPr/>
          <p:nvPr/>
        </p:nvSpPr>
        <p:spPr>
          <a:xfrm>
            <a:off x="3453700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C4005D3B-A1E8-4A12-8587-FFE678029C62}"/>
              </a:ext>
            </a:extLst>
          </p:cNvPr>
          <p:cNvSpPr/>
          <p:nvPr/>
        </p:nvSpPr>
        <p:spPr>
          <a:xfrm>
            <a:off x="3820532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93E225A5-56F9-4F74-ADAE-1941E0FFD46B}"/>
              </a:ext>
            </a:extLst>
          </p:cNvPr>
          <p:cNvSpPr/>
          <p:nvPr/>
        </p:nvSpPr>
        <p:spPr>
          <a:xfrm>
            <a:off x="419138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4559266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493011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530096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567181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603969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641054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6781400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715224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786846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823211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860292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897494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971619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9238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159943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752176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788965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826050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863135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900220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937008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974093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10117286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749452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0" name="Rectangle 249">
            <a:extLst>
              <a:ext uri="{FF2B5EF4-FFF2-40B4-BE49-F238E27FC236}">
                <a16:creationId xmlns:a16="http://schemas.microsoft.com/office/drawing/2014/main" id="{71E39890-53F3-4F7D-B746-5D718711349F}"/>
              </a:ext>
            </a:extLst>
          </p:cNvPr>
          <p:cNvSpPr/>
          <p:nvPr/>
        </p:nvSpPr>
        <p:spPr>
          <a:xfrm>
            <a:off x="12256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257" name="Rectangle: Rounded Corners 256">
            <a:extLst>
              <a:ext uri="{FF2B5EF4-FFF2-40B4-BE49-F238E27FC236}">
                <a16:creationId xmlns:a16="http://schemas.microsoft.com/office/drawing/2014/main" id="{7B854F67-0DAB-4103-AB4C-9362D7596BFA}"/>
              </a:ext>
            </a:extLst>
          </p:cNvPr>
          <p:cNvSpPr/>
          <p:nvPr/>
        </p:nvSpPr>
        <p:spPr>
          <a:xfrm>
            <a:off x="92964" y="2882637"/>
            <a:ext cx="355424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558" y="19831"/>
            <a:ext cx="10859182" cy="661749"/>
          </a:xfrm>
        </p:spPr>
        <p:txBody>
          <a:bodyPr/>
          <a:lstStyle/>
          <a:p>
            <a:r>
              <a:rPr lang="en-US" dirty="0"/>
              <a:t>Proposed RAN meeting plan &amp; Rel-18 planning</a:t>
            </a:r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614431DD-E522-4F7F-AA8B-9D80BE4FA567}"/>
              </a:ext>
            </a:extLst>
          </p:cNvPr>
          <p:cNvSpPr/>
          <p:nvPr/>
        </p:nvSpPr>
        <p:spPr>
          <a:xfrm>
            <a:off x="1230880" y="2882641"/>
            <a:ext cx="144618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93403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0" name="Rectangle 129">
            <a:extLst>
              <a:ext uri="{FF2B5EF4-FFF2-40B4-BE49-F238E27FC236}">
                <a16:creationId xmlns:a16="http://schemas.microsoft.com/office/drawing/2014/main" id="{8390C836-A37F-43EF-AC51-F00D2D5DAE65}"/>
              </a:ext>
            </a:extLst>
          </p:cNvPr>
          <p:cNvSpPr/>
          <p:nvPr/>
        </p:nvSpPr>
        <p:spPr>
          <a:xfrm>
            <a:off x="1072665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8B3D99CB-7092-448E-B4ED-CAED6FBBC017}"/>
              </a:ext>
            </a:extLst>
          </p:cNvPr>
          <p:cNvSpPr/>
          <p:nvPr/>
        </p:nvSpPr>
        <p:spPr>
          <a:xfrm>
            <a:off x="2709013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4466B0B-DD43-4623-B8FC-0DEDA0519DC8}"/>
              </a:ext>
            </a:extLst>
          </p:cNvPr>
          <p:cNvSpPr/>
          <p:nvPr/>
        </p:nvSpPr>
        <p:spPr>
          <a:xfrm>
            <a:off x="4344943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04CC4E08-2F7A-462B-936C-33EF18F94885}"/>
              </a:ext>
            </a:extLst>
          </p:cNvPr>
          <p:cNvSpPr/>
          <p:nvPr/>
        </p:nvSpPr>
        <p:spPr>
          <a:xfrm>
            <a:off x="5980870" y="1361073"/>
            <a:ext cx="1499609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693D94B2-107D-4959-80D5-CDFA7623B485}"/>
              </a:ext>
            </a:extLst>
          </p:cNvPr>
          <p:cNvSpPr/>
          <p:nvPr/>
        </p:nvSpPr>
        <p:spPr>
          <a:xfrm>
            <a:off x="7514889" y="1361073"/>
            <a:ext cx="156696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5A2A2E7C-FC27-4772-ACBA-605193C6E4E7}"/>
              </a:ext>
            </a:extLst>
          </p:cNvPr>
          <p:cNvSpPr/>
          <p:nvPr/>
        </p:nvSpPr>
        <p:spPr>
          <a:xfrm>
            <a:off x="9125233" y="1361073"/>
            <a:ext cx="1327613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77" name="Rectangle: Rounded Corners 176">
            <a:extLst>
              <a:ext uri="{FF2B5EF4-FFF2-40B4-BE49-F238E27FC236}">
                <a16:creationId xmlns:a16="http://schemas.microsoft.com/office/drawing/2014/main" id="{5655255C-0433-4F12-B419-751F7B2DF579}"/>
              </a:ext>
            </a:extLst>
          </p:cNvPr>
          <p:cNvSpPr/>
          <p:nvPr/>
        </p:nvSpPr>
        <p:spPr>
          <a:xfrm>
            <a:off x="858176" y="2882637"/>
            <a:ext cx="332223" cy="3044013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</p:txBody>
      </p:sp>
      <p:sp>
        <p:nvSpPr>
          <p:cNvPr id="182" name="Left Brace 181">
            <a:extLst>
              <a:ext uri="{FF2B5EF4-FFF2-40B4-BE49-F238E27FC236}">
                <a16:creationId xmlns:a16="http://schemas.microsoft.com/office/drawing/2014/main" id="{FAD24FDA-9878-44BC-B3E5-FA2A6185202D}"/>
              </a:ext>
            </a:extLst>
          </p:cNvPr>
          <p:cNvSpPr/>
          <p:nvPr/>
        </p:nvSpPr>
        <p:spPr bwMode="auto">
          <a:xfrm rot="5400000">
            <a:off x="12847537" y="-636950"/>
            <a:ext cx="219144" cy="3699382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6FE96D1-4B38-4EDD-9594-84F639851C19}"/>
              </a:ext>
            </a:extLst>
          </p:cNvPr>
          <p:cNvSpPr txBox="1"/>
          <p:nvPr/>
        </p:nvSpPr>
        <p:spPr>
          <a:xfrm>
            <a:off x="12274481" y="818513"/>
            <a:ext cx="2002432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TBD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(f2f or E-meeting)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53E450B1-B0E0-43D6-B3F1-99D2BFC18D71}"/>
              </a:ext>
            </a:extLst>
          </p:cNvPr>
          <p:cNvSpPr/>
          <p:nvPr/>
        </p:nvSpPr>
        <p:spPr>
          <a:xfrm>
            <a:off x="639273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0" name="Rectangle: Rounded Corners 199">
            <a:extLst>
              <a:ext uri="{FF2B5EF4-FFF2-40B4-BE49-F238E27FC236}">
                <a16:creationId xmlns:a16="http://schemas.microsoft.com/office/drawing/2014/main" id="{36B08007-8087-4E83-9A73-C299E1B5DCBA}"/>
              </a:ext>
            </a:extLst>
          </p:cNvPr>
          <p:cNvSpPr/>
          <p:nvPr/>
        </p:nvSpPr>
        <p:spPr>
          <a:xfrm>
            <a:off x="8245275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1" name="Rectangle: Rounded Corners 200">
            <a:extLst>
              <a:ext uri="{FF2B5EF4-FFF2-40B4-BE49-F238E27FC236}">
                <a16:creationId xmlns:a16="http://schemas.microsoft.com/office/drawing/2014/main" id="{3D7C0CAC-3CCF-4385-87EC-27B6C8978322}"/>
              </a:ext>
            </a:extLst>
          </p:cNvPr>
          <p:cNvSpPr/>
          <p:nvPr/>
        </p:nvSpPr>
        <p:spPr>
          <a:xfrm>
            <a:off x="9734525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26" name="Rectangle: Rounded Corners 225">
            <a:extLst>
              <a:ext uri="{FF2B5EF4-FFF2-40B4-BE49-F238E27FC236}">
                <a16:creationId xmlns:a16="http://schemas.microsoft.com/office/drawing/2014/main" id="{76F491C9-6D36-437E-99CA-CFD54107FE0D}"/>
              </a:ext>
            </a:extLst>
          </p:cNvPr>
          <p:cNvSpPr/>
          <p:nvPr/>
        </p:nvSpPr>
        <p:spPr>
          <a:xfrm>
            <a:off x="7866343" y="4883949"/>
            <a:ext cx="726403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1D21198A-E093-47B0-91A6-BF6AEC8F9E12}"/>
              </a:ext>
            </a:extLst>
          </p:cNvPr>
          <p:cNvSpPr/>
          <p:nvPr/>
        </p:nvSpPr>
        <p:spPr>
          <a:xfrm>
            <a:off x="127930" y="5233272"/>
            <a:ext cx="644935" cy="680344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Discussion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Q&amp;A</a:t>
            </a:r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F23D444F-F4DE-4119-989D-4D5FBA9E1931}"/>
              </a:ext>
            </a:extLst>
          </p:cNvPr>
          <p:cNvSpPr/>
          <p:nvPr/>
        </p:nvSpPr>
        <p:spPr>
          <a:xfrm>
            <a:off x="4177866" y="5306076"/>
            <a:ext cx="364145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10496222" y="1361073"/>
            <a:ext cx="1434111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67B3C29-5968-411B-9189-5C25C984A19B}"/>
              </a:ext>
            </a:extLst>
          </p:cNvPr>
          <p:cNvSpPr/>
          <p:nvPr/>
        </p:nvSpPr>
        <p:spPr>
          <a:xfrm>
            <a:off x="11973708" y="1361073"/>
            <a:ext cx="148921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8F7EE75-86DA-4408-9474-2C564440D1AF}"/>
              </a:ext>
            </a:extLst>
          </p:cNvPr>
          <p:cNvSpPr/>
          <p:nvPr/>
        </p:nvSpPr>
        <p:spPr>
          <a:xfrm>
            <a:off x="1125524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5E1E3C7-54C5-4EFD-940F-2E745D64D5E8}"/>
              </a:ext>
            </a:extLst>
          </p:cNvPr>
          <p:cNvSpPr/>
          <p:nvPr/>
        </p:nvSpPr>
        <p:spPr>
          <a:xfrm>
            <a:off x="1161570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EBB38BD9-189E-4EFC-93FB-E99E7836E5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78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B88856EC-DCBE-4461-B344-A5969617F1B8}"/>
              </a:ext>
            </a:extLst>
          </p:cNvPr>
          <p:cNvCxnSpPr>
            <a:cxnSpLocks/>
          </p:cNvCxnSpPr>
          <p:nvPr/>
        </p:nvCxnSpPr>
        <p:spPr bwMode="auto">
          <a:xfrm flipV="1">
            <a:off x="1195312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6E0D5B8-09C5-48D8-8AB6-E7D43593BCBF}"/>
              </a:ext>
            </a:extLst>
          </p:cNvPr>
          <p:cNvSpPr/>
          <p:nvPr/>
        </p:nvSpPr>
        <p:spPr>
          <a:xfrm>
            <a:off x="11976152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1304D744-1524-4D96-90C9-8142F045F43C}"/>
              </a:ext>
            </a:extLst>
          </p:cNvPr>
          <p:cNvSpPr/>
          <p:nvPr/>
        </p:nvSpPr>
        <p:spPr>
          <a:xfrm>
            <a:off x="1233474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252B517-E4CE-4601-B969-860A21A7FAF0}"/>
              </a:ext>
            </a:extLst>
          </p:cNvPr>
          <p:cNvSpPr/>
          <p:nvPr/>
        </p:nvSpPr>
        <p:spPr>
          <a:xfrm>
            <a:off x="1269403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4AF7ECB-5EA5-4DB5-932E-A724541DA2E7}"/>
              </a:ext>
            </a:extLst>
          </p:cNvPr>
          <p:cNvSpPr/>
          <p:nvPr/>
        </p:nvSpPr>
        <p:spPr>
          <a:xfrm>
            <a:off x="1304000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76EAD69-8C74-4E21-A38F-35BAD8DDC8D0}"/>
              </a:ext>
            </a:extLst>
          </p:cNvPr>
          <p:cNvSpPr/>
          <p:nvPr/>
        </p:nvSpPr>
        <p:spPr>
          <a:xfrm>
            <a:off x="13506301" y="1361073"/>
            <a:ext cx="1345419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1A686587-C0E4-4837-BFE9-C8CA7A515C1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31724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" name="Straight Connector 12">
            <a:extLst>
              <a:ext uri="{FF2B5EF4-FFF2-40B4-BE49-F238E27FC236}">
                <a16:creationId xmlns:a16="http://schemas.microsoft.com/office/drawing/2014/main" id="{6EBD7C8C-D285-415E-889C-2AC6CEB02342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8412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" name="Straight Connector 12">
            <a:extLst>
              <a:ext uri="{FF2B5EF4-FFF2-40B4-BE49-F238E27FC236}">
                <a16:creationId xmlns:a16="http://schemas.microsoft.com/office/drawing/2014/main" id="{AF215A7D-2800-43B3-9FA0-F03AC052B95F}"/>
              </a:ext>
            </a:extLst>
          </p:cNvPr>
          <p:cNvCxnSpPr>
            <a:cxnSpLocks/>
          </p:cNvCxnSpPr>
          <p:nvPr/>
        </p:nvCxnSpPr>
        <p:spPr bwMode="auto">
          <a:xfrm flipV="1">
            <a:off x="1303781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">
            <a:extLst>
              <a:ext uri="{FF2B5EF4-FFF2-40B4-BE49-F238E27FC236}">
                <a16:creationId xmlns:a16="http://schemas.microsoft.com/office/drawing/2014/main" id="{9596BCE0-ECF6-4FA1-A078-2DB6A556D7D2}"/>
              </a:ext>
            </a:extLst>
          </p:cNvPr>
          <p:cNvCxnSpPr>
            <a:cxnSpLocks/>
          </p:cNvCxnSpPr>
          <p:nvPr/>
        </p:nvCxnSpPr>
        <p:spPr bwMode="auto">
          <a:xfrm flipV="1">
            <a:off x="1338749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Rectangle 131">
            <a:extLst>
              <a:ext uri="{FF2B5EF4-FFF2-40B4-BE49-F238E27FC236}">
                <a16:creationId xmlns:a16="http://schemas.microsoft.com/office/drawing/2014/main" id="{54DD10E1-D740-4BC3-B075-BD2F9252265D}"/>
              </a:ext>
            </a:extLst>
          </p:cNvPr>
          <p:cNvSpPr/>
          <p:nvPr/>
        </p:nvSpPr>
        <p:spPr>
          <a:xfrm>
            <a:off x="1340161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28-04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30A22CDB-4E0D-4E93-B017-E003B3EB3FA8}"/>
              </a:ext>
            </a:extLst>
          </p:cNvPr>
          <p:cNvSpPr/>
          <p:nvPr/>
        </p:nvSpPr>
        <p:spPr>
          <a:xfrm>
            <a:off x="1377051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0A621616-6853-4991-A330-FA9F8C90DD26}"/>
              </a:ext>
            </a:extLst>
          </p:cNvPr>
          <p:cNvSpPr/>
          <p:nvPr/>
        </p:nvSpPr>
        <p:spPr>
          <a:xfrm>
            <a:off x="1414052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137" name="Straight Connector 12">
            <a:extLst>
              <a:ext uri="{FF2B5EF4-FFF2-40B4-BE49-F238E27FC236}">
                <a16:creationId xmlns:a16="http://schemas.microsoft.com/office/drawing/2014/main" id="{E302231A-A79A-43DE-9035-FACD8275C8F7}"/>
              </a:ext>
            </a:extLst>
          </p:cNvPr>
          <p:cNvCxnSpPr>
            <a:cxnSpLocks/>
          </p:cNvCxnSpPr>
          <p:nvPr/>
        </p:nvCxnSpPr>
        <p:spPr bwMode="auto">
          <a:xfrm flipV="1">
            <a:off x="13753253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8" name="Straight Connector 12">
            <a:extLst>
              <a:ext uri="{FF2B5EF4-FFF2-40B4-BE49-F238E27FC236}">
                <a16:creationId xmlns:a16="http://schemas.microsoft.com/office/drawing/2014/main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12332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Straight Connector 12">
            <a:extLst>
              <a:ext uri="{FF2B5EF4-FFF2-40B4-BE49-F238E27FC236}">
                <a16:creationId xmlns:a16="http://schemas.microsoft.com/office/drawing/2014/main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1449333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03BA2C5A-155A-4CA0-AE1F-E612FC2F177C}"/>
              </a:ext>
            </a:extLst>
          </p:cNvPr>
          <p:cNvSpPr/>
          <p:nvPr/>
        </p:nvSpPr>
        <p:spPr>
          <a:xfrm>
            <a:off x="14508537" y="2882637"/>
            <a:ext cx="331985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</a:t>
            </a:r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D8B28922-E1EB-426F-AAA4-F78FF8581EB4}"/>
              </a:ext>
            </a:extLst>
          </p:cNvPr>
          <p:cNvSpPr/>
          <p:nvPr/>
        </p:nvSpPr>
        <p:spPr>
          <a:xfrm>
            <a:off x="14337289" y="4366569"/>
            <a:ext cx="663632" cy="51235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stage-3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1D352946-94DE-4D90-81FE-33841A3B31FB}"/>
              </a:ext>
            </a:extLst>
          </p:cNvPr>
          <p:cNvSpPr/>
          <p:nvPr/>
        </p:nvSpPr>
        <p:spPr>
          <a:xfrm>
            <a:off x="14337289" y="5307548"/>
            <a:ext cx="663632" cy="64692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184D0571-3BEB-4B50-8A3D-A7D5E41CC39A}"/>
              </a:ext>
            </a:extLst>
          </p:cNvPr>
          <p:cNvSpPr/>
          <p:nvPr/>
        </p:nvSpPr>
        <p:spPr>
          <a:xfrm>
            <a:off x="13057072" y="2935285"/>
            <a:ext cx="668861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D0BD5E6-04E5-462B-9B77-B313E6670056}"/>
              </a:ext>
            </a:extLst>
          </p:cNvPr>
          <p:cNvSpPr/>
          <p:nvPr/>
        </p:nvSpPr>
        <p:spPr>
          <a:xfrm>
            <a:off x="13051006" y="4387412"/>
            <a:ext cx="70080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9B5DDA27-A9DE-470E-A4D8-5C1E5AAF5DB5}"/>
              </a:ext>
            </a:extLst>
          </p:cNvPr>
          <p:cNvSpPr/>
          <p:nvPr/>
        </p:nvSpPr>
        <p:spPr>
          <a:xfrm>
            <a:off x="13048024" y="3889804"/>
            <a:ext cx="705598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9E261C86-5124-4B21-92EC-280D00EB4138}"/>
              </a:ext>
            </a:extLst>
          </p:cNvPr>
          <p:cNvSpPr/>
          <p:nvPr/>
        </p:nvSpPr>
        <p:spPr>
          <a:xfrm>
            <a:off x="13061543" y="3402794"/>
            <a:ext cx="676216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8027081F-E61F-48B1-920A-DD492A1506CF}"/>
              </a:ext>
            </a:extLst>
          </p:cNvPr>
          <p:cNvSpPr/>
          <p:nvPr/>
        </p:nvSpPr>
        <p:spPr>
          <a:xfrm>
            <a:off x="13051007" y="4883949"/>
            <a:ext cx="689300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13D6D5F4-4FCB-4841-847A-C363B34A9D71}"/>
              </a:ext>
            </a:extLst>
          </p:cNvPr>
          <p:cNvSpPr/>
          <p:nvPr/>
        </p:nvSpPr>
        <p:spPr>
          <a:xfrm>
            <a:off x="1087623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9885274C-AAB1-4664-B81C-C8EBB6C6DDB6}"/>
              </a:ext>
            </a:extLst>
          </p:cNvPr>
          <p:cNvSpPr/>
          <p:nvPr/>
        </p:nvSpPr>
        <p:spPr>
          <a:xfrm>
            <a:off x="1049721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03" name="Straight Connector 12">
            <a:extLst>
              <a:ext uri="{FF2B5EF4-FFF2-40B4-BE49-F238E27FC236}">
                <a16:creationId xmlns:a16="http://schemas.microsoft.com/office/drawing/2014/main" id="{FA327E07-12E8-42F2-97DC-B9154945A5C3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5034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" name="Straight Connector 12">
            <a:extLst>
              <a:ext uri="{FF2B5EF4-FFF2-40B4-BE49-F238E27FC236}">
                <a16:creationId xmlns:a16="http://schemas.microsoft.com/office/drawing/2014/main" id="{4CCA591D-F3CA-449B-8B99-0540BBE09174}"/>
              </a:ext>
            </a:extLst>
          </p:cNvPr>
          <p:cNvCxnSpPr>
            <a:cxnSpLocks/>
          </p:cNvCxnSpPr>
          <p:nvPr/>
        </p:nvCxnSpPr>
        <p:spPr bwMode="auto">
          <a:xfrm flipV="1">
            <a:off x="10471727" y="21442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11239738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F9F08753-879D-4749-BC18-2334F28F49B2}"/>
              </a:ext>
            </a:extLst>
          </p:cNvPr>
          <p:cNvSpPr/>
          <p:nvPr/>
        </p:nvSpPr>
        <p:spPr>
          <a:xfrm>
            <a:off x="1304312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6" name="Rectangle: Rounded Corners 215">
            <a:extLst>
              <a:ext uri="{FF2B5EF4-FFF2-40B4-BE49-F238E27FC236}">
                <a16:creationId xmlns:a16="http://schemas.microsoft.com/office/drawing/2014/main" id="{2AC7DA0F-2BBA-4BD4-8EEB-72C09AFE935E}"/>
              </a:ext>
            </a:extLst>
          </p:cNvPr>
          <p:cNvSpPr/>
          <p:nvPr/>
        </p:nvSpPr>
        <p:spPr>
          <a:xfrm>
            <a:off x="14142780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60960" y="2221631"/>
            <a:ext cx="14844271" cy="537337"/>
          </a:xfrm>
          <a:prstGeom prst="rect">
            <a:avLst/>
          </a:prstGeom>
          <a:solidFill>
            <a:srgbClr val="C5C5C5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1" name="Rectangle: Rounded Corners 240">
            <a:extLst>
              <a:ext uri="{FF2B5EF4-FFF2-40B4-BE49-F238E27FC236}">
                <a16:creationId xmlns:a16="http://schemas.microsoft.com/office/drawing/2014/main" id="{412AE9C8-A05F-424A-BA52-3FFB568ED5ED}"/>
              </a:ext>
            </a:extLst>
          </p:cNvPr>
          <p:cNvSpPr/>
          <p:nvPr/>
        </p:nvSpPr>
        <p:spPr>
          <a:xfrm>
            <a:off x="6773789" y="5303517"/>
            <a:ext cx="474606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0937D510-F8D9-4774-BD9E-EB21A99C11DD}"/>
              </a:ext>
            </a:extLst>
          </p:cNvPr>
          <p:cNvSpPr/>
          <p:nvPr/>
        </p:nvSpPr>
        <p:spPr>
          <a:xfrm>
            <a:off x="12325568" y="5252598"/>
            <a:ext cx="364145" cy="722331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238" name="Rectangle: Rounded Corners 237">
            <a:extLst>
              <a:ext uri="{FF2B5EF4-FFF2-40B4-BE49-F238E27FC236}">
                <a16:creationId xmlns:a16="http://schemas.microsoft.com/office/drawing/2014/main" id="{3A606A60-A4E9-4FA3-ACEB-A561C7EE4095}"/>
              </a:ext>
            </a:extLst>
          </p:cNvPr>
          <p:cNvSpPr/>
          <p:nvPr/>
        </p:nvSpPr>
        <p:spPr>
          <a:xfrm>
            <a:off x="5284640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9" name="Rectangle: Rounded Corners 238">
            <a:extLst>
              <a:ext uri="{FF2B5EF4-FFF2-40B4-BE49-F238E27FC236}">
                <a16:creationId xmlns:a16="http://schemas.microsoft.com/office/drawing/2014/main" id="{A2AC6454-2C04-463F-A51F-3EF609D83BA9}"/>
              </a:ext>
            </a:extLst>
          </p:cNvPr>
          <p:cNvSpPr/>
          <p:nvPr/>
        </p:nvSpPr>
        <p:spPr>
          <a:xfrm>
            <a:off x="5937763" y="2882637"/>
            <a:ext cx="43627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6" name="Rectangle: Rounded Corners 245">
            <a:extLst>
              <a:ext uri="{FF2B5EF4-FFF2-40B4-BE49-F238E27FC236}">
                <a16:creationId xmlns:a16="http://schemas.microsoft.com/office/drawing/2014/main" id="{DEA9A5DB-F8CD-494A-B097-81842D9E9A60}"/>
              </a:ext>
            </a:extLst>
          </p:cNvPr>
          <p:cNvSpPr/>
          <p:nvPr/>
        </p:nvSpPr>
        <p:spPr>
          <a:xfrm>
            <a:off x="8615404" y="2913711"/>
            <a:ext cx="347313" cy="299990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EBC1257C-6516-4B42-B7BE-AD857337AB63}"/>
              </a:ext>
            </a:extLst>
          </p:cNvPr>
          <p:cNvSpPr/>
          <p:nvPr/>
        </p:nvSpPr>
        <p:spPr>
          <a:xfrm>
            <a:off x="4901453" y="5310100"/>
            <a:ext cx="397063" cy="537338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consolidation</a:t>
            </a:r>
          </a:p>
        </p:txBody>
      </p:sp>
      <p:sp>
        <p:nvSpPr>
          <p:cNvPr id="247" name="Rectangle: Rounded Corners 246">
            <a:extLst>
              <a:ext uri="{FF2B5EF4-FFF2-40B4-BE49-F238E27FC236}">
                <a16:creationId xmlns:a16="http://schemas.microsoft.com/office/drawing/2014/main" id="{566B3180-53CC-4EBC-BAF6-6E4BBD8C74EA}"/>
              </a:ext>
            </a:extLst>
          </p:cNvPr>
          <p:cNvSpPr/>
          <p:nvPr/>
        </p:nvSpPr>
        <p:spPr>
          <a:xfrm>
            <a:off x="6401541" y="2913709"/>
            <a:ext cx="43585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8" name="Rectangle: Rounded Corners 247">
            <a:extLst>
              <a:ext uri="{FF2B5EF4-FFF2-40B4-BE49-F238E27FC236}">
                <a16:creationId xmlns:a16="http://schemas.microsoft.com/office/drawing/2014/main" id="{3565D96B-C58B-4708-9641-C5C7528667D2}"/>
              </a:ext>
            </a:extLst>
          </p:cNvPr>
          <p:cNvSpPr/>
          <p:nvPr/>
        </p:nvSpPr>
        <p:spPr>
          <a:xfrm>
            <a:off x="7493824" y="3402794"/>
            <a:ext cx="728183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9" name="Rectangle: Rounded Corners 248">
            <a:extLst>
              <a:ext uri="{FF2B5EF4-FFF2-40B4-BE49-F238E27FC236}">
                <a16:creationId xmlns:a16="http://schemas.microsoft.com/office/drawing/2014/main" id="{568BC93D-BD8D-4BD1-8573-361539721686}"/>
              </a:ext>
            </a:extLst>
          </p:cNvPr>
          <p:cNvSpPr/>
          <p:nvPr/>
        </p:nvSpPr>
        <p:spPr>
          <a:xfrm>
            <a:off x="7480511" y="3884515"/>
            <a:ext cx="73509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1" name="Rectangle: Rounded Corners 250">
            <a:extLst>
              <a:ext uri="{FF2B5EF4-FFF2-40B4-BE49-F238E27FC236}">
                <a16:creationId xmlns:a16="http://schemas.microsoft.com/office/drawing/2014/main" id="{08333904-8BDD-4D8A-ABBC-CF4C4D62DDAC}"/>
              </a:ext>
            </a:extLst>
          </p:cNvPr>
          <p:cNvSpPr/>
          <p:nvPr/>
        </p:nvSpPr>
        <p:spPr>
          <a:xfrm>
            <a:off x="7482330" y="4384076"/>
            <a:ext cx="73967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27" name="Rectangle: Rounded Corners 226">
            <a:extLst>
              <a:ext uri="{FF2B5EF4-FFF2-40B4-BE49-F238E27FC236}">
                <a16:creationId xmlns:a16="http://schemas.microsoft.com/office/drawing/2014/main" id="{17D79C31-D21F-45D1-8A93-31D227144200}"/>
              </a:ext>
            </a:extLst>
          </p:cNvPr>
          <p:cNvSpPr/>
          <p:nvPr/>
        </p:nvSpPr>
        <p:spPr>
          <a:xfrm>
            <a:off x="9359720" y="2882637"/>
            <a:ext cx="695708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9E4C90BB-F7DD-4AA2-892D-A131756CDEC0}"/>
              </a:ext>
            </a:extLst>
          </p:cNvPr>
          <p:cNvSpPr/>
          <p:nvPr/>
        </p:nvSpPr>
        <p:spPr>
          <a:xfrm>
            <a:off x="9260591" y="2915241"/>
            <a:ext cx="881815" cy="38492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12EE236B-DF74-4794-ACDC-4F6E343D3AB2}"/>
              </a:ext>
            </a:extLst>
          </p:cNvPr>
          <p:cNvSpPr/>
          <p:nvPr/>
        </p:nvSpPr>
        <p:spPr>
          <a:xfrm>
            <a:off x="9260594" y="5300868"/>
            <a:ext cx="894444" cy="625780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RAN1/2/3/4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3D46F8B1-2C03-4304-83E8-A7D681086E73}"/>
              </a:ext>
            </a:extLst>
          </p:cNvPr>
          <p:cNvSpPr/>
          <p:nvPr/>
        </p:nvSpPr>
        <p:spPr>
          <a:xfrm>
            <a:off x="11967550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DEAB3E20-DAEA-4040-A061-0A03805B432A}"/>
              </a:ext>
            </a:extLst>
          </p:cNvPr>
          <p:cNvSpPr/>
          <p:nvPr/>
        </p:nvSpPr>
        <p:spPr>
          <a:xfrm>
            <a:off x="1451616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79FBB4C8-69E0-4EDE-8C57-EB38A681D945}"/>
              </a:ext>
            </a:extLst>
          </p:cNvPr>
          <p:cNvSpPr/>
          <p:nvPr/>
        </p:nvSpPr>
        <p:spPr>
          <a:xfrm>
            <a:off x="10124562" y="2882637"/>
            <a:ext cx="71284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37DF90ED-1D74-4D0C-B9F8-96CFFC490A4B}"/>
              </a:ext>
            </a:extLst>
          </p:cNvPr>
          <p:cNvSpPr/>
          <p:nvPr/>
        </p:nvSpPr>
        <p:spPr>
          <a:xfrm>
            <a:off x="8132887" y="2913709"/>
            <a:ext cx="465908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2" name="Rectangle: Rounded Corners 201">
            <a:extLst>
              <a:ext uri="{FF2B5EF4-FFF2-40B4-BE49-F238E27FC236}">
                <a16:creationId xmlns:a16="http://schemas.microsoft.com/office/drawing/2014/main" id="{D898085F-6AAD-49FD-93B6-E5A4EF1A394B}"/>
              </a:ext>
            </a:extLst>
          </p:cNvPr>
          <p:cNvSpPr/>
          <p:nvPr/>
        </p:nvSpPr>
        <p:spPr>
          <a:xfrm>
            <a:off x="11241499" y="3402794"/>
            <a:ext cx="49764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04" name="Rectangle: Rounded Corners 203">
            <a:extLst>
              <a:ext uri="{FF2B5EF4-FFF2-40B4-BE49-F238E27FC236}">
                <a16:creationId xmlns:a16="http://schemas.microsoft.com/office/drawing/2014/main" id="{435DA6B7-F5A5-4DB6-9BE2-5F0CA76D465F}"/>
              </a:ext>
            </a:extLst>
          </p:cNvPr>
          <p:cNvSpPr/>
          <p:nvPr/>
        </p:nvSpPr>
        <p:spPr>
          <a:xfrm>
            <a:off x="11236327" y="3889804"/>
            <a:ext cx="58283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17" name="Rectangle: Rounded Corners 216">
            <a:extLst>
              <a:ext uri="{FF2B5EF4-FFF2-40B4-BE49-F238E27FC236}">
                <a16:creationId xmlns:a16="http://schemas.microsoft.com/office/drawing/2014/main" id="{C93F2759-7D2E-4884-9084-55253D6101D0}"/>
              </a:ext>
            </a:extLst>
          </p:cNvPr>
          <p:cNvSpPr/>
          <p:nvPr/>
        </p:nvSpPr>
        <p:spPr>
          <a:xfrm>
            <a:off x="11237040" y="4387412"/>
            <a:ext cx="502105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12" name="Rectangle: Rounded Corners 211">
            <a:extLst>
              <a:ext uri="{FF2B5EF4-FFF2-40B4-BE49-F238E27FC236}">
                <a16:creationId xmlns:a16="http://schemas.microsoft.com/office/drawing/2014/main" id="{D7690C0E-9D90-4239-824F-760713F572C0}"/>
              </a:ext>
            </a:extLst>
          </p:cNvPr>
          <p:cNvSpPr/>
          <p:nvPr/>
        </p:nvSpPr>
        <p:spPr>
          <a:xfrm>
            <a:off x="11255367" y="2935285"/>
            <a:ext cx="483777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20" name="Rectangle: Rounded Corners 219">
            <a:extLst>
              <a:ext uri="{FF2B5EF4-FFF2-40B4-BE49-F238E27FC236}">
                <a16:creationId xmlns:a16="http://schemas.microsoft.com/office/drawing/2014/main" id="{5786B85E-B58B-43ED-AFCB-4260C462797D}"/>
              </a:ext>
            </a:extLst>
          </p:cNvPr>
          <p:cNvSpPr/>
          <p:nvPr/>
        </p:nvSpPr>
        <p:spPr>
          <a:xfrm>
            <a:off x="7120203" y="2953623"/>
            <a:ext cx="368925" cy="31008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6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6416255A-A2E4-47A9-8894-CE6CA104F05B}"/>
              </a:ext>
            </a:extLst>
          </p:cNvPr>
          <p:cNvSpPr txBox="1"/>
          <p:nvPr/>
        </p:nvSpPr>
        <p:spPr>
          <a:xfrm>
            <a:off x="9024106" y="592450"/>
            <a:ext cx="2029793" cy="771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E-meeting,</a:t>
            </a:r>
          </a:p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but TBC in June</a:t>
            </a:r>
            <a:endParaRPr lang="en-US" sz="1472" dirty="0">
              <a:solidFill>
                <a:prstClr val="black"/>
              </a:solidFill>
              <a:latin typeface="Calibri"/>
            </a:endParaRP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2" name="Left Brace 221">
            <a:extLst>
              <a:ext uri="{FF2B5EF4-FFF2-40B4-BE49-F238E27FC236}">
                <a16:creationId xmlns:a16="http://schemas.microsoft.com/office/drawing/2014/main" id="{DCF0C4DD-80D0-4A77-B5FA-80D1799FE8AA}"/>
              </a:ext>
            </a:extLst>
          </p:cNvPr>
          <p:cNvSpPr/>
          <p:nvPr/>
        </p:nvSpPr>
        <p:spPr bwMode="auto">
          <a:xfrm rot="5400000">
            <a:off x="9984513" y="234920"/>
            <a:ext cx="220247" cy="1956745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6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Details for RAN meeting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1" y="1320543"/>
            <a:ext cx="13756312" cy="4830233"/>
          </a:xfrm>
        </p:spPr>
        <p:txBody>
          <a:bodyPr/>
          <a:lstStyle/>
          <a:p>
            <a:r>
              <a:rPr lang="en-US" sz="2800" dirty="0"/>
              <a:t>Extend planning for E-meeting operation until and including RAN#95 (March/2022)</a:t>
            </a:r>
          </a:p>
          <a:p>
            <a:pPr lvl="1"/>
            <a:r>
              <a:rPr lang="en-US" sz="2000" dirty="0"/>
              <a:t>RAN#93, and all Q4/2021 RAN WG meetings confirmed as E-meetings</a:t>
            </a:r>
          </a:p>
          <a:p>
            <a:pPr lvl="1"/>
            <a:r>
              <a:rPr lang="en-US" sz="2000" dirty="0"/>
              <a:t>Q4/2021 E-meeting arrangement plans to be checked in June based on Q2/2021 experience</a:t>
            </a:r>
          </a:p>
          <a:p>
            <a:pPr lvl="1"/>
            <a:r>
              <a:rPr lang="en-US" sz="2000" dirty="0"/>
              <a:t>Final confirmation on RAN#94 (whether f2f or Electronic) to be done at RAN#92E (June)</a:t>
            </a:r>
          </a:p>
          <a:p>
            <a:pPr lvl="1"/>
            <a:r>
              <a:rPr lang="en-US" sz="2000" dirty="0"/>
              <a:t>Determination of Q1/2022 WG meetings and RAN#95 (whether f2f or Electronic) to be done latest at RAN#93E (September)</a:t>
            </a:r>
          </a:p>
          <a:p>
            <a:pPr lvl="2"/>
            <a:r>
              <a:rPr lang="en-US" sz="1800" dirty="0"/>
              <a:t>Note that slide 4 shows the plans in case Q1/2022 meetings are Electronic</a:t>
            </a:r>
          </a:p>
          <a:p>
            <a:pPr lvl="2"/>
            <a:r>
              <a:rPr lang="en-US" sz="1800" dirty="0"/>
              <a:t>In case Q1/2022 meetings are f2f it is assumed the original meeting plan depicted on the top part of slide 4 would hold</a:t>
            </a:r>
          </a:p>
          <a:p>
            <a:pPr lvl="2"/>
            <a:endParaRPr lang="en-US" sz="1465" dirty="0"/>
          </a:p>
          <a:p>
            <a:r>
              <a:rPr lang="en-US" sz="2800" dirty="0"/>
              <a:t>Plan for extended RAN#94E (to 2 weeks) to allow sufficient time for Rel-18 package approval discussions and decisions</a:t>
            </a:r>
          </a:p>
          <a:p>
            <a:pPr lvl="1"/>
            <a:r>
              <a:rPr lang="en-US" sz="2000" dirty="0"/>
              <a:t>1</a:t>
            </a:r>
            <a:r>
              <a:rPr lang="en-US" sz="2000" baseline="30000" dirty="0"/>
              <a:t>st</a:t>
            </a:r>
            <a:r>
              <a:rPr lang="en-US" sz="2000" dirty="0"/>
              <a:t> week to focus on Rel-18 discussion</a:t>
            </a:r>
          </a:p>
          <a:p>
            <a:pPr lvl="1"/>
            <a:r>
              <a:rPr lang="en-US" sz="2000" dirty="0"/>
              <a:t>2</a:t>
            </a:r>
            <a:r>
              <a:rPr lang="en-US" sz="2000" baseline="30000" dirty="0"/>
              <a:t>nd</a:t>
            </a:r>
            <a:r>
              <a:rPr lang="en-US" sz="2000" dirty="0"/>
              <a:t> week to address regular RAN matters and conclude on Rel-18 package</a:t>
            </a:r>
          </a:p>
        </p:txBody>
      </p:sp>
    </p:spTree>
    <p:extLst>
      <p:ext uri="{BB962C8B-B14F-4D97-AF65-F5344CB8AC3E}">
        <p14:creationId xmlns:p14="http://schemas.microsoft.com/office/powerpoint/2010/main" val="71007333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228603"/>
            <a:ext cx="11671540" cy="1143000"/>
          </a:xfrm>
        </p:spPr>
        <p:txBody>
          <a:bodyPr/>
          <a:lstStyle/>
          <a:p>
            <a:r>
              <a:rPr lang="en-US" dirty="0"/>
              <a:t>Structure for Rel-18 discussions for RAN1/2/3/4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2743" y="1351291"/>
            <a:ext cx="12163108" cy="4830233"/>
          </a:xfrm>
        </p:spPr>
        <p:txBody>
          <a:bodyPr/>
          <a:lstStyle/>
          <a:p>
            <a:r>
              <a:rPr lang="en-US" sz="3201" dirty="0"/>
              <a:t> Low number of top-level WS Agenda Items (total of 3-5)</a:t>
            </a:r>
          </a:p>
          <a:p>
            <a:pPr lvl="1"/>
            <a:r>
              <a:rPr lang="en-US" sz="2000" dirty="0"/>
              <a:t>eMBB-driven functional evolution ()</a:t>
            </a:r>
          </a:p>
          <a:p>
            <a:pPr lvl="1"/>
            <a:r>
              <a:rPr lang="en-US" sz="2000" dirty="0"/>
              <a:t>Non-eMBB-driven functional evolution ()</a:t>
            </a:r>
            <a:endParaRPr lang="en-US" sz="1800" dirty="0"/>
          </a:p>
          <a:p>
            <a:pPr lvl="1"/>
            <a:r>
              <a:rPr lang="en-US" sz="2000" dirty="0"/>
              <a:t>Cross-functionalities, new areas ()</a:t>
            </a:r>
          </a:p>
          <a:p>
            <a:pPr lvl="2"/>
            <a:r>
              <a:rPr lang="en-US" sz="1800" dirty="0"/>
              <a:t>Potentially to be split further into 2-3 WS Agenda Items based on company contributions</a:t>
            </a:r>
          </a:p>
          <a:p>
            <a:pPr lvl="2"/>
            <a:r>
              <a:rPr lang="en-US" sz="1800" dirty="0"/>
              <a:t>This includes RAN4-led proposals for new areas and cross-functionalities </a:t>
            </a:r>
          </a:p>
          <a:p>
            <a:pPr lvl="1"/>
            <a:r>
              <a:rPr lang="en-US" sz="2000" dirty="0"/>
              <a:t>Exact split of WS Agenda Items TBC</a:t>
            </a:r>
          </a:p>
          <a:p>
            <a:r>
              <a:rPr lang="en-US" sz="2400" dirty="0"/>
              <a:t>Ensure balance between longer term market potential and shorter term commercial requirements </a:t>
            </a:r>
            <a:r>
              <a:rPr lang="en-US" sz="2000" dirty="0"/>
              <a:t> </a:t>
            </a:r>
          </a:p>
          <a:p>
            <a:r>
              <a:rPr lang="en-US" sz="2400" dirty="0"/>
              <a:t>RAN TSG/WG officials to serve as </a:t>
            </a:r>
            <a:r>
              <a:rPr lang="en-US" sz="2400" dirty="0" err="1"/>
              <a:t>convenors</a:t>
            </a:r>
            <a:r>
              <a:rPr lang="en-US" sz="2400" dirty="0"/>
              <a:t> for the WS Agenda Items</a:t>
            </a:r>
          </a:p>
          <a:p>
            <a:r>
              <a:rPr lang="en-US" sz="2400" dirty="0"/>
              <a:t>Initial company input contributions to be structured as per the WS Agenda Items above</a:t>
            </a:r>
          </a:p>
          <a:p>
            <a:pPr lvl="1"/>
            <a:r>
              <a:rPr lang="en-US" sz="2000" dirty="0"/>
              <a:t>Multiple contributions per company per WS Agenda Item encouraged to allow better structuring of discussions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0055" y="228603"/>
            <a:ext cx="10849583" cy="1143000"/>
          </a:xfrm>
        </p:spPr>
        <p:txBody>
          <a:bodyPr/>
          <a:lstStyle/>
          <a:p>
            <a:r>
              <a:rPr lang="en-US" dirty="0"/>
              <a:t>Timeplan for Rel-18 discussions for RAN1/2/3/4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1" dirty="0"/>
              <a:t>Rel-18 company input contributions to be submitted to RAN#92</a:t>
            </a:r>
          </a:p>
          <a:p>
            <a:pPr lvl="1"/>
            <a:r>
              <a:rPr lang="en-US" sz="2666" dirty="0"/>
              <a:t>Dedicated Agenda Items for the Electronic Workshop (see previous slide)</a:t>
            </a:r>
          </a:p>
          <a:p>
            <a:pPr lvl="1"/>
            <a:r>
              <a:rPr lang="en-US" sz="2666" dirty="0"/>
              <a:t>Q&amp;A-type of “questions for clarification” email discussions to start during RAN#92, and to continue until end of subsequent week (14-24/June)</a:t>
            </a:r>
          </a:p>
          <a:p>
            <a:r>
              <a:rPr lang="en-US" sz="3201" dirty="0"/>
              <a:t>Rel-18 RAN workshop GTW sessions 28/June – 02/July</a:t>
            </a:r>
          </a:p>
          <a:p>
            <a:pPr lvl="1"/>
            <a:r>
              <a:rPr lang="en-US" sz="2666" dirty="0"/>
              <a:t>1 GTW session per day (slot TBD)</a:t>
            </a:r>
          </a:p>
          <a:p>
            <a:pPr lvl="1"/>
            <a:r>
              <a:rPr lang="en-US" sz="2666" dirty="0"/>
              <a:t>~1-2 GTW session per WS Agenda Item</a:t>
            </a:r>
          </a:p>
          <a:p>
            <a:pPr lvl="1"/>
            <a:r>
              <a:rPr lang="en-US" sz="2666" dirty="0"/>
              <a:t>WS Agenda Item </a:t>
            </a:r>
            <a:r>
              <a:rPr lang="en-US" sz="2666" dirty="0" err="1"/>
              <a:t>convenor</a:t>
            </a:r>
            <a:r>
              <a:rPr lang="en-US" sz="2666" dirty="0"/>
              <a:t> responsible for driving summary and consolidation</a:t>
            </a:r>
          </a:p>
          <a:p>
            <a:pPr marL="0" indent="0">
              <a:buNone/>
            </a:pPr>
            <a:r>
              <a:rPr lang="en-US" sz="320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3060818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544" y="228603"/>
            <a:ext cx="12974128" cy="1143000"/>
          </a:xfrm>
        </p:spPr>
        <p:txBody>
          <a:bodyPr/>
          <a:lstStyle/>
          <a:p>
            <a:r>
              <a:rPr lang="en-US" dirty="0"/>
              <a:t>Working towards RAN1/2/3/4 Rel-18 Package Approval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/>
              <a:t> </a:t>
            </a:r>
            <a:r>
              <a:rPr lang="en-US" sz="3200" dirty="0"/>
              <a:t>RAN#93 (September) to further consolidate RAN1/2/3/4 proposals led by the respective </a:t>
            </a:r>
            <a:r>
              <a:rPr lang="en-US" sz="3200" dirty="0" err="1"/>
              <a:t>Convenors</a:t>
            </a:r>
            <a:endParaRPr lang="en-US" sz="2000" dirty="0"/>
          </a:p>
          <a:p>
            <a:pPr lvl="1"/>
            <a:r>
              <a:rPr lang="en-US" sz="2400" dirty="0"/>
              <a:t>RAN4-led proposals addressed in this phase are the </a:t>
            </a:r>
            <a:r>
              <a:rPr lang="en-US" sz="2400" i="1" dirty="0"/>
              <a:t>new</a:t>
            </a:r>
            <a:r>
              <a:rPr lang="en-US" sz="2400" dirty="0"/>
              <a:t> areas (not dependent on Rel-17 work finalization)</a:t>
            </a:r>
          </a:p>
          <a:p>
            <a:r>
              <a:rPr lang="en-US" sz="3200" dirty="0"/>
              <a:t>Email discussions in October to start deriving RAN1/2/3/4 WIs and SIs from consolidated proposals</a:t>
            </a:r>
          </a:p>
          <a:p>
            <a:r>
              <a:rPr lang="en-US" sz="3200" dirty="0"/>
              <a:t>RAN#94 to approve RAN1/2/3/4 work package for Rel18</a:t>
            </a:r>
          </a:p>
          <a:p>
            <a:pPr lvl="1"/>
            <a:r>
              <a:rPr lang="en-US" sz="2400" dirty="0"/>
              <a:t>Finalize WI and SI structures from the main proposals</a:t>
            </a:r>
          </a:p>
          <a:p>
            <a:pPr lvl="1"/>
            <a:r>
              <a:rPr lang="en-US" sz="2400" dirty="0"/>
              <a:t>Ensure that RAN4 impacts of RAN1/2/3-led items are included in the WI/SI sheets</a:t>
            </a:r>
          </a:p>
        </p:txBody>
      </p:sp>
    </p:spTree>
    <p:extLst>
      <p:ext uri="{BB962C8B-B14F-4D97-AF65-F5344CB8AC3E}">
        <p14:creationId xmlns:p14="http://schemas.microsoft.com/office/powerpoint/2010/main" val="279416479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860" y="228603"/>
            <a:ext cx="13586565" cy="1143000"/>
          </a:xfrm>
        </p:spPr>
        <p:txBody>
          <a:bodyPr/>
          <a:lstStyle/>
          <a:p>
            <a:r>
              <a:rPr lang="en-US" dirty="0"/>
              <a:t>Working towards completing RAN4 Rel-18 Package Approval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1" dirty="0"/>
              <a:t>RAN#94 (December) can potentially approve item(s) on RAN4-led new areas</a:t>
            </a:r>
          </a:p>
          <a:p>
            <a:r>
              <a:rPr lang="en-US" sz="3201" dirty="0"/>
              <a:t>RAN4 impacts of RAN1/2/3-led items are included in the WI/SI sheets at the December approval</a:t>
            </a:r>
          </a:p>
          <a:p>
            <a:pPr lvl="1"/>
            <a:r>
              <a:rPr lang="en-US" sz="2668" dirty="0"/>
              <a:t>RAN4 leadership can then determine the available RAN4 capacity for RAN4-led items</a:t>
            </a:r>
          </a:p>
          <a:p>
            <a:pPr lvl="1"/>
            <a:r>
              <a:rPr lang="en-US" sz="2668" dirty="0"/>
              <a:t>Some RAN4 capacity needs to be reserved for RAN4-led items!</a:t>
            </a:r>
          </a:p>
          <a:p>
            <a:r>
              <a:rPr lang="en-US" sz="3201" dirty="0"/>
              <a:t>Further RAN4-led proposals that are dependent on Rel-17 finalization are to be worked on in Q1/2022</a:t>
            </a:r>
          </a:p>
          <a:p>
            <a:pPr lvl="1"/>
            <a:r>
              <a:rPr lang="en-US" sz="2668" dirty="0"/>
              <a:t>Structured email discussions to be set up in Q1/2022</a:t>
            </a:r>
          </a:p>
          <a:p>
            <a:r>
              <a:rPr lang="en-US" sz="3201" dirty="0"/>
              <a:t>RAN#95 (March) to approve the rest of the RAN4 core work package for Rel18</a:t>
            </a:r>
            <a:endParaRPr lang="en-US" sz="2668" dirty="0"/>
          </a:p>
          <a:p>
            <a:pPr lvl="1"/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340095019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35872</TotalTime>
  <Words>1130</Words>
  <Application>Microsoft Office PowerPoint</Application>
  <PresentationFormat>Custom</PresentationFormat>
  <Paragraphs>420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RAN planning – meetings and Rel-18</vt:lpstr>
      <vt:lpstr>Outline</vt:lpstr>
      <vt:lpstr>Timeplan details for Q2/2021</vt:lpstr>
      <vt:lpstr>Proposed RAN meeting plan &amp; Rel-18 planning</vt:lpstr>
      <vt:lpstr>Details for RAN meeting plan</vt:lpstr>
      <vt:lpstr>Structure for Rel-18 discussions for RAN1/2/3/4</vt:lpstr>
      <vt:lpstr>Timeplan for Rel-18 discussions for RAN1/2/3/4</vt:lpstr>
      <vt:lpstr>Working towards RAN1/2/3/4 Rel-18 Package Approval</vt:lpstr>
      <vt:lpstr>Working towards completing RAN4 Rel-18 Package Approval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Bertenyi, Balazs (Nokia - HU/Budapest)</cp:lastModifiedBy>
  <cp:revision>616</cp:revision>
  <dcterms:created xsi:type="dcterms:W3CDTF">2018-05-24T11:49:12Z</dcterms:created>
  <dcterms:modified xsi:type="dcterms:W3CDTF">2021-03-23T13:03:31Z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