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39" r:id="rId1"/>
  </p:sldMasterIdLst>
  <p:sldIdLst>
    <p:sldId id="256" r:id="rId2"/>
    <p:sldId id="267" r:id="rId3"/>
    <p:sldId id="263" r:id="rId4"/>
    <p:sldId id="270" r:id="rId5"/>
    <p:sldId id="264" r:id="rId6"/>
    <p:sldId id="259" r:id="rId7"/>
    <p:sldId id="269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4EDCD-AC07-154D-B9D4-35B91560FE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DAF4E9-1BFD-6C44-B205-72EA7FE3E1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E420A-B8BB-4D4D-889C-4E6035614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79C65-A52B-964D-AFE4-E33661A71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03DFD-B29E-C44A-AD25-ACCC0888D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53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705CD-939F-7A4D-AA35-7A0664173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4D496F-C312-F349-9338-4909A8CD2C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CB1AD-9903-7042-9C70-12E643D55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337C5-6851-7143-99F9-737799E7D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34489-D2EE-2746-AEDF-AC94F7485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331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743861-17B1-754D-AA2B-8245F66FCF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4763E9-400F-C54B-8B53-F6686624AF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06DAD-9D67-BD4A-9B96-646281591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CFCBF-EF70-C847-9959-8981900DD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01BC5-7DE6-8F4F-B6DA-10C0BD01D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71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C9BAE-3022-1E43-A467-BB0C164AB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E2629-FE6F-4047-BA08-3AAF812F3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D7341-6ADB-974B-A8E2-33F08FD3B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6BCF07-0DFE-4747-B5AF-B0343B8FD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86B6E-BFAD-BB49-B75F-07BCE807E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735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2B6E4-3C85-2B4C-999C-7B752EA52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5737E-FD53-5C48-88A5-7C714E8261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56045-F706-F74D-9DE4-63517F28E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1CEB55-7518-624A-A52C-77A4B163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DEF8E-FD07-3E44-B7F5-166AEDC7A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919FB-AB3C-2A4B-9ADA-8A8CD2475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AF7D8-C24D-F143-A5BC-2BE7B91519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B468CC-4195-B641-B7DE-EDD1EFEFA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17A38-961D-FC4A-B834-8929F2D4E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F7608-CF69-4145-922F-C6D04E5E2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3A41B-6606-C940-97B5-A169E87A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90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F41C0-D8A2-284C-A208-04497B53E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8EC48B-70D9-DD4D-8BCC-42FA935E0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08F31E-730F-534F-86A4-3D3ED086AA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5811BA-918B-7B45-9F91-9A6A4EAE79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134CCF-1F5B-8D4E-B56B-444F62BB9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69C484-76EA-6D48-BAE0-21BA56116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ADDB04-6DB3-B943-8474-5DB3253C8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D96A0E-05D0-D44E-AD07-1B46287E8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1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78AC6-E38D-3C49-BC79-B6DC0FEA8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934FCD-1252-0E4B-94FC-9E263B355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91098A-97EF-EA4D-86E5-A1D97430B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98F45E-EBFF-684B-922C-39CA7ACB2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FEB57E-4DB4-6147-8EAD-17E8E3B7C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F9949D-C54C-2446-BCDD-51C09ABB4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CA287A-E833-F340-9F6B-29F8629B9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14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17E3A-5B8F-2243-BCDD-AF49487A9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C3143C-5789-3949-ACCE-DA95FF9FF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440E88-FB86-A242-B871-9E7DE7DDB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D5FDE-9376-AC4C-81B1-4596E545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C02ADD-0F93-774C-8186-48989DABA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F7BC65-B2E8-B047-A424-D32C3D687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A6310-69AF-F54A-A99B-6F382B42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C2262A-C6A5-A244-BC09-38FAA4D471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7E19BB-6FCF-0B43-9CF0-27EF5E9C1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1D1D90-C058-BD4D-859E-F5C68C808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3CD0D5-5AAC-5545-BB50-9BA50F811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7E88C7-786C-E646-81E5-35DB3B3C5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96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FEB10-FE49-3547-B64A-B3C8A1173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8ABCB-977B-E149-9DE6-EB2BFB47D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FF512-C666-D84E-AB4E-F000EB48C4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922B1-30D0-EC40-8DF8-1F6157B00AB7}" type="datetimeFigureOut">
              <a:rPr lang="en-US" smtClean="0"/>
              <a:t>3/15/21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A829C-593D-7949-9157-AF9956D25B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9DED13-5AD8-F14A-B9DB-7C229FBB8D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FCDBA-36FF-6B47-9154-C30CED4D9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69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A779D-F3F3-D949-B4F2-AA46FEF316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0687"/>
            <a:ext cx="9144000" cy="1989276"/>
          </a:xfrm>
        </p:spPr>
        <p:txBody>
          <a:bodyPr/>
          <a:lstStyle/>
          <a:p>
            <a:r>
              <a:rPr lang="en-US" dirty="0"/>
              <a:t>Analysis of RAN work for Layer-2 </a:t>
            </a:r>
            <a:r>
              <a:rPr lang="en-US" dirty="0" err="1"/>
              <a:t>Sidelink</a:t>
            </a:r>
            <a:r>
              <a:rPr lang="en-US" dirty="0"/>
              <a:t> Relay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2D9161-E44B-1342-AAFB-DF26676EAC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sz="3200" dirty="0"/>
              <a:t>Apple, </a:t>
            </a:r>
            <a:r>
              <a:rPr lang="en-US" sz="3200" dirty="0" err="1"/>
              <a:t>Futurewei</a:t>
            </a:r>
            <a:r>
              <a:rPr lang="en-US" sz="3200" dirty="0"/>
              <a:t>, </a:t>
            </a:r>
            <a:r>
              <a:rPr lang="en-US" sz="3200" dirty="0" err="1"/>
              <a:t>InterDigital</a:t>
            </a:r>
            <a:r>
              <a:rPr lang="en-US" sz="3200" dirty="0"/>
              <a:t>, Huawei, </a:t>
            </a:r>
            <a:r>
              <a:rPr lang="en-US" sz="3200" dirty="0" err="1"/>
              <a:t>HiSilicon</a:t>
            </a:r>
            <a:r>
              <a:rPr lang="en-US" sz="3200" dirty="0"/>
              <a:t>, MediaTek Inc., </a:t>
            </a:r>
            <a:r>
              <a:rPr lang="en-US" sz="3200" dirty="0" err="1"/>
              <a:t>Convida</a:t>
            </a:r>
            <a:r>
              <a:rPr lang="en-US" sz="3200" dirty="0"/>
              <a:t> Wireless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CB0A19-70FA-9E40-870B-33B8813BF448}"/>
              </a:ext>
            </a:extLst>
          </p:cNvPr>
          <p:cNvSpPr txBox="1"/>
          <p:nvPr/>
        </p:nvSpPr>
        <p:spPr>
          <a:xfrm>
            <a:off x="10137913" y="357809"/>
            <a:ext cx="1528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RP-210687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1FAD84-CFB9-FF41-99DC-FAD6171FCEB6}"/>
              </a:ext>
            </a:extLst>
          </p:cNvPr>
          <p:cNvSpPr txBox="1"/>
          <p:nvPr/>
        </p:nvSpPr>
        <p:spPr>
          <a:xfrm>
            <a:off x="798443" y="403975"/>
            <a:ext cx="5111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 Meeting #91e</a:t>
            </a:r>
          </a:p>
          <a:p>
            <a:r>
              <a:rPr lang="en-US" sz="2400" b="1" dirty="0"/>
              <a:t>Electronic Meeting, March 16-26, 2021</a:t>
            </a:r>
          </a:p>
        </p:txBody>
      </p:sp>
    </p:spTree>
    <p:extLst>
      <p:ext uri="{BB962C8B-B14F-4D97-AF65-F5344CB8AC3E}">
        <p14:creationId xmlns:p14="http://schemas.microsoft.com/office/powerpoint/2010/main" val="3171167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46837-98BE-244C-BE6F-9611AD4FA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DC5733F-B144-5148-A582-D17710448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037203"/>
            <a:ext cx="9724031" cy="4292806"/>
          </a:xfrm>
        </p:spPr>
        <p:txBody>
          <a:bodyPr anchor="t">
            <a:normAutofit/>
          </a:bodyPr>
          <a:lstStyle/>
          <a:p>
            <a:r>
              <a:rPr lang="en-US" sz="2400" b="1" dirty="0"/>
              <a:t>Major conclusions of the RAN2 study</a:t>
            </a:r>
          </a:p>
          <a:p>
            <a:pPr lvl="1"/>
            <a:r>
              <a:rPr lang="en-US" altLang="en-US" sz="2000" dirty="0"/>
              <a:t>Mechanisms for L2 relay and L3 relay have been studied and identified by RAN2, striving for minimum specification impact.</a:t>
            </a:r>
          </a:p>
          <a:p>
            <a:pPr lvl="1"/>
            <a:r>
              <a:rPr lang="en-US" altLang="en-US" sz="2000" dirty="0"/>
              <a:t>The standards impact of </a:t>
            </a:r>
            <a:r>
              <a:rPr lang="en-US" altLang="en-US" sz="2000" b="1" dirty="0">
                <a:solidFill>
                  <a:srgbClr val="00B050"/>
                </a:solidFill>
              </a:rPr>
              <a:t>L2 relay is principally in RAN </a:t>
            </a:r>
            <a:r>
              <a:rPr lang="en-US" altLang="en-US" sz="2000" dirty="0"/>
              <a:t>and the standards impact of L3 relay is principally in SA.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We analyze </a:t>
            </a:r>
            <a:r>
              <a:rPr lang="en-US" sz="2400" b="1" dirty="0"/>
              <a:t>whether it is feasible to complete </a:t>
            </a:r>
            <a:r>
              <a:rPr lang="en-US" sz="2400" dirty="0"/>
              <a:t>both Layer 2 UE-to-NW relay and Layer 2 UE-to-UE relay in the remaining timeframe of Rel-17</a:t>
            </a:r>
          </a:p>
          <a:p>
            <a:pPr lvl="1"/>
            <a:r>
              <a:rPr lang="en-US" sz="2000" dirty="0"/>
              <a:t>Outline of the technical items and relative work amount.</a:t>
            </a:r>
          </a:p>
          <a:p>
            <a:pPr lvl="1"/>
            <a:r>
              <a:rPr lang="en-US" sz="2000" dirty="0"/>
              <a:t>Comparison of RAN2 workload between Rel-17 SL relay vs. Rel-16 NR V2X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7174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46837-98BE-244C-BE6F-9611AD4FA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Layer-2 relay work needed in RAN</a:t>
            </a: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EFFE03CC-1463-E248-905C-28ADA5993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8178" y="2528710"/>
            <a:ext cx="154068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E75CB4A2-D1CA-4C43-A336-FF40A33D6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1065" y="2528709"/>
            <a:ext cx="168898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C45BC8-6204-D94F-BFE3-C0D2153B7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982" y="2148863"/>
            <a:ext cx="10142855" cy="3996755"/>
          </a:xfrm>
        </p:spPr>
        <p:txBody>
          <a:bodyPr anchor="t">
            <a:normAutofit fontScale="85000" lnSpcReduction="20000"/>
          </a:bodyPr>
          <a:lstStyle/>
          <a:p>
            <a:pPr lvl="0" hangingPunct="0"/>
            <a:r>
              <a:rPr lang="en-GB" dirty="0"/>
              <a:t>Common for U2U &amp; U2N and common for L2 and L3</a:t>
            </a:r>
          </a:p>
          <a:p>
            <a:pPr lvl="1" hangingPunct="0"/>
            <a:r>
              <a:rPr lang="en-GB" dirty="0"/>
              <a:t>Relay/remote UE authorisation [RAN3]</a:t>
            </a:r>
          </a:p>
          <a:p>
            <a:pPr lvl="1" hangingPunct="0"/>
            <a:r>
              <a:rPr lang="en-GB" dirty="0"/>
              <a:t>relay selection and reselection [RAN2]</a:t>
            </a:r>
          </a:p>
          <a:p>
            <a:pPr lvl="1" hangingPunct="0"/>
            <a:r>
              <a:rPr lang="en-GB" dirty="0"/>
              <a:t>Discovery operations for </a:t>
            </a:r>
            <a:r>
              <a:rPr lang="en-GB" dirty="0" err="1"/>
              <a:t>Sidelink</a:t>
            </a:r>
            <a:r>
              <a:rPr lang="en-GB" dirty="0"/>
              <a:t> relaying [RAN2]</a:t>
            </a:r>
          </a:p>
          <a:p>
            <a:pPr lvl="0" hangingPunct="0"/>
            <a:r>
              <a:rPr lang="en-GB" dirty="0"/>
              <a:t>U2N specific:</a:t>
            </a:r>
          </a:p>
          <a:p>
            <a:pPr lvl="1" hangingPunct="0"/>
            <a:r>
              <a:rPr lang="en-GB" dirty="0"/>
              <a:t>Control plane procedures (connection management, SI, paging, etc) [RAN2]</a:t>
            </a:r>
            <a:endParaRPr lang="en-US" dirty="0"/>
          </a:p>
          <a:p>
            <a:pPr lvl="1" hangingPunct="0"/>
            <a:r>
              <a:rPr lang="en-GB" dirty="0" err="1"/>
              <a:t>Uu</a:t>
            </a:r>
            <a:r>
              <a:rPr lang="en-GB" dirty="0"/>
              <a:t>/PC5 Adaptation layer. [RAN2]</a:t>
            </a:r>
            <a:endParaRPr lang="en-US" dirty="0"/>
          </a:p>
          <a:p>
            <a:pPr lvl="1" hangingPunct="0"/>
            <a:r>
              <a:rPr lang="en-GB" dirty="0"/>
              <a:t>QoS [RAN2]</a:t>
            </a:r>
          </a:p>
          <a:p>
            <a:pPr lvl="1" hangingPunct="0"/>
            <a:r>
              <a:rPr lang="en-GB" dirty="0"/>
              <a:t>Service continuity [RAN2/RAN3]</a:t>
            </a:r>
          </a:p>
          <a:p>
            <a:pPr lvl="0" hangingPunct="0"/>
            <a:r>
              <a:rPr lang="en-GB" dirty="0"/>
              <a:t>U2U specific:</a:t>
            </a:r>
          </a:p>
          <a:p>
            <a:pPr lvl="1" hangingPunct="0"/>
            <a:r>
              <a:rPr lang="en-GB" dirty="0"/>
              <a:t>Control procedures (including connection management) [RAN2]</a:t>
            </a:r>
            <a:endParaRPr lang="en-US" dirty="0"/>
          </a:p>
          <a:p>
            <a:pPr lvl="1" hangingPunct="0"/>
            <a:r>
              <a:rPr lang="en-GB" dirty="0"/>
              <a:t>Adaptation layer design and other user plane protocol aspects. [RAN2]</a:t>
            </a:r>
            <a:endParaRPr lang="en-US" dirty="0"/>
          </a:p>
          <a:p>
            <a:pPr lvl="1" hangingPunct="0"/>
            <a:r>
              <a:rPr lang="en-GB" dirty="0"/>
              <a:t>End-to-end security of relayed connection [RAN2]</a:t>
            </a:r>
            <a:endParaRPr lang="en-US" dirty="0"/>
          </a:p>
          <a:p>
            <a:pPr lvl="1"/>
            <a:endParaRPr lang="en-US" sz="12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61728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46837-98BE-244C-BE6F-9611AD4FA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Analysis of workload for L2 UE-to-NW relay </a:t>
            </a: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EFFE03CC-1463-E248-905C-28ADA5993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8178" y="2528710"/>
            <a:ext cx="154068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E75CB4A2-D1CA-4C43-A336-FF40A33D6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1065" y="2528709"/>
            <a:ext cx="168898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C45BC8-6204-D94F-BFE3-C0D2153B7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982" y="1885279"/>
            <a:ext cx="9724031" cy="4599178"/>
          </a:xfrm>
        </p:spPr>
        <p:txBody>
          <a:bodyPr anchor="t">
            <a:normAutofit fontScale="92500" lnSpcReduction="20000"/>
          </a:bodyPr>
          <a:lstStyle/>
          <a:p>
            <a:r>
              <a:rPr lang="en-US" sz="2000" dirty="0"/>
              <a:t>Relay discovery and (re)selection: </a:t>
            </a:r>
            <a:r>
              <a:rPr lang="en-US" sz="2000" dirty="0">
                <a:solidFill>
                  <a:srgbClr val="00B050"/>
                </a:solidFill>
              </a:rPr>
              <a:t>Minimum</a:t>
            </a:r>
            <a:r>
              <a:rPr lang="en-US" sz="2000" dirty="0"/>
              <a:t>:</a:t>
            </a:r>
          </a:p>
          <a:p>
            <a:pPr lvl="1"/>
            <a:r>
              <a:rPr lang="en-US" sz="1600" dirty="0"/>
              <a:t>Reuse the LTE-Prose relay discovery and (re)selection baseline.</a:t>
            </a:r>
          </a:p>
          <a:p>
            <a:pPr lvl="1"/>
            <a:r>
              <a:rPr lang="en-US" sz="1600" dirty="0"/>
              <a:t>WI can discuss additional U2N specific AS layer criteria.</a:t>
            </a:r>
          </a:p>
          <a:p>
            <a:pPr lvl="1"/>
            <a:r>
              <a:rPr lang="en-US" sz="1600" dirty="0"/>
              <a:t>Address the OLPC impact for PC5 link quality evaluation.</a:t>
            </a:r>
          </a:p>
          <a:p>
            <a:r>
              <a:rPr lang="en-US" sz="2000" dirty="0"/>
              <a:t>Control plane : </a:t>
            </a:r>
            <a:r>
              <a:rPr lang="en-US" sz="2000" dirty="0">
                <a:solidFill>
                  <a:schemeClr val="accent2"/>
                </a:solidFill>
              </a:rPr>
              <a:t>Medium</a:t>
            </a:r>
          </a:p>
          <a:p>
            <a:pPr lvl="1"/>
            <a:r>
              <a:rPr lang="en-US" sz="1600" dirty="0"/>
              <a:t>SI has laid out the baseline solutions for connection establishment, paging and SI forwarding &amp; retrieval. </a:t>
            </a:r>
          </a:p>
          <a:p>
            <a:pPr lvl="1"/>
            <a:r>
              <a:rPr lang="en-US" sz="1600" dirty="0"/>
              <a:t>RRC_INACTIVE state support.</a:t>
            </a:r>
          </a:p>
          <a:p>
            <a:r>
              <a:rPr lang="en-US" sz="2000" dirty="0"/>
              <a:t>User plane protocol stack: </a:t>
            </a:r>
            <a:r>
              <a:rPr lang="en-US" sz="2000" dirty="0">
                <a:solidFill>
                  <a:srgbClr val="00B050"/>
                </a:solidFill>
              </a:rPr>
              <a:t>Minimum</a:t>
            </a:r>
          </a:p>
          <a:p>
            <a:pPr lvl="1"/>
            <a:r>
              <a:rPr lang="en-US" sz="1600" dirty="0" err="1"/>
              <a:t>Uu</a:t>
            </a:r>
            <a:r>
              <a:rPr lang="en-US" sz="1600" dirty="0"/>
              <a:t> adaptation header: </a:t>
            </a:r>
            <a:r>
              <a:rPr lang="en-US" sz="1400" dirty="0"/>
              <a:t>U2U-specific, not sharing common design with U2N relay. (U2N may not have PC5 Adaptation header)</a:t>
            </a:r>
            <a:r>
              <a:rPr lang="en-US" sz="1400" b="1" dirty="0"/>
              <a:t>.</a:t>
            </a:r>
          </a:p>
          <a:p>
            <a:pPr lvl="1"/>
            <a:r>
              <a:rPr lang="en-US" sz="1600" dirty="0"/>
              <a:t>PC5 Adaption for U2N can be deprioritized by assuming 1:1 mapping </a:t>
            </a:r>
          </a:p>
          <a:p>
            <a:r>
              <a:rPr lang="en-US" sz="2100" dirty="0"/>
              <a:t>Handover &amp; service continuity: </a:t>
            </a:r>
            <a:r>
              <a:rPr lang="en-US" sz="2100" dirty="0">
                <a:solidFill>
                  <a:schemeClr val="accent2"/>
                </a:solidFill>
              </a:rPr>
              <a:t>Medium</a:t>
            </a:r>
            <a:endParaRPr lang="en-US" sz="2100" dirty="0"/>
          </a:p>
          <a:p>
            <a:pPr lvl="1"/>
            <a:r>
              <a:rPr lang="en-US" sz="1600" dirty="0" err="1"/>
              <a:t>gNB</a:t>
            </a:r>
            <a:r>
              <a:rPr lang="en-US" sz="1600" dirty="0"/>
              <a:t>-controlled path switching for intra-</a:t>
            </a:r>
            <a:r>
              <a:rPr lang="en-US" sz="1600" dirty="0" err="1"/>
              <a:t>gNB</a:t>
            </a:r>
            <a:r>
              <a:rPr lang="en-US" sz="1600" dirty="0"/>
              <a:t> direct-indirect handover.</a:t>
            </a:r>
          </a:p>
          <a:p>
            <a:pPr lvl="1"/>
            <a:r>
              <a:rPr lang="en-US" sz="1600" dirty="0"/>
              <a:t>Collaborate with RAN3 for inter-</a:t>
            </a:r>
            <a:r>
              <a:rPr lang="en-US" sz="1600" dirty="0" err="1"/>
              <a:t>gNB</a:t>
            </a:r>
            <a:r>
              <a:rPr lang="en-US" sz="1600" dirty="0"/>
              <a:t> handover solution.</a:t>
            </a:r>
          </a:p>
          <a:p>
            <a:r>
              <a:rPr lang="en-US" sz="2000" dirty="0"/>
              <a:t>End-to-End QoS: </a:t>
            </a:r>
            <a:r>
              <a:rPr lang="en-US" sz="2000" dirty="0">
                <a:solidFill>
                  <a:schemeClr val="accent2"/>
                </a:solidFill>
              </a:rPr>
              <a:t>Medium</a:t>
            </a:r>
            <a:endParaRPr lang="en-US" sz="2000" dirty="0"/>
          </a:p>
          <a:p>
            <a:pPr lvl="1"/>
            <a:r>
              <a:rPr lang="en-US" sz="1600" dirty="0"/>
              <a:t>E2E QoS Split into per-hop QoS as baseline solution specified in SA2.</a:t>
            </a:r>
          </a:p>
          <a:p>
            <a:pPr lvl="1"/>
            <a:r>
              <a:rPr lang="en-US" sz="1600" dirty="0"/>
              <a:t>Signaling &amp; procedure support and necessary enhancements to ensure E2E QoS (e.g., admission/congestion control).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90C04D-7069-0047-ADC8-989EE395A519}"/>
              </a:ext>
            </a:extLst>
          </p:cNvPr>
          <p:cNvSpPr txBox="1"/>
          <p:nvPr/>
        </p:nvSpPr>
        <p:spPr>
          <a:xfrm>
            <a:off x="1048231" y="6194130"/>
            <a:ext cx="1033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Given the amount of “medium” and “minimum” work, an estimate of ~6 TUs are expected for U2N part.</a:t>
            </a:r>
          </a:p>
        </p:txBody>
      </p:sp>
    </p:spTree>
    <p:extLst>
      <p:ext uri="{BB962C8B-B14F-4D97-AF65-F5344CB8AC3E}">
        <p14:creationId xmlns:p14="http://schemas.microsoft.com/office/powerpoint/2010/main" val="1784185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E46837-98BE-244C-BE6F-9611AD4FA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Analysis of workload for L2 UE-to-UE relay </a:t>
            </a: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EFFE03CC-1463-E248-905C-28ADA5993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8178" y="2528710"/>
            <a:ext cx="154068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E75CB4A2-D1CA-4C43-A336-FF40A33D6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1065" y="2528709"/>
            <a:ext cx="1688988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C45BC8-6204-D94F-BFE3-C0D2153B7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982" y="1885279"/>
            <a:ext cx="9901378" cy="4599178"/>
          </a:xfrm>
        </p:spPr>
        <p:txBody>
          <a:bodyPr anchor="t">
            <a:normAutofit fontScale="92500" lnSpcReduction="10000"/>
          </a:bodyPr>
          <a:lstStyle/>
          <a:p>
            <a:r>
              <a:rPr lang="en-US" sz="1800" dirty="0"/>
              <a:t>Relay discovery and (re)selection: </a:t>
            </a:r>
            <a:r>
              <a:rPr lang="en-US" sz="1800" dirty="0">
                <a:solidFill>
                  <a:srgbClr val="00B050"/>
                </a:solidFill>
              </a:rPr>
              <a:t>Minimum</a:t>
            </a:r>
          </a:p>
          <a:p>
            <a:pPr lvl="1"/>
            <a:r>
              <a:rPr lang="en-US" sz="1600" dirty="0"/>
              <a:t>Share a common baseline solution with U2N relay</a:t>
            </a:r>
          </a:p>
          <a:p>
            <a:pPr lvl="1"/>
            <a:r>
              <a:rPr lang="en-US" sz="1600" dirty="0"/>
              <a:t>WI can discuss U2U specific AS layer criteria (e.g., considering 2</a:t>
            </a:r>
            <a:r>
              <a:rPr lang="en-US" sz="1600" baseline="30000" dirty="0"/>
              <a:t>nd</a:t>
            </a:r>
            <a:r>
              <a:rPr lang="en-US" sz="1600" dirty="0"/>
              <a:t>-hop PC5 link quality and load status).</a:t>
            </a:r>
          </a:p>
          <a:p>
            <a:pPr lvl="1"/>
            <a:r>
              <a:rPr lang="en-US" sz="1600" dirty="0"/>
              <a:t>OLPC impact for PC5 link quality evaluation is common for both U2N and U2U, No extra work need.</a:t>
            </a:r>
          </a:p>
          <a:p>
            <a:r>
              <a:rPr lang="en-US" sz="1800" dirty="0"/>
              <a:t>Control plane procedures : </a:t>
            </a:r>
            <a:r>
              <a:rPr lang="en-US" sz="1800" dirty="0">
                <a:solidFill>
                  <a:srgbClr val="00B050"/>
                </a:solidFill>
              </a:rPr>
              <a:t>Minimum</a:t>
            </a:r>
          </a:p>
          <a:p>
            <a:pPr lvl="1"/>
            <a:r>
              <a:rPr lang="en-US" sz="1600" dirty="0"/>
              <a:t>Integrate Discovery/Connection establishment, and other CP enhancements for better performance.</a:t>
            </a:r>
          </a:p>
          <a:p>
            <a:pPr lvl="1"/>
            <a:r>
              <a:rPr lang="en-US" sz="1600" dirty="0"/>
              <a:t>QoS is based on SA2 baseline solutions. No extra AS layer work.</a:t>
            </a:r>
          </a:p>
          <a:p>
            <a:r>
              <a:rPr lang="en-US" sz="2000" dirty="0"/>
              <a:t>User plane protocol stack: </a:t>
            </a:r>
            <a:r>
              <a:rPr lang="en-US" sz="2000" dirty="0">
                <a:solidFill>
                  <a:schemeClr val="accent2"/>
                </a:solidFill>
              </a:rPr>
              <a:t>Medium </a:t>
            </a:r>
            <a:endParaRPr lang="en-US" sz="2000" dirty="0"/>
          </a:p>
          <a:p>
            <a:pPr lvl="1"/>
            <a:r>
              <a:rPr lang="en-US" sz="1600" dirty="0"/>
              <a:t>PC5 adaptation Layer: U2U-specific, U2N relay may not have PC5 Adaptation header</a:t>
            </a:r>
            <a:r>
              <a:rPr lang="en-US" sz="1600" b="1" dirty="0"/>
              <a:t>.</a:t>
            </a:r>
          </a:p>
          <a:p>
            <a:pPr lvl="1"/>
            <a:r>
              <a:rPr lang="en-US" sz="1600" dirty="0"/>
              <a:t>Routing/forwarding mechanism based on adaptation header information </a:t>
            </a:r>
          </a:p>
          <a:p>
            <a:r>
              <a:rPr lang="en-US" sz="2000" dirty="0"/>
              <a:t>Handover between direct and indirect: </a:t>
            </a:r>
            <a:r>
              <a:rPr lang="en-US" sz="2000" dirty="0">
                <a:solidFill>
                  <a:srgbClr val="00B050"/>
                </a:solidFill>
              </a:rPr>
              <a:t>Minimum</a:t>
            </a:r>
          </a:p>
          <a:p>
            <a:pPr lvl="1"/>
            <a:r>
              <a:rPr lang="en-US" sz="1600" dirty="0"/>
              <a:t>No need to support inter-relay mobility in R17.</a:t>
            </a:r>
          </a:p>
          <a:p>
            <a:pPr lvl="1"/>
            <a:r>
              <a:rPr lang="en-US" sz="1600" dirty="0"/>
              <a:t>Based on PC5 measurements, no </a:t>
            </a:r>
            <a:r>
              <a:rPr lang="en-US" sz="1600" dirty="0" err="1"/>
              <a:t>Uu</a:t>
            </a:r>
            <a:r>
              <a:rPr lang="en-US" sz="1600" dirty="0"/>
              <a:t> solution to reuse. </a:t>
            </a:r>
          </a:p>
          <a:p>
            <a:pPr lvl="1"/>
            <a:r>
              <a:rPr lang="en-US" sz="1600" dirty="0"/>
              <a:t>Service continuity is not supported for U2U relay.</a:t>
            </a:r>
          </a:p>
          <a:p>
            <a:r>
              <a:rPr lang="en-US" sz="1800" dirty="0"/>
              <a:t>End-to-End U2U Security: </a:t>
            </a:r>
            <a:r>
              <a:rPr lang="en-US" sz="1800" dirty="0">
                <a:solidFill>
                  <a:srgbClr val="00B050"/>
                </a:solidFill>
              </a:rPr>
              <a:t>Minimum</a:t>
            </a:r>
          </a:p>
          <a:p>
            <a:pPr lvl="1"/>
            <a:r>
              <a:rPr lang="en-US" sz="1600" dirty="0"/>
              <a:t>PC5-S procedures over the top of AS layer to configure PDCP layer. Main work is up to SA2.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412E46-56BF-834D-B940-CB2255C56547}"/>
              </a:ext>
            </a:extLst>
          </p:cNvPr>
          <p:cNvSpPr txBox="1"/>
          <p:nvPr/>
        </p:nvSpPr>
        <p:spPr>
          <a:xfrm>
            <a:off x="1058170" y="6299791"/>
            <a:ext cx="1033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Given the amount of “medium” and “minimum” work, an estimate of ~3 TUs are expected for U2U part.</a:t>
            </a:r>
          </a:p>
        </p:txBody>
      </p:sp>
    </p:spTree>
    <p:extLst>
      <p:ext uri="{BB962C8B-B14F-4D97-AF65-F5344CB8AC3E}">
        <p14:creationId xmlns:p14="http://schemas.microsoft.com/office/powerpoint/2010/main" val="1209698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E23FAD-2F02-FF47-864E-50635BE4C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974" y="320353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Timeline resemblance: NR V2X vs. NR SL Relay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57466-CB09-524C-8F1A-4091606FB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8212" y="1786338"/>
            <a:ext cx="10602724" cy="1307505"/>
          </a:xfrm>
        </p:spPr>
        <p:txBody>
          <a:bodyPr anchor="t">
            <a:normAutofit/>
          </a:bodyPr>
          <a:lstStyle/>
          <a:p>
            <a:r>
              <a:rPr lang="en-US" sz="2000" dirty="0"/>
              <a:t>RAN2 completed R16 NR V2X WI from Q2 2019 to Q1 2020, it used 4 quarters and 6 WG meetings. </a:t>
            </a:r>
          </a:p>
          <a:p>
            <a:r>
              <a:rPr lang="en-US" sz="2000" dirty="0"/>
              <a:t>Similarly , 4 quarters left ( Q2 2021 to Q1 2022) towards the stage-3 freeze of R17.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0C6F81-8013-0743-9736-1FC1F142D07E}"/>
              </a:ext>
            </a:extLst>
          </p:cNvPr>
          <p:cNvSpPr/>
          <p:nvPr/>
        </p:nvSpPr>
        <p:spPr>
          <a:xfrm>
            <a:off x="1226633" y="2888166"/>
            <a:ext cx="2375211" cy="74234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2019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A99323-9C1D-DC47-BF51-43A6C9FD98AD}"/>
              </a:ext>
            </a:extLst>
          </p:cNvPr>
          <p:cNvSpPr/>
          <p:nvPr/>
        </p:nvSpPr>
        <p:spPr>
          <a:xfrm>
            <a:off x="3676184" y="2888164"/>
            <a:ext cx="2375211" cy="74234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2020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ED543A-9681-BB42-8384-7AFDA720D066}"/>
              </a:ext>
            </a:extLst>
          </p:cNvPr>
          <p:cNvSpPr/>
          <p:nvPr/>
        </p:nvSpPr>
        <p:spPr>
          <a:xfrm>
            <a:off x="6103433" y="2883886"/>
            <a:ext cx="2375211" cy="74234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2021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088B1D-4FC6-F049-A123-F244BAE3F260}"/>
              </a:ext>
            </a:extLst>
          </p:cNvPr>
          <p:cNvSpPr/>
          <p:nvPr/>
        </p:nvSpPr>
        <p:spPr>
          <a:xfrm>
            <a:off x="8545550" y="2883887"/>
            <a:ext cx="2375211" cy="7479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2022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D9F9921-D3DB-6E40-A2EE-3CAED71379CA}"/>
              </a:ext>
            </a:extLst>
          </p:cNvPr>
          <p:cNvSpPr/>
          <p:nvPr/>
        </p:nvSpPr>
        <p:spPr>
          <a:xfrm>
            <a:off x="1821366" y="3764158"/>
            <a:ext cx="2416097" cy="4237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R16 NR V2X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09A59-C630-7E4F-853C-95A317ED60A4}"/>
              </a:ext>
            </a:extLst>
          </p:cNvPr>
          <p:cNvCxnSpPr/>
          <p:nvPr/>
        </p:nvCxnSpPr>
        <p:spPr>
          <a:xfrm>
            <a:off x="2421672" y="2942823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C2578B9-FB7B-BE48-8C5B-B644417F9EFC}"/>
              </a:ext>
            </a:extLst>
          </p:cNvPr>
          <p:cNvCxnSpPr/>
          <p:nvPr/>
        </p:nvCxnSpPr>
        <p:spPr>
          <a:xfrm>
            <a:off x="1821366" y="2908271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E9821F-969F-204B-A302-553BD86C5842}"/>
              </a:ext>
            </a:extLst>
          </p:cNvPr>
          <p:cNvCxnSpPr/>
          <p:nvPr/>
        </p:nvCxnSpPr>
        <p:spPr>
          <a:xfrm>
            <a:off x="3029415" y="2919422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01BCBD-4697-D44A-94A3-0D8D58292541}"/>
              </a:ext>
            </a:extLst>
          </p:cNvPr>
          <p:cNvCxnSpPr/>
          <p:nvPr/>
        </p:nvCxnSpPr>
        <p:spPr>
          <a:xfrm>
            <a:off x="4837769" y="2953973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AB271F2-B5EE-FE49-943E-1E7E79E49547}"/>
              </a:ext>
            </a:extLst>
          </p:cNvPr>
          <p:cNvCxnSpPr/>
          <p:nvPr/>
        </p:nvCxnSpPr>
        <p:spPr>
          <a:xfrm>
            <a:off x="4237463" y="2919421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EE9E87C-592E-7344-86B7-5C5B5D690148}"/>
              </a:ext>
            </a:extLst>
          </p:cNvPr>
          <p:cNvCxnSpPr/>
          <p:nvPr/>
        </p:nvCxnSpPr>
        <p:spPr>
          <a:xfrm>
            <a:off x="5445512" y="2930572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3DE05AC-0728-FA4E-80C2-9D3A90BB0AC7}"/>
              </a:ext>
            </a:extLst>
          </p:cNvPr>
          <p:cNvCxnSpPr/>
          <p:nvPr/>
        </p:nvCxnSpPr>
        <p:spPr>
          <a:xfrm>
            <a:off x="7302189" y="2953972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36BEC9-6089-CA49-BED1-AFD382CA111B}"/>
              </a:ext>
            </a:extLst>
          </p:cNvPr>
          <p:cNvCxnSpPr/>
          <p:nvPr/>
        </p:nvCxnSpPr>
        <p:spPr>
          <a:xfrm>
            <a:off x="6701883" y="2919420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E3058CE-F199-0645-8D12-2439AFC6A8F3}"/>
              </a:ext>
            </a:extLst>
          </p:cNvPr>
          <p:cNvCxnSpPr/>
          <p:nvPr/>
        </p:nvCxnSpPr>
        <p:spPr>
          <a:xfrm>
            <a:off x="7909932" y="2930571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24B9C1-5199-6E41-8E7D-59DCDCEC0C0C}"/>
              </a:ext>
            </a:extLst>
          </p:cNvPr>
          <p:cNvCxnSpPr/>
          <p:nvPr/>
        </p:nvCxnSpPr>
        <p:spPr>
          <a:xfrm>
            <a:off x="9710852" y="2938006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5C729DD-5FA2-0E44-8633-B8329EBF8CD2}"/>
              </a:ext>
            </a:extLst>
          </p:cNvPr>
          <p:cNvCxnSpPr/>
          <p:nvPr/>
        </p:nvCxnSpPr>
        <p:spPr>
          <a:xfrm>
            <a:off x="9110546" y="2903454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56B8F51-FDD2-F74A-8071-9E3AB45A2298}"/>
              </a:ext>
            </a:extLst>
          </p:cNvPr>
          <p:cNvCxnSpPr/>
          <p:nvPr/>
        </p:nvCxnSpPr>
        <p:spPr>
          <a:xfrm>
            <a:off x="10318595" y="2914605"/>
            <a:ext cx="0" cy="669073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ight Brace 29">
            <a:extLst>
              <a:ext uri="{FF2B5EF4-FFF2-40B4-BE49-F238E27FC236}">
                <a16:creationId xmlns:a16="http://schemas.microsoft.com/office/drawing/2014/main" id="{240868A4-AC1E-1B42-BB0E-3246BC47BDCA}"/>
              </a:ext>
            </a:extLst>
          </p:cNvPr>
          <p:cNvSpPr/>
          <p:nvPr/>
        </p:nvSpPr>
        <p:spPr>
          <a:xfrm rot="16200000">
            <a:off x="3071684" y="2413760"/>
            <a:ext cx="324342" cy="4014442"/>
          </a:xfrm>
          <a:prstGeom prst="rightBrace">
            <a:avLst>
              <a:gd name="adj1" fmla="val 6468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Table 31">
            <a:extLst>
              <a:ext uri="{FF2B5EF4-FFF2-40B4-BE49-F238E27FC236}">
                <a16:creationId xmlns:a16="http://schemas.microsoft.com/office/drawing/2014/main" id="{DA21206E-EFB5-054A-941D-27ABFABE02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511619"/>
              </p:ext>
            </p:extLst>
          </p:nvPr>
        </p:nvGraphicFramePr>
        <p:xfrm>
          <a:off x="903044" y="4696295"/>
          <a:ext cx="4636758" cy="101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157">
                  <a:extLst>
                    <a:ext uri="{9D8B030D-6E8A-4147-A177-3AD203B41FA5}">
                      <a16:colId xmlns:a16="http://schemas.microsoft.com/office/drawing/2014/main" val="2002150928"/>
                    </a:ext>
                  </a:extLst>
                </a:gridCol>
                <a:gridCol w="702527">
                  <a:extLst>
                    <a:ext uri="{9D8B030D-6E8A-4147-A177-3AD203B41FA5}">
                      <a16:colId xmlns:a16="http://schemas.microsoft.com/office/drawing/2014/main" val="1379580108"/>
                    </a:ext>
                  </a:extLst>
                </a:gridCol>
                <a:gridCol w="602166">
                  <a:extLst>
                    <a:ext uri="{9D8B030D-6E8A-4147-A177-3AD203B41FA5}">
                      <a16:colId xmlns:a16="http://schemas.microsoft.com/office/drawing/2014/main" val="3265464580"/>
                    </a:ext>
                  </a:extLst>
                </a:gridCol>
                <a:gridCol w="568712">
                  <a:extLst>
                    <a:ext uri="{9D8B030D-6E8A-4147-A177-3AD203B41FA5}">
                      <a16:colId xmlns:a16="http://schemas.microsoft.com/office/drawing/2014/main" val="2633200306"/>
                    </a:ext>
                  </a:extLst>
                </a:gridCol>
                <a:gridCol w="603877">
                  <a:extLst>
                    <a:ext uri="{9D8B030D-6E8A-4147-A177-3AD203B41FA5}">
                      <a16:colId xmlns:a16="http://schemas.microsoft.com/office/drawing/2014/main" val="2194876700"/>
                    </a:ext>
                  </a:extLst>
                </a:gridCol>
                <a:gridCol w="593401">
                  <a:extLst>
                    <a:ext uri="{9D8B030D-6E8A-4147-A177-3AD203B41FA5}">
                      <a16:colId xmlns:a16="http://schemas.microsoft.com/office/drawing/2014/main" val="4133618582"/>
                    </a:ext>
                  </a:extLst>
                </a:gridCol>
                <a:gridCol w="586918">
                  <a:extLst>
                    <a:ext uri="{9D8B030D-6E8A-4147-A177-3AD203B41FA5}">
                      <a16:colId xmlns:a16="http://schemas.microsoft.com/office/drawing/2014/main" val="3205459550"/>
                    </a:ext>
                  </a:extLst>
                </a:gridCol>
              </a:tblGrid>
              <a:tr h="649620">
                <a:tc>
                  <a:txBody>
                    <a:bodyPr/>
                    <a:lstStyle/>
                    <a:p>
                      <a:r>
                        <a:rPr lang="en-US" dirty="0"/>
                        <a:t>RAN2#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105 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107bis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083947"/>
                  </a:ext>
                </a:extLst>
              </a:tr>
              <a:tr h="346779">
                <a:tc>
                  <a:txBody>
                    <a:bodyPr/>
                    <a:lstStyle/>
                    <a:p>
                      <a:r>
                        <a:rPr lang="en-US" dirty="0"/>
                        <a:t>TU 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177545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8FBF5AE5-6A4A-3845-8D68-522BDC1B4426}"/>
              </a:ext>
            </a:extLst>
          </p:cNvPr>
          <p:cNvSpPr txBox="1"/>
          <p:nvPr/>
        </p:nvSpPr>
        <p:spPr>
          <a:xfrm>
            <a:off x="1311633" y="3253713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Q1</a:t>
            </a:r>
            <a:r>
              <a:rPr lang="en-US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9A0502B-B319-F34E-90F4-8C1E4CC26A68}"/>
              </a:ext>
            </a:extLst>
          </p:cNvPr>
          <p:cNvSpPr txBox="1"/>
          <p:nvPr/>
        </p:nvSpPr>
        <p:spPr>
          <a:xfrm>
            <a:off x="1910083" y="3261179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Q2</a:t>
            </a:r>
            <a:r>
              <a:rPr lang="en-US" dirty="0"/>
              <a:t>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D30199D-F238-3943-B97E-CA0D18D261BA}"/>
              </a:ext>
            </a:extLst>
          </p:cNvPr>
          <p:cNvSpPr txBox="1"/>
          <p:nvPr/>
        </p:nvSpPr>
        <p:spPr>
          <a:xfrm>
            <a:off x="2514106" y="3249141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Q3</a:t>
            </a:r>
            <a:r>
              <a:rPr lang="en-US" dirty="0"/>
              <a:t>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870A65-396C-434E-9E8E-D613342282A4}"/>
              </a:ext>
            </a:extLst>
          </p:cNvPr>
          <p:cNvSpPr txBox="1"/>
          <p:nvPr/>
        </p:nvSpPr>
        <p:spPr>
          <a:xfrm>
            <a:off x="3114411" y="3237990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Q4</a:t>
            </a:r>
            <a:r>
              <a:rPr lang="en-US" dirty="0"/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15BF2B-56CF-5042-920D-F5BEBB2D9473}"/>
              </a:ext>
            </a:extLst>
          </p:cNvPr>
          <p:cNvSpPr txBox="1"/>
          <p:nvPr/>
        </p:nvSpPr>
        <p:spPr>
          <a:xfrm>
            <a:off x="3744458" y="3261179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Q1</a:t>
            </a:r>
            <a:r>
              <a:rPr lang="en-US" dirty="0"/>
              <a:t>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8842450-DF45-DE4C-B8CF-C24449922B5E}"/>
              </a:ext>
            </a:extLst>
          </p:cNvPr>
          <p:cNvSpPr txBox="1"/>
          <p:nvPr/>
        </p:nvSpPr>
        <p:spPr>
          <a:xfrm>
            <a:off x="4342908" y="3268645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Q2</a:t>
            </a:r>
            <a:r>
              <a:rPr lang="en-US" dirty="0"/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B227AF3-42AF-0847-AA90-BD9D42C98A39}"/>
              </a:ext>
            </a:extLst>
          </p:cNvPr>
          <p:cNvSpPr txBox="1"/>
          <p:nvPr/>
        </p:nvSpPr>
        <p:spPr>
          <a:xfrm>
            <a:off x="4946931" y="3256607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Q3</a:t>
            </a:r>
            <a:r>
              <a:rPr lang="en-US" dirty="0"/>
              <a:t>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25EB657-853C-714C-A525-C673DC2BFF7C}"/>
              </a:ext>
            </a:extLst>
          </p:cNvPr>
          <p:cNvSpPr txBox="1"/>
          <p:nvPr/>
        </p:nvSpPr>
        <p:spPr>
          <a:xfrm>
            <a:off x="5547236" y="3245456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Q4</a:t>
            </a:r>
            <a:r>
              <a:rPr lang="en-US" dirty="0"/>
              <a:t>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94F56B-C89F-F541-A5E1-01C8FD7A9CE3}"/>
              </a:ext>
            </a:extLst>
          </p:cNvPr>
          <p:cNvSpPr txBox="1"/>
          <p:nvPr/>
        </p:nvSpPr>
        <p:spPr>
          <a:xfrm>
            <a:off x="6145934" y="3250728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Q1</a:t>
            </a:r>
            <a:r>
              <a:rPr lang="en-US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82E459C-16BB-8A41-8F3D-8B76F2686DCB}"/>
              </a:ext>
            </a:extLst>
          </p:cNvPr>
          <p:cNvSpPr txBox="1"/>
          <p:nvPr/>
        </p:nvSpPr>
        <p:spPr>
          <a:xfrm>
            <a:off x="6744384" y="3258194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Q2</a:t>
            </a:r>
            <a:r>
              <a:rPr lang="en-US" dirty="0"/>
              <a:t>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2FA4015-AC8E-9945-87E7-E012B9933E55}"/>
              </a:ext>
            </a:extLst>
          </p:cNvPr>
          <p:cNvSpPr txBox="1"/>
          <p:nvPr/>
        </p:nvSpPr>
        <p:spPr>
          <a:xfrm>
            <a:off x="7348407" y="3246156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Q3</a:t>
            </a:r>
            <a:r>
              <a:rPr lang="en-US" dirty="0"/>
              <a:t>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6BF95E2-8E6C-AE47-B253-75D798083A92}"/>
              </a:ext>
            </a:extLst>
          </p:cNvPr>
          <p:cNvSpPr txBox="1"/>
          <p:nvPr/>
        </p:nvSpPr>
        <p:spPr>
          <a:xfrm>
            <a:off x="7948712" y="3235005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Q4</a:t>
            </a:r>
            <a:r>
              <a:rPr lang="en-US" dirty="0"/>
              <a:t>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645E03-23D7-AB43-A69D-5A67FEFAC652}"/>
              </a:ext>
            </a:extLst>
          </p:cNvPr>
          <p:cNvSpPr txBox="1"/>
          <p:nvPr/>
        </p:nvSpPr>
        <p:spPr>
          <a:xfrm>
            <a:off x="8589912" y="3238518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Q1</a:t>
            </a:r>
            <a:r>
              <a:rPr lang="en-US" dirty="0"/>
              <a:t>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6F3931-843F-384D-8D30-FA02E5EE8E4F}"/>
              </a:ext>
            </a:extLst>
          </p:cNvPr>
          <p:cNvSpPr txBox="1"/>
          <p:nvPr/>
        </p:nvSpPr>
        <p:spPr>
          <a:xfrm>
            <a:off x="9188362" y="3245984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Q2</a:t>
            </a:r>
            <a:r>
              <a:rPr lang="en-US" dirty="0"/>
              <a:t>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88BB2C0-F1AA-404D-880E-F86BB9550832}"/>
              </a:ext>
            </a:extLst>
          </p:cNvPr>
          <p:cNvSpPr txBox="1"/>
          <p:nvPr/>
        </p:nvSpPr>
        <p:spPr>
          <a:xfrm>
            <a:off x="9792385" y="3233946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Q3</a:t>
            </a:r>
            <a:r>
              <a:rPr lang="en-US" dirty="0"/>
              <a:t>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1B1CBC9-52C2-E44D-9F58-60E275F15837}"/>
              </a:ext>
            </a:extLst>
          </p:cNvPr>
          <p:cNvSpPr txBox="1"/>
          <p:nvPr/>
        </p:nvSpPr>
        <p:spPr>
          <a:xfrm>
            <a:off x="10392690" y="3222795"/>
            <a:ext cx="48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Q4</a:t>
            </a:r>
            <a:r>
              <a:rPr lang="en-US" dirty="0"/>
              <a:t> 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8AE57CBB-319E-1A40-A989-982DED25D4AD}"/>
              </a:ext>
            </a:extLst>
          </p:cNvPr>
          <p:cNvSpPr/>
          <p:nvPr/>
        </p:nvSpPr>
        <p:spPr>
          <a:xfrm>
            <a:off x="6694449" y="3724530"/>
            <a:ext cx="2416097" cy="4237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R17 NR SL Relay</a:t>
            </a:r>
          </a:p>
        </p:txBody>
      </p:sp>
      <p:sp>
        <p:nvSpPr>
          <p:cNvPr id="52" name="Right Brace 51">
            <a:extLst>
              <a:ext uri="{FF2B5EF4-FFF2-40B4-BE49-F238E27FC236}">
                <a16:creationId xmlns:a16="http://schemas.microsoft.com/office/drawing/2014/main" id="{C7F56D24-A045-F344-9D74-0C2FE3ED997B}"/>
              </a:ext>
            </a:extLst>
          </p:cNvPr>
          <p:cNvSpPr/>
          <p:nvPr/>
        </p:nvSpPr>
        <p:spPr>
          <a:xfrm rot="16200000">
            <a:off x="8264640" y="2386418"/>
            <a:ext cx="324342" cy="4014442"/>
          </a:xfrm>
          <a:prstGeom prst="rightBrace">
            <a:avLst>
              <a:gd name="adj1" fmla="val 6468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3" name="Table 31">
            <a:extLst>
              <a:ext uri="{FF2B5EF4-FFF2-40B4-BE49-F238E27FC236}">
                <a16:creationId xmlns:a16="http://schemas.microsoft.com/office/drawing/2014/main" id="{51E6502B-5EC2-2B40-A854-79E5EA695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385171"/>
              </p:ext>
            </p:extLst>
          </p:nvPr>
        </p:nvGraphicFramePr>
        <p:xfrm>
          <a:off x="5943600" y="4668954"/>
          <a:ext cx="5452946" cy="1093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254">
                  <a:extLst>
                    <a:ext uri="{9D8B030D-6E8A-4147-A177-3AD203B41FA5}">
                      <a16:colId xmlns:a16="http://schemas.microsoft.com/office/drawing/2014/main" val="2002150928"/>
                    </a:ext>
                  </a:extLst>
                </a:gridCol>
                <a:gridCol w="669024">
                  <a:extLst>
                    <a:ext uri="{9D8B030D-6E8A-4147-A177-3AD203B41FA5}">
                      <a16:colId xmlns:a16="http://schemas.microsoft.com/office/drawing/2014/main" val="1379580108"/>
                    </a:ext>
                  </a:extLst>
                </a:gridCol>
                <a:gridCol w="678702">
                  <a:extLst>
                    <a:ext uri="{9D8B030D-6E8A-4147-A177-3AD203B41FA5}">
                      <a16:colId xmlns:a16="http://schemas.microsoft.com/office/drawing/2014/main" val="3265464580"/>
                    </a:ext>
                  </a:extLst>
                </a:gridCol>
                <a:gridCol w="677642">
                  <a:extLst>
                    <a:ext uri="{9D8B030D-6E8A-4147-A177-3AD203B41FA5}">
                      <a16:colId xmlns:a16="http://schemas.microsoft.com/office/drawing/2014/main" val="2633200306"/>
                    </a:ext>
                  </a:extLst>
                </a:gridCol>
                <a:gridCol w="623238">
                  <a:extLst>
                    <a:ext uri="{9D8B030D-6E8A-4147-A177-3AD203B41FA5}">
                      <a16:colId xmlns:a16="http://schemas.microsoft.com/office/drawing/2014/main" val="2194876700"/>
                    </a:ext>
                  </a:extLst>
                </a:gridCol>
                <a:gridCol w="697855">
                  <a:extLst>
                    <a:ext uri="{9D8B030D-6E8A-4147-A177-3AD203B41FA5}">
                      <a16:colId xmlns:a16="http://schemas.microsoft.com/office/drawing/2014/main" val="4133618582"/>
                    </a:ext>
                  </a:extLst>
                </a:gridCol>
                <a:gridCol w="690231">
                  <a:extLst>
                    <a:ext uri="{9D8B030D-6E8A-4147-A177-3AD203B41FA5}">
                      <a16:colId xmlns:a16="http://schemas.microsoft.com/office/drawing/2014/main" val="3205459550"/>
                    </a:ext>
                  </a:extLst>
                </a:gridCol>
              </a:tblGrid>
              <a:tr h="589580">
                <a:tc>
                  <a:txBody>
                    <a:bodyPr/>
                    <a:lstStyle/>
                    <a:p>
                      <a:r>
                        <a:rPr lang="en-US" dirty="0"/>
                        <a:t>RAN2#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113 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115bis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083947"/>
                  </a:ext>
                </a:extLst>
              </a:tr>
              <a:tr h="453141">
                <a:tc>
                  <a:txBody>
                    <a:bodyPr/>
                    <a:lstStyle/>
                    <a:p>
                      <a:r>
                        <a:rPr lang="en-US" dirty="0"/>
                        <a:t>TU estimate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177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60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E23FAD-2F02-FF47-864E-50635BE4C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RAN2 work comparison of NR V2X and NR SL Relay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57466-CB09-524C-8F1A-4091606FB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909" y="1622745"/>
            <a:ext cx="10178044" cy="620031"/>
          </a:xfrm>
        </p:spPr>
        <p:txBody>
          <a:bodyPr anchor="t">
            <a:normAutofit fontScale="85000" lnSpcReduction="20000"/>
          </a:bodyPr>
          <a:lstStyle/>
          <a:p>
            <a:r>
              <a:rPr lang="en-US" sz="2000" dirty="0"/>
              <a:t>R16 created a new SL interface for NR, but R17 just need specify add-on procedures on top of existing interface.</a:t>
            </a:r>
          </a:p>
          <a:p>
            <a:r>
              <a:rPr lang="en-US" sz="2000" dirty="0"/>
              <a:t>SL relay work task in </a:t>
            </a:r>
            <a:r>
              <a:rPr lang="en-US" sz="2000" b="1" dirty="0"/>
              <a:t>RAN2 is considerably less </a:t>
            </a:r>
            <a:r>
              <a:rPr lang="en-US" sz="2000" dirty="0"/>
              <a:t>than NR V2X, as shown in table below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82A3FDE-B451-F04E-B77E-93C7B89D8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632023"/>
              </p:ext>
            </p:extLst>
          </p:nvPr>
        </p:nvGraphicFramePr>
        <p:xfrm>
          <a:off x="808909" y="2230295"/>
          <a:ext cx="10739238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973">
                  <a:extLst>
                    <a:ext uri="{9D8B030D-6E8A-4147-A177-3AD203B41FA5}">
                      <a16:colId xmlns:a16="http://schemas.microsoft.com/office/drawing/2014/main" val="755724285"/>
                    </a:ext>
                  </a:extLst>
                </a:gridCol>
                <a:gridCol w="3970751">
                  <a:extLst>
                    <a:ext uri="{9D8B030D-6E8A-4147-A177-3AD203B41FA5}">
                      <a16:colId xmlns:a16="http://schemas.microsoft.com/office/drawing/2014/main" val="2579690464"/>
                    </a:ext>
                  </a:extLst>
                </a:gridCol>
                <a:gridCol w="3159743">
                  <a:extLst>
                    <a:ext uri="{9D8B030D-6E8A-4147-A177-3AD203B41FA5}">
                      <a16:colId xmlns:a16="http://schemas.microsoft.com/office/drawing/2014/main" val="2898182002"/>
                    </a:ext>
                  </a:extLst>
                </a:gridCol>
                <a:gridCol w="1586771">
                  <a:extLst>
                    <a:ext uri="{9D8B030D-6E8A-4147-A177-3AD203B41FA5}">
                      <a16:colId xmlns:a16="http://schemas.microsoft.com/office/drawing/2014/main" val="4294769318"/>
                    </a:ext>
                  </a:extLst>
                </a:gridCol>
              </a:tblGrid>
              <a:tr h="35354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V2X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SL Relay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R17 vs. R16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732505"/>
                  </a:ext>
                </a:extLst>
              </a:tr>
              <a:tr h="1532011">
                <a:tc>
                  <a:txBody>
                    <a:bodyPr/>
                    <a:lstStyle/>
                    <a:p>
                      <a:r>
                        <a:rPr lang="en-US" dirty="0"/>
                        <a:t>Control plane (RRC, etc.)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New V2X SIB, resource pool configurations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SLRB configurations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New PC5-RRC protocol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Support of flow-based </a:t>
                      </a:r>
                      <a:r>
                        <a:rPr lang="en-US" sz="1400" dirty="0" err="1"/>
                        <a:t>Sidelink</a:t>
                      </a:r>
                      <a:r>
                        <a:rPr lang="en-US" sz="1400" dirty="0"/>
                        <a:t> QoS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Cross-RAT configuration/scheduling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Congestion control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Cell (re)selection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AS support for Relay (re)selection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direct-indirect path switching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End-to-end QoS support via relay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SI forwarding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Paging via relay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Less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533690"/>
                  </a:ext>
                </a:extLst>
              </a:tr>
              <a:tr h="1944475">
                <a:tc>
                  <a:txBody>
                    <a:bodyPr/>
                    <a:lstStyle/>
                    <a:p>
                      <a:r>
                        <a:rPr lang="en-US" dirty="0"/>
                        <a:t>User Plane (e.g., MAC/RLC/PDCP)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MAC/RLC/PDCP/SDAP PDU formats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Mode 1 resource (Type 1/2 CG &amp; DG)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Mode 2 resource allocation &amp; sensing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Groupcast &amp; unicast HARQ feedback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Distance-based groupcast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Uu</a:t>
                      </a:r>
                      <a:r>
                        <a:rPr lang="en-US" sz="1400" dirty="0"/>
                        <a:t>/SL prioritization, preemption, re-evaluation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Sidelink</a:t>
                      </a:r>
                      <a:r>
                        <a:rPr lang="en-US" sz="1400" dirty="0"/>
                        <a:t> RLF/RLM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Sidelink</a:t>
                      </a:r>
                      <a:r>
                        <a:rPr lang="en-US" sz="1400" dirty="0"/>
                        <a:t> RLC AM support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PDCP Security for SL Unicast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Uu</a:t>
                      </a:r>
                      <a:r>
                        <a:rPr lang="en-US" sz="1400" dirty="0"/>
                        <a:t> Adaptation layer and header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PC5 Adaptation Layer and header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Much less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797740"/>
                  </a:ext>
                </a:extLst>
              </a:tr>
              <a:tr h="503140">
                <a:tc>
                  <a:txBody>
                    <a:bodyPr/>
                    <a:lstStyle/>
                    <a:p>
                      <a:r>
                        <a:rPr lang="en-US" dirty="0"/>
                        <a:t>RAN1 dependency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More TUs are spent on RAN1 and  delays were caused by unsolved RAN1 issues.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No</a:t>
                      </a:r>
                      <a:r>
                        <a:rPr lang="en-US" sz="1400" dirty="0"/>
                        <a:t>. </a:t>
                      </a:r>
                      <a:r>
                        <a:rPr lang="en-US" sz="14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RAN2 can progress more efficiently without relying on inputs from RAN1.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152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45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E23FAD-2F02-FF47-864E-50635BE4C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57466-CB09-524C-8F1A-4091606FB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982" y="2148864"/>
            <a:ext cx="9724031" cy="3540736"/>
          </a:xfrm>
        </p:spPr>
        <p:txBody>
          <a:bodyPr anchor="t">
            <a:normAutofit/>
          </a:bodyPr>
          <a:lstStyle/>
          <a:p>
            <a:r>
              <a:rPr lang="en-US" sz="2400" dirty="0"/>
              <a:t>Summary of the analysis:</a:t>
            </a:r>
          </a:p>
          <a:p>
            <a:pPr lvl="1"/>
            <a:r>
              <a:rPr lang="en-US" sz="2000" dirty="0"/>
              <a:t>RAN2 workload for Layer 2 relay is about </a:t>
            </a:r>
            <a:r>
              <a:rPr lang="en-US" sz="2000" b="1" dirty="0"/>
              <a:t>9 TUs</a:t>
            </a:r>
            <a:r>
              <a:rPr lang="en-US" sz="2000" dirty="0"/>
              <a:t>, with an estimate of 6 TUs and 3 TUs for U2N relay and U2U relay respectively, assuming some overlapping work in relay discovery and relay (re)selection can be reused for both.</a:t>
            </a:r>
          </a:p>
          <a:p>
            <a:pPr lvl="1"/>
            <a:r>
              <a:rPr lang="en-US" sz="2000" dirty="0"/>
              <a:t>Compare to Rel-16 NR </a:t>
            </a:r>
            <a:r>
              <a:rPr lang="en-US" sz="2000" dirty="0" err="1"/>
              <a:t>Sidelink</a:t>
            </a:r>
            <a:r>
              <a:rPr lang="en-US" sz="2000" dirty="0"/>
              <a:t>, R17 relay work has relatively less technical tasks and should be completed within 4 quarters.</a:t>
            </a:r>
          </a:p>
          <a:p>
            <a:endParaRPr lang="en-US" sz="2400" dirty="0"/>
          </a:p>
          <a:p>
            <a:r>
              <a:rPr lang="en-US" sz="2400" dirty="0"/>
              <a:t>Conclusion: </a:t>
            </a:r>
          </a:p>
          <a:p>
            <a:pPr lvl="1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RAN is able to finish both L2 U2N and L2 U2U relay in Rel-17</a:t>
            </a:r>
            <a:r>
              <a:rPr lang="en-US" sz="2000" dirty="0"/>
              <a:t>.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66062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4378</TotalTime>
  <Words>1093</Words>
  <Application>Microsoft Macintosh PowerPoint</Application>
  <PresentationFormat>Widescreen</PresentationFormat>
  <Paragraphs>159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Analysis of RAN work for Layer-2 Sidelink Relay</vt:lpstr>
      <vt:lpstr>Introduction</vt:lpstr>
      <vt:lpstr>Layer-2 relay work needed in RAN</vt:lpstr>
      <vt:lpstr>Analysis of workload for L2 UE-to-NW relay </vt:lpstr>
      <vt:lpstr>Analysis of workload for L2 UE-to-UE relay </vt:lpstr>
      <vt:lpstr>Timeline resemblance: NR V2X vs. NR SL Relay</vt:lpstr>
      <vt:lpstr>RAN2 work comparison of NR V2X and NR SL Relay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Case for L2 Relay</dc:title>
  <dc:creator>Zhibin Wu</dc:creator>
  <cp:lastModifiedBy>Zhibin Wu</cp:lastModifiedBy>
  <cp:revision>51</cp:revision>
  <dcterms:created xsi:type="dcterms:W3CDTF">2021-03-03T04:48:16Z</dcterms:created>
  <dcterms:modified xsi:type="dcterms:W3CDTF">2021-03-15T18:27:50Z</dcterms:modified>
</cp:coreProperties>
</file>