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60" r:id="rId5"/>
    <p:sldId id="273" r:id="rId6"/>
    <p:sldId id="267" r:id="rId7"/>
    <p:sldId id="269" r:id="rId8"/>
    <p:sldId id="275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/>
    <p:restoredTop sz="96349" autoAdjust="0"/>
  </p:normalViewPr>
  <p:slideViewPr>
    <p:cSldViewPr snapToGrid="0" snapToObjects="1">
      <p:cViewPr varScale="1">
        <p:scale>
          <a:sx n="104" d="100"/>
          <a:sy n="104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3/15/2021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3/15/2021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3E616-3B3B-6546-AE13-BC763B1BC81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50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3E616-3B3B-6546-AE13-BC763B1BC81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478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3E616-3B3B-6546-AE13-BC763B1BC81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089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F474E2-9E7A-A641-9D60-318ACCA566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7E54665F-8E28-3243-9318-210A3BE35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950AA4-51D3-2C4C-B152-454F6178D04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03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594E74C-093B-BA48-89DA-5A66B396F5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FFE53038-0551-C14A-AD90-8B5898339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22AC91-4AB5-4F46-8167-F0D4A58FDD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91403A-3C6D-8B40-915D-7160EEE8E8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FCCEC057-FB1E-944F-AE3C-E0811987E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EC6361-572C-AF4A-B02C-2909B90B98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04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7B78AE-C8B4-2645-9E76-61954167D6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7BA89ABF-FEB3-2F41-A274-4454E231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551888-3C04-F446-B734-C16E7AFD0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58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F86837-66B1-2E46-B151-401FE35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687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9B0EB5BF-413D-9349-AEDB-7AC786E71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961C33-E2C9-8C4C-B237-6EEBACA6F3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1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in a dark room&#10;&#10;Description automatically generated">
            <a:extLst>
              <a:ext uri="{FF2B5EF4-FFF2-40B4-BE49-F238E27FC236}">
                <a16:creationId xmlns:a16="http://schemas.microsoft.com/office/drawing/2014/main" id="{3078888E-58FC-324D-8FC6-7B8B8B1431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AD6037D-5485-DE4C-B889-BC8056F06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E4015A-82A1-114B-BA79-1ADAFA19B6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5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9C70C5-3DFD-EF42-BD9B-C3146F7AB9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9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7694E66-0723-0D48-A82C-1B7D9ED31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8CA593-CA1A-F241-913C-BEE7793D13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4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51" r:id="rId11"/>
    <p:sldLayoutId id="2147483669" r:id="rId12"/>
    <p:sldLayoutId id="2147483663" r:id="rId13"/>
    <p:sldLayoutId id="2147483660" r:id="rId14"/>
    <p:sldLayoutId id="2147483661" r:id="rId15"/>
    <p:sldLayoutId id="2147483668" r:id="rId16"/>
    <p:sldLayoutId id="2147483662" r:id="rId1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4511D-E0C1-044C-8563-49B32C957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69869"/>
            <a:ext cx="10689590" cy="43531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2400"/>
              </a:spcAft>
            </a:pPr>
            <a:br>
              <a:rPr lang="sv-SE" sz="1800" dirty="0"/>
            </a:br>
            <a:br>
              <a:rPr lang="sv-SE" sz="1800" dirty="0"/>
            </a:br>
            <a:r>
              <a:rPr lang="sv-SE" sz="1800" dirty="0"/>
              <a:t>Agenda Item	: 9.13</a:t>
            </a:r>
            <a:br>
              <a:rPr lang="sv-SE" sz="1800" dirty="0"/>
            </a:br>
            <a:r>
              <a:rPr lang="sv-SE" sz="1800" dirty="0"/>
              <a:t>Source		: InterDigital Communications</a:t>
            </a:r>
            <a:br>
              <a:rPr lang="sv-SE" sz="1800" dirty="0"/>
            </a:br>
            <a:r>
              <a:rPr lang="sv-SE" sz="1800" dirty="0"/>
              <a:t>Title		: On the Scope of Rel-18 PHY Layer Enhancements using AI-based Solutions</a:t>
            </a:r>
            <a:br>
              <a:rPr lang="sv-SE" sz="1800" dirty="0"/>
            </a:br>
            <a:r>
              <a:rPr lang="sv-SE" sz="1800" dirty="0"/>
              <a:t>Document for	: Discussion and Decision</a:t>
            </a:r>
            <a:endParaRPr lang="en-US" sz="18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B13EC8-0831-9846-852E-AC489180F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62EB1-6D95-BA47-9D58-291CF311F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8AB4699-3A77-4B7E-9F8F-E53039C81151}"/>
              </a:ext>
            </a:extLst>
          </p:cNvPr>
          <p:cNvSpPr txBox="1">
            <a:spLocks/>
          </p:cNvSpPr>
          <p:nvPr/>
        </p:nvSpPr>
        <p:spPr>
          <a:xfrm>
            <a:off x="419100" y="313881"/>
            <a:ext cx="11310158" cy="447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3DB"/>
              </a:buClr>
              <a:buFont typeface="Arial" panose="020B0604020202020204" pitchFamily="34" charset="0"/>
              <a:buChar char="•"/>
              <a:defRPr sz="2800" b="1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3D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3D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3D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3D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bg1"/>
                </a:solidFill>
              </a:rPr>
              <a:t>3GPP TSG RAN Meeting #91e								RP-210672</a:t>
            </a:r>
            <a:endParaRPr lang="en-US" sz="1600" dirty="0">
              <a:solidFill>
                <a:schemeClr val="bg1"/>
              </a:solidFill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bg1"/>
                </a:solidFill>
              </a:rPr>
              <a:t>Electronic Meeting, March 18</a:t>
            </a:r>
            <a:r>
              <a:rPr lang="en-US" sz="1600" baseline="30000" dirty="0">
                <a:solidFill>
                  <a:schemeClr val="bg1"/>
                </a:solidFill>
              </a:rPr>
              <a:t>th</a:t>
            </a:r>
            <a:r>
              <a:rPr lang="en-US" sz="1600" dirty="0">
                <a:solidFill>
                  <a:schemeClr val="bg1"/>
                </a:solidFill>
              </a:rPr>
              <a:t> – 24</a:t>
            </a:r>
            <a:r>
              <a:rPr lang="en-US" sz="1600" baseline="30000" dirty="0">
                <a:solidFill>
                  <a:schemeClr val="bg1"/>
                </a:solidFill>
              </a:rPr>
              <a:t>th</a:t>
            </a:r>
            <a:r>
              <a:rPr lang="en-US" sz="1600" dirty="0">
                <a:solidFill>
                  <a:schemeClr val="bg1"/>
                </a:solidFill>
              </a:rPr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121734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535" y="274639"/>
            <a:ext cx="10972799" cy="842381"/>
          </a:xfrm>
        </p:spPr>
        <p:txBody>
          <a:bodyPr/>
          <a:lstStyle/>
          <a:p>
            <a:r>
              <a:rPr lang="sv-SE" dirty="0"/>
              <a:t>Possible PHY Layer Enhancements for NR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257" y="1723509"/>
            <a:ext cx="10972799" cy="4580738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600"/>
              </a:spcAft>
            </a:pPr>
            <a:r>
              <a:rPr lang="sv-SE" dirty="0"/>
              <a:t>MIMO CSI feedback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CSI feedback compression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CSI prediction</a:t>
            </a:r>
          </a:p>
          <a:p>
            <a:pPr>
              <a:spcAft>
                <a:spcPts val="600"/>
              </a:spcAft>
            </a:pPr>
            <a:r>
              <a:rPr lang="sv-SE" dirty="0"/>
              <a:t>RS overhead reduction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Adaptive RS density based on UE AI processing capability</a:t>
            </a:r>
          </a:p>
          <a:p>
            <a:pPr>
              <a:spcAft>
                <a:spcPts val="600"/>
              </a:spcAft>
            </a:pPr>
            <a:r>
              <a:rPr lang="sv-SE" dirty="0"/>
              <a:t>Mobility/Beam management optimizations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Optimized beam measurements  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Predictive beam/mobility management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Enhanced beam failure recovery</a:t>
            </a:r>
          </a:p>
          <a:p>
            <a:pPr>
              <a:spcAft>
                <a:spcPts val="600"/>
              </a:spcAft>
            </a:pPr>
            <a:r>
              <a:rPr lang="sv-SE" dirty="0"/>
              <a:t>Positioning enhancements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Improved accuracy in NLOS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Robustness in presence of synchronization errors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7A13B1C-919B-4E62-B8C0-C09ECD063650}"/>
              </a:ext>
            </a:extLst>
          </p:cNvPr>
          <p:cNvSpPr/>
          <p:nvPr/>
        </p:nvSpPr>
        <p:spPr>
          <a:xfrm>
            <a:off x="163286" y="1226209"/>
            <a:ext cx="11930743" cy="34359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AIML can be a useful tool to address a specific problem/optimization.</a:t>
            </a:r>
          </a:p>
        </p:txBody>
      </p:sp>
    </p:spTree>
    <p:extLst>
      <p:ext uri="{BB962C8B-B14F-4D97-AF65-F5344CB8AC3E}">
        <p14:creationId xmlns:p14="http://schemas.microsoft.com/office/powerpoint/2010/main" val="1886323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Categorizing possible impact of AI solutions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" y="1569880"/>
            <a:ext cx="12017828" cy="528903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800" dirty="0"/>
              <a:t>OEM AI black box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Placement of AI model:</a:t>
            </a:r>
            <a:r>
              <a:rPr lang="sv-SE" sz="1600" dirty="0"/>
              <a:t> Local to the UE or gNB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Training strategy</a:t>
            </a:r>
            <a:r>
              <a:rPr lang="sv-SE" sz="1600" dirty="0"/>
              <a:t>: Implementation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Benefits:</a:t>
            </a:r>
            <a:r>
              <a:rPr lang="sv-SE" sz="1600" dirty="0"/>
              <a:t> Optimization of local processing targetting implementation based PHY performance improvement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Possible Impacts:</a:t>
            </a:r>
            <a:r>
              <a:rPr lang="sv-SE" sz="1600" dirty="0"/>
              <a:t> Details of AI model and training is out of scope of 3GPP, possibly new feedback from the UE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800" dirty="0"/>
              <a:t>UE-based AI black box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Placement of AI model: </a:t>
            </a:r>
            <a:r>
              <a:rPr lang="sv-SE" sz="1600" dirty="0"/>
              <a:t>Local to the UE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Training strategy: </a:t>
            </a:r>
            <a:r>
              <a:rPr lang="sv-SE" sz="1600" dirty="0"/>
              <a:t>Offline, Online refinement possible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Benefits:</a:t>
            </a:r>
            <a:r>
              <a:rPr lang="sv-SE" sz="1600" dirty="0"/>
              <a:t> Optimization of system performance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Possible Impacts:</a:t>
            </a:r>
            <a:r>
              <a:rPr lang="sv-SE" sz="1600" dirty="0"/>
              <a:t> Details of AI model and training is out of scope of 3GPP, definition/indication of UE capability relating to AI processing, supported signaling for network control, feedback and procedures etc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800" dirty="0"/>
              <a:t>Joint AI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Placement of AI model: </a:t>
            </a:r>
            <a:r>
              <a:rPr lang="sv-SE" sz="1600" dirty="0"/>
              <a:t>AI model at the UE and AI model at the gNB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Training strategy: </a:t>
            </a:r>
            <a:r>
              <a:rPr lang="sv-SE" sz="1600" dirty="0"/>
              <a:t>Offline, Online or Remote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Benefits: </a:t>
            </a:r>
            <a:r>
              <a:rPr lang="sv-SE" sz="1600" dirty="0"/>
              <a:t>Optimization of performance impacting multiple endpoints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sv-SE" sz="1600" b="1" dirty="0"/>
              <a:t>Possible Impacts:</a:t>
            </a:r>
            <a:r>
              <a:rPr lang="sv-SE" sz="1600" dirty="0"/>
              <a:t> Signaling to enable configuration of AI model, support for model training and/or download, definition/indication of UE capability relating to AI processing, potential new feedback, supported signaling for network control, feedback and procedures etc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6C1D53E-35E0-439A-B102-67C131CF1836}"/>
              </a:ext>
            </a:extLst>
          </p:cNvPr>
          <p:cNvSpPr/>
          <p:nvPr/>
        </p:nvSpPr>
        <p:spPr>
          <a:xfrm>
            <a:off x="130626" y="1203089"/>
            <a:ext cx="11930743" cy="34359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Impacts to specification and complexity depend on placement and training method for the AI solution</a:t>
            </a:r>
          </a:p>
        </p:txBody>
      </p:sp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Possible </a:t>
            </a:r>
            <a:r>
              <a:rPr lang="en-US" dirty="0"/>
              <a:t>challenges</a:t>
            </a:r>
            <a:r>
              <a:rPr lang="sv-S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80" y="1875797"/>
            <a:ext cx="11999035" cy="4335347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600"/>
              </a:spcAft>
            </a:pPr>
            <a:r>
              <a:rPr lang="sv-SE" dirty="0"/>
              <a:t>Challenge 1: Data sets for AI model training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Do we have agree on data sets to use for evaluation ?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What are the assumptions to generate and/or collect data ?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How to ensure training data to represents realistic environment both in terms of quality and quantity ?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Would synthetic data be sufficient for evaluation ?  Should the synthetic data be augmented with real data?</a:t>
            </a:r>
          </a:p>
          <a:p>
            <a:pPr>
              <a:spcAft>
                <a:spcPts val="600"/>
              </a:spcAft>
            </a:pPr>
            <a:r>
              <a:rPr lang="sv-SE" dirty="0"/>
              <a:t>Challenge 2: Definition of UE capability w.r.t AI processing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How to define UE capability in terms of memory, processing power, latency, support for various AI model architectures etc</a:t>
            </a:r>
          </a:p>
          <a:p>
            <a:pPr>
              <a:spcAft>
                <a:spcPts val="600"/>
              </a:spcAft>
            </a:pPr>
            <a:r>
              <a:rPr lang="sv-SE" dirty="0"/>
              <a:t>Challenge 3: Interoperable AI model representation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Applicable for remote training and AI model download scenarios</a:t>
            </a:r>
          </a:p>
          <a:p>
            <a:pPr>
              <a:spcAft>
                <a:spcPts val="600"/>
              </a:spcAft>
            </a:pPr>
            <a:r>
              <a:rPr lang="sv-SE" dirty="0"/>
              <a:t>Challenge 4:  What is the methodology used to evaluate AI-based solutions?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What methodology should RAN use to test conformance and performance ?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What methodology should RAN use specifying support for AI-based solutions ?</a:t>
            </a:r>
          </a:p>
          <a:p>
            <a:pPr>
              <a:spcAft>
                <a:spcPts val="600"/>
              </a:spcAft>
            </a:pPr>
            <a:r>
              <a:rPr lang="sv-SE" dirty="0"/>
              <a:t>Challenge 5: Predictable and guaranteed performance of AI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How to ensure predictable performance from a AI model ?</a:t>
            </a:r>
          </a:p>
          <a:p>
            <a:pPr>
              <a:spcAft>
                <a:spcPts val="600"/>
              </a:spcAft>
            </a:pPr>
            <a:endParaRPr lang="sv-SE" dirty="0"/>
          </a:p>
          <a:p>
            <a:pPr>
              <a:spcAft>
                <a:spcPts val="600"/>
              </a:spcAft>
            </a:pPr>
            <a:endParaRPr lang="sv-S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A7AD35C-5F24-427A-8246-91004C95E41E}"/>
              </a:ext>
            </a:extLst>
          </p:cNvPr>
          <p:cNvSpPr/>
          <p:nvPr/>
        </p:nvSpPr>
        <p:spPr>
          <a:xfrm>
            <a:off x="96477" y="1285396"/>
            <a:ext cx="11930743" cy="34359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spcAft>
                <a:spcPts val="600"/>
              </a:spcAft>
            </a:pPr>
            <a:r>
              <a:rPr lang="sv-SE" b="1" i="1" dirty="0">
                <a:solidFill>
                  <a:schemeClr val="tx1"/>
                </a:solidFill>
              </a:rPr>
              <a:t>Scope of the work should limit the challenges that needs to be addressed within Rel-18 time frame</a:t>
            </a:r>
            <a:endParaRPr lang="sv-S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218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Proposal for Rel-18 SID Scope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920" y="2184823"/>
            <a:ext cx="10972799" cy="400422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sv-SE" dirty="0"/>
              <a:t>Study on evaluation of AI-based PHY enhancements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Identify use case and deployment scenarios.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Study performance evaluation methodology for AI based solutions. </a:t>
            </a:r>
          </a:p>
          <a:p>
            <a:pPr lvl="2">
              <a:spcAft>
                <a:spcPts val="600"/>
              </a:spcAft>
            </a:pPr>
            <a:r>
              <a:rPr lang="sv-SE"/>
              <a:t>Study </a:t>
            </a:r>
            <a:r>
              <a:rPr lang="sv-SE" dirty="0"/>
              <a:t>assumptions on the </a:t>
            </a:r>
            <a:r>
              <a:rPr lang="en-US" dirty="0"/>
              <a:t>AI models, algorithms, training aspects and data sets. </a:t>
            </a:r>
            <a:endParaRPr lang="sv-SE" dirty="0"/>
          </a:p>
          <a:p>
            <a:pPr lvl="1">
              <a:spcAft>
                <a:spcPts val="600"/>
              </a:spcAft>
            </a:pPr>
            <a:r>
              <a:rPr lang="sv-SE" dirty="0"/>
              <a:t>Study standardization impacts for selected use cases for which AI methods are shown to be beneficial.</a:t>
            </a:r>
          </a:p>
          <a:p>
            <a:pPr lvl="1">
              <a:spcAft>
                <a:spcPts val="600"/>
              </a:spcAft>
            </a:pPr>
            <a:r>
              <a:rPr lang="sv-SE" dirty="0"/>
              <a:t>Study characterization and signaling of UE capabilities w.r.t AI processing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7E3F89-9AB8-46F1-9D7E-9BBB9DEAB31B}"/>
              </a:ext>
            </a:extLst>
          </p:cNvPr>
          <p:cNvSpPr txBox="1"/>
          <p:nvPr/>
        </p:nvSpPr>
        <p:spPr>
          <a:xfrm>
            <a:off x="5043638" y="62371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B6D4C7F-F7A1-4771-B7E5-53E84DD77380}"/>
              </a:ext>
            </a:extLst>
          </p:cNvPr>
          <p:cNvSpPr/>
          <p:nvPr/>
        </p:nvSpPr>
        <p:spPr>
          <a:xfrm>
            <a:off x="130626" y="1337799"/>
            <a:ext cx="11930743" cy="54366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spcAft>
                <a:spcPts val="600"/>
              </a:spcAft>
            </a:pPr>
            <a:r>
              <a:rPr lang="sv-SE" b="1" i="1" dirty="0">
                <a:solidFill>
                  <a:schemeClr val="tx1"/>
                </a:solidFill>
              </a:rPr>
              <a:t>For a first RAN-led </a:t>
            </a:r>
            <a:r>
              <a:rPr lang="sv-SE" b="1" i="1">
                <a:solidFill>
                  <a:schemeClr val="tx1"/>
                </a:solidFill>
              </a:rPr>
              <a:t>SI with AI-based enhancements, </a:t>
            </a:r>
            <a:r>
              <a:rPr lang="sv-SE" b="1" i="1" dirty="0">
                <a:solidFill>
                  <a:schemeClr val="tx1"/>
                </a:solidFill>
              </a:rPr>
              <a:t>we propose to focus on use cases, deployments and evaluation methodology </a:t>
            </a:r>
          </a:p>
        </p:txBody>
      </p:sp>
    </p:spTree>
    <p:extLst>
      <p:ext uri="{BB962C8B-B14F-4D97-AF65-F5344CB8AC3E}">
        <p14:creationId xmlns:p14="http://schemas.microsoft.com/office/powerpoint/2010/main" val="1714864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74439-36FA-614B-82F2-EF175FF4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Thank you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6B2272-29C7-9E4B-9310-5F7BDF40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7FF0FD-B7B3-224C-8E83-1B2032702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297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1" ma:contentTypeDescription="Create a new document." ma:contentTypeScope="" ma:versionID="66ce7bebfef01f2c45e8f1c04917a89f">
  <xsd:schema xmlns:xsd="http://www.w3.org/2001/XMLSchema" xmlns:xs="http://www.w3.org/2001/XMLSchema" xmlns:p="http://schemas.microsoft.com/office/2006/metadata/properties" xmlns:ns2="5a888943-97ca-4c93-b605-714bb5e9e285" xmlns:ns3="e32f50e1-6846-4d7d-ad60-ccd6877e6c5e" targetNamespace="http://schemas.microsoft.com/office/2006/metadata/properties" ma:root="true" ma:fieldsID="fa8b6044dce05bdabb27a4ea9c9bcde6" ns2:_="" ns3:_="">
    <xsd:import namespace="5a888943-97ca-4c93-b605-714bb5e9e285"/>
    <xsd:import namespace="e32f50e1-6846-4d7d-ad60-ccd6877e6c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135150-5F22-426A-BE61-213272823C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040242-99E9-495A-9315-53EDA6F9D02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32f50e1-6846-4d7d-ad60-ccd6877e6c5e"/>
    <ds:schemaRef ds:uri="5a888943-97ca-4c93-b605-714bb5e9e285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737</Words>
  <Application>Microsoft Office PowerPoint</Application>
  <PresentationFormat>Widescreen</PresentationFormat>
  <Paragraphs>77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 Agenda Item : 9.13 Source  : InterDigital Communications Title  : On the Scope of Rel-18 PHY Layer Enhancements using AI-based Solutions Document for : Discussion and Decision</vt:lpstr>
      <vt:lpstr>Possible PHY Layer Enhancements for NR</vt:lpstr>
      <vt:lpstr>Categorizing possible impact of AI solutions</vt:lpstr>
      <vt:lpstr>Possible challenges </vt:lpstr>
      <vt:lpstr>Proposal for Rel-18 SID Scope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Yugeswar Deenoo</dc:creator>
  <cp:lastModifiedBy>Yugeswar Deenoo</cp:lastModifiedBy>
  <cp:revision>255</cp:revision>
  <dcterms:created xsi:type="dcterms:W3CDTF">2020-02-05T14:07:42Z</dcterms:created>
  <dcterms:modified xsi:type="dcterms:W3CDTF">2021-03-15T20:52:07Z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Order">
    <vt:r8>2400</vt:r8>
  </property>
</Properties>
</file>