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63" r:id="rId6"/>
    <p:sldId id="257" r:id="rId7"/>
    <p:sldId id="260" r:id="rId8"/>
    <p:sldId id="262" r:id="rId9"/>
    <p:sldId id="261" r:id="rId10"/>
    <p:sldId id="264" r:id="rId11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ian Bergljung" userId="b6ed368b-e657-4ae7-b07c-b1d9abf42404" providerId="ADAL" clId="{FBB72E2A-CA20-4F76-A2FF-F34164AF5695}"/>
    <pc:docChg chg="modSld">
      <pc:chgData name="Christian Bergljung" userId="b6ed368b-e657-4ae7-b07c-b1d9abf42404" providerId="ADAL" clId="{FBB72E2A-CA20-4F76-A2FF-F34164AF5695}" dt="2021-03-15T20:42:54.272" v="44" actId="20577"/>
      <pc:docMkLst>
        <pc:docMk/>
      </pc:docMkLst>
      <pc:sldChg chg="modSp mod">
        <pc:chgData name="Christian Bergljung" userId="b6ed368b-e657-4ae7-b07c-b1d9abf42404" providerId="ADAL" clId="{FBB72E2A-CA20-4F76-A2FF-F34164AF5695}" dt="2021-03-15T20:26:35.361" v="7" actId="20577"/>
        <pc:sldMkLst>
          <pc:docMk/>
          <pc:sldMk cId="511560481" sldId="256"/>
        </pc:sldMkLst>
        <pc:spChg chg="mod">
          <ac:chgData name="Christian Bergljung" userId="b6ed368b-e657-4ae7-b07c-b1d9abf42404" providerId="ADAL" clId="{FBB72E2A-CA20-4F76-A2FF-F34164AF5695}" dt="2021-03-15T20:26:35.361" v="7" actId="20577"/>
          <ac:spMkLst>
            <pc:docMk/>
            <pc:sldMk cId="511560481" sldId="256"/>
            <ac:spMk id="5" creationId="{093A82D1-623C-4CEA-8298-03096A2EB69D}"/>
          </ac:spMkLst>
        </pc:spChg>
      </pc:sldChg>
      <pc:sldChg chg="modSp mod">
        <pc:chgData name="Christian Bergljung" userId="b6ed368b-e657-4ae7-b07c-b1d9abf42404" providerId="ADAL" clId="{FBB72E2A-CA20-4F76-A2FF-F34164AF5695}" dt="2021-03-15T20:27:33.111" v="40" actId="20577"/>
        <pc:sldMkLst>
          <pc:docMk/>
          <pc:sldMk cId="3532564584" sldId="257"/>
        </pc:sldMkLst>
        <pc:spChg chg="mod">
          <ac:chgData name="Christian Bergljung" userId="b6ed368b-e657-4ae7-b07c-b1d9abf42404" providerId="ADAL" clId="{FBB72E2A-CA20-4F76-A2FF-F34164AF5695}" dt="2021-03-15T20:27:33.111" v="40" actId="20577"/>
          <ac:spMkLst>
            <pc:docMk/>
            <pc:sldMk cId="3532564584" sldId="257"/>
            <ac:spMk id="6" creationId="{411F190B-041A-4978-8484-DE15D8909171}"/>
          </ac:spMkLst>
        </pc:spChg>
      </pc:sldChg>
      <pc:sldChg chg="modSp mod">
        <pc:chgData name="Christian Bergljung" userId="b6ed368b-e657-4ae7-b07c-b1d9abf42404" providerId="ADAL" clId="{FBB72E2A-CA20-4F76-A2FF-F34164AF5695}" dt="2021-03-15T20:42:54.272" v="44" actId="20577"/>
        <pc:sldMkLst>
          <pc:docMk/>
          <pc:sldMk cId="1510882041" sldId="264"/>
        </pc:sldMkLst>
        <pc:spChg chg="mod">
          <ac:chgData name="Christian Bergljung" userId="b6ed368b-e657-4ae7-b07c-b1d9abf42404" providerId="ADAL" clId="{FBB72E2A-CA20-4F76-A2FF-F34164AF5695}" dt="2021-03-15T20:42:54.272" v="44" actId="20577"/>
          <ac:spMkLst>
            <pc:docMk/>
            <pc:sldMk cId="1510882041" sldId="264"/>
            <ac:spMk id="3" creationId="{7AD09671-D550-4669-8814-ACE69AA05456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CF6311-7616-4FAD-ACF3-E0007466C0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FA9D36-BB42-47D2-8807-DC0F74355E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43E125-CEF1-4443-9C50-0C40CD8779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2021-03-15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DFF5A8-B0E1-4F86-B8B0-26F9A83C0E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729BFC-5A7F-4423-9FB9-9CE7F4214E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387508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47C8E6-1EBA-44F8-801F-044ED46B2D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3556A16-B701-4F64-9F1A-35584493B5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29BBB4-5F27-4930-AC0A-D98611AE2F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2021-03-15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BD1B76-2031-4B70-B6F0-B4FEAA437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F1F32B-2B6F-420E-A124-EE95895A72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013321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E07368C-BE19-4290-8C42-A800115BAB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2B3055F-F83E-4813-B615-281997ADAB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9551BA-A363-47C5-8AE2-CE36729B38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2021-03-15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5676B5-EE1D-4398-A2DE-C5BEEA340A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6DF269-EB67-40F7-8235-AE53DCE39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165217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429E39-3DA9-4E4A-A800-643BF62E99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0B9BAA-BB8A-40FF-86CF-1E4EEA18D4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3A04E6-E4CC-4049-9025-56BB148AC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2021-03-15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FBBBB4-15B8-4D2B-BB63-33B54DC2A6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DF9461-9508-47DD-8665-6941D3DAB8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2201746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140D9B-DA98-405C-B966-3A931D3E18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6D4B00-4A49-4281-A4F8-DD47F9C1CD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F1B8EC-A490-41E5-BAF6-B0E78F2A82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2021-03-15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6C9DDE-EE4C-4A82-9174-2B63468CF1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55D66B-FB54-4520-AA00-1456C3F9C9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30150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02DF2B-99AE-4A86-80FE-8A2C1C4484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43DE3A-BBBE-4CFF-94CB-DE5D2EBBA8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56C576-BDC3-4A3A-9BBB-1D8E12BCCE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6DD4AB-AB06-4744-AD56-19CA681A8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2021-03-15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0EF700C-FC54-4B71-9F45-E1E291DEC3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97B828-5570-43E7-9B94-CB8FCF30D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49146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0E23C4-43A0-48B3-AB62-AB4D4BF5A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5F5022-821C-473D-A697-DC7ECE8FFC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14708B-F73E-4C7A-B2F6-7B8B3A44FB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8D91809-F4E4-4543-B10C-D1C9A26FEF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F9546CA-3562-449F-9954-6E1B9C346CB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33AC9F8-E9CD-42B2-9012-7ADAE53295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2021-03-15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2EF4312-CF6B-43DA-99D8-4E55AF3B77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0ABE5DD-6732-431E-B0DD-E2D8C100A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646927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CA1F5B-BE7B-4E4D-AE62-AF9BDAC7E1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9FE8D18-C7EC-4DAC-9D3D-D129B3C7AE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2021-03-15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B274F28-5EFF-43A5-9169-C5D248AEF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FF5298-40C3-476B-B8C7-B8BA7ED77B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9306169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088BDF1-FC12-4525-9399-D4B1FE53AD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2021-03-15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A204352-E865-4E6F-A038-DBC2C41E39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B923BF-C5E6-4861-BEBD-9ABB27459D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562565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C4AC57-DE77-4711-A3DE-C1A82B8BCF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CB9AFE-A989-4D75-AA3D-9C11E627CB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1CD7312-CD91-4286-96C5-27A969CB785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9F8450-AFA6-4893-A0DF-A96087C52C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2021-03-15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BFD446-B9A0-4B9A-94B0-2308989C9D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36BC837-80AD-4ECE-A152-50F9BFEA8A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190988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DFFA21-19A3-4E20-A882-5BFF7AF99E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22ADE62-A486-44B2-AFDB-E7BB2FE6414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859D8B6-7265-4D7C-877B-8326205734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C907E7-46BC-42E1-A00B-64321216A0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67A256-C3EE-4780-8DB2-A91A81F276D8}" type="datetimeFigureOut">
              <a:rPr lang="sv-SE" smtClean="0"/>
              <a:t>2021-03-15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A01B1A-1A87-456F-A2A2-7313F0E433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D8EB96-9014-4139-A076-30996CD77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94952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88D6D6C-5B96-4569-B2DA-CA73B28603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AD048F-AB2B-4506-8FA6-0A1547F48D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8991ED-A1B7-46FE-AFAD-ADAFB542C8D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67A256-C3EE-4780-8DB2-A91A81F276D8}" type="datetimeFigureOut">
              <a:rPr lang="sv-SE" smtClean="0"/>
              <a:t>2021-03-15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2A2346-E46C-41BE-BBF5-3F605BCD96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8FBFD3-2A14-49D6-8AEB-8EEE477A8C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3DBC5C-CB2A-455C-A882-29BB6E6AD92F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222793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62E831-8541-47AB-B672-1F58CBFED9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90675" y="1600200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/>
              <a:t>Background to corrections of </a:t>
            </a:r>
            <a:r>
              <a:rPr lang="en-US" dirty="0" err="1"/>
              <a:t>Pcmax</a:t>
            </a:r>
            <a:r>
              <a:rPr lang="en-US" dirty="0"/>
              <a:t> for UL CA with uplink Tx switching capability</a:t>
            </a:r>
            <a:endParaRPr lang="sv-S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AF10163-ACED-4352-A0EE-1FC4814A60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02113"/>
            <a:ext cx="9144000" cy="1655762"/>
          </a:xfrm>
        </p:spPr>
        <p:txBody>
          <a:bodyPr/>
          <a:lstStyle/>
          <a:p>
            <a:r>
              <a:rPr lang="sv-SE" dirty="0"/>
              <a:t>Ericsson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851F547-9E99-45C5-BB46-078A9EAD30F9}"/>
              </a:ext>
            </a:extLst>
          </p:cNvPr>
          <p:cNvSpPr/>
          <p:nvPr/>
        </p:nvSpPr>
        <p:spPr>
          <a:xfrm>
            <a:off x="588886" y="502930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3GPP TSG-RAN Meeting #91-e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600"/>
              </a:spcAft>
            </a:pPr>
            <a:r>
              <a:rPr lang="en-GB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Electronic meeting, 16 – 26 March 2021</a:t>
            </a:r>
            <a:endParaRPr lang="sv-SE" sz="12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3A82D1-623C-4CEA-8298-03096A2EB69D}"/>
              </a:ext>
            </a:extLst>
          </p:cNvPr>
          <p:cNvSpPr txBox="1"/>
          <p:nvPr/>
        </p:nvSpPr>
        <p:spPr>
          <a:xfrm>
            <a:off x="10050834" y="596918"/>
            <a:ext cx="13227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000" b="1" dirty="0"/>
              <a:t>RP-210572</a:t>
            </a:r>
          </a:p>
        </p:txBody>
      </p:sp>
    </p:spTree>
    <p:extLst>
      <p:ext uri="{BB962C8B-B14F-4D97-AF65-F5344CB8AC3E}">
        <p14:creationId xmlns:p14="http://schemas.microsoft.com/office/powerpoint/2010/main" val="5115604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66DB6F-7681-4929-903F-C5784BC872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Background: why a RAN matter?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19BB517-6E60-4416-9620-01500A755D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2458" y="1690688"/>
            <a:ext cx="10759736" cy="4630213"/>
          </a:xfrm>
        </p:spPr>
        <p:txBody>
          <a:bodyPr>
            <a:normAutofit fontScale="92500" lnSpcReduction="20000"/>
          </a:bodyPr>
          <a:lstStyle/>
          <a:p>
            <a:r>
              <a:rPr lang="en-GB" sz="2000" dirty="0"/>
              <a:t>For an UL CA configuration with UL TX switching (switching between carrier 1 and carrier 2), RAN#88-e approved a Rel-16 CR [1] enabling 3 dB power boosting on carrier2 allowing UL CA PC3 implementations with the same power capability as the SUL/NUL alternative; 26 dBm on carrier2</a:t>
            </a:r>
          </a:p>
          <a:p>
            <a:pPr lvl="1"/>
            <a:r>
              <a:rPr lang="en-GB" sz="1600" dirty="0"/>
              <a:t>Same methods for facilitating SAR compliance (unspecified in Rel-16, up to UE implementation)</a:t>
            </a:r>
          </a:p>
          <a:p>
            <a:r>
              <a:rPr lang="en-GB" sz="2000" dirty="0"/>
              <a:t>The RAN#88-e agreement for switched UL captured in the WF in [2]. The WF allows maintenance: </a:t>
            </a:r>
          </a:p>
          <a:p>
            <a:pPr lvl="1"/>
            <a:r>
              <a:rPr lang="en-US" sz="1600" dirty="0"/>
              <a:t>“No other RAN4 spec impact due to change introduced related to this power boosting and UL Tx switching between case 1 and case 2</a:t>
            </a:r>
          </a:p>
          <a:p>
            <a:pPr lvl="2"/>
            <a:r>
              <a:rPr lang="en-US" sz="1200" dirty="0"/>
              <a:t>No other RAN4 spec impact due to the change introduced related to this power boosting and UL Tx switching between case 1 and case 2 does not preclude companies’ maintenance Cat F CR, which can be agreed based on consensus.”</a:t>
            </a:r>
          </a:p>
          <a:p>
            <a:r>
              <a:rPr lang="en-US" sz="2000" dirty="0"/>
              <a:t>Since RAN4#96 (August 2020) Ericsson has provided RAN4 Cat-F CRs with correction of the total configured maximum power P</a:t>
            </a:r>
            <a:r>
              <a:rPr lang="en-US" sz="2000" baseline="-25000" dirty="0"/>
              <a:t>CMAX</a:t>
            </a:r>
            <a:r>
              <a:rPr lang="en-US" sz="2000" dirty="0"/>
              <a:t> for CA that does not allow 3 dB boosting, limited to 23 dBm for PC3</a:t>
            </a:r>
            <a:endParaRPr lang="en-GB" sz="2000" dirty="0"/>
          </a:p>
          <a:p>
            <a:pPr lvl="1"/>
            <a:r>
              <a:rPr lang="en-GB" sz="1600" dirty="0"/>
              <a:t>Reason for change: t</a:t>
            </a:r>
            <a:r>
              <a:rPr lang="en-US" sz="1600" dirty="0"/>
              <a:t>he UE would apply prioritization of the transmissions according to clause 7.5 of 38.213 already at </a:t>
            </a:r>
            <a:r>
              <a:rPr lang="en-GB" sz="1600" dirty="0"/>
              <a:t>P</a:t>
            </a:r>
            <a:r>
              <a:rPr lang="en-GB" sz="1600" baseline="-25000" dirty="0"/>
              <a:t>CMAX </a:t>
            </a:r>
            <a:r>
              <a:rPr lang="en-US" sz="1600" dirty="0"/>
              <a:t>= 23 dBm for UL CA PC3, 26 dBm on carrier2 is obviously impossible</a:t>
            </a:r>
            <a:endParaRPr lang="en-GB" sz="1600" dirty="0"/>
          </a:p>
          <a:p>
            <a:r>
              <a:rPr lang="en-GB" sz="2000" dirty="0"/>
              <a:t>One company consistently claiming that the RAN4 specification is not broken or that new functionality is included, and that changes are not needed  </a:t>
            </a:r>
          </a:p>
          <a:p>
            <a:r>
              <a:rPr lang="en-GB" sz="2000" dirty="0"/>
              <a:t>The RAN#88-e agreement for UL CA can not be implemented without violating the current version of the specification, RAN4 unable to agree on necessary changes for Rel-16</a:t>
            </a:r>
          </a:p>
          <a:p>
            <a:r>
              <a:rPr lang="en-GB" sz="2000" dirty="0"/>
              <a:t>RAN to reconfirm that maintenance is allowed and approve necessary changes (already seen by RAN4)</a:t>
            </a:r>
            <a:endParaRPr lang="sv-SE" sz="2000" dirty="0"/>
          </a:p>
          <a:p>
            <a:endParaRPr lang="sv-SE" sz="2400" dirty="0"/>
          </a:p>
        </p:txBody>
      </p:sp>
    </p:spTree>
    <p:extLst>
      <p:ext uri="{BB962C8B-B14F-4D97-AF65-F5344CB8AC3E}">
        <p14:creationId xmlns:p14="http://schemas.microsoft.com/office/powerpoint/2010/main" val="25106453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7AC726-CB36-4681-9F38-91E9F1FCC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 to changes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0D9A4D-62BA-4D46-A8DE-FA373A0F13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06873" y="1482571"/>
            <a:ext cx="10718401" cy="5104660"/>
          </a:xfrm>
        </p:spPr>
        <p:txBody>
          <a:bodyPr>
            <a:normAutofit/>
          </a:bodyPr>
          <a:lstStyle/>
          <a:p>
            <a:r>
              <a:rPr lang="en-GB" sz="2000" dirty="0"/>
              <a:t>For an inter-band UL CA configuration with UL TX switching (switching between carrier 1 and carrier 2), the RAN#88-e approved CR should enable 3 dB power boosting on carrier2 allowing UL CA PC3 implementations with the same power capability as the SUL/NUL alternative; 26 dBm on carrier2</a:t>
            </a:r>
          </a:p>
          <a:p>
            <a:pPr lvl="1"/>
            <a:r>
              <a:rPr lang="en-GB" sz="1600" dirty="0"/>
              <a:t>in [1] the power boosting was implemented in the specification of the time masks for UL CA, but not in the specification of the configured maximum output power for UL CA, the P</a:t>
            </a:r>
            <a:r>
              <a:rPr lang="en-GB" sz="1600" baseline="-25000" dirty="0"/>
              <a:t>CMAX </a:t>
            </a:r>
            <a:endParaRPr lang="en-GB" sz="1600" dirty="0"/>
          </a:p>
          <a:p>
            <a:r>
              <a:rPr lang="en-GB" sz="2000" dirty="0"/>
              <a:t>The maximum power on carrier 2 is boosted by 3 dB if the </a:t>
            </a:r>
            <a:r>
              <a:rPr lang="en-GB" sz="2000" i="1" dirty="0"/>
              <a:t>uplinkTxSwitchingPowerBoosting-r16</a:t>
            </a:r>
            <a:r>
              <a:rPr lang="en-GB" sz="2000" dirty="0"/>
              <a:t> is enabled and the capability </a:t>
            </a:r>
            <a:r>
              <a:rPr lang="en-GB" sz="2000" i="1" dirty="0"/>
              <a:t>uplinkTxSwitching-PowerBoosting-r16</a:t>
            </a:r>
            <a:r>
              <a:rPr lang="en-GB" sz="2000" dirty="0"/>
              <a:t> is supported by the UE – </a:t>
            </a:r>
            <a:r>
              <a:rPr lang="en-GB" sz="2000" dirty="0">
                <a:solidFill>
                  <a:srgbClr val="FF0000"/>
                </a:solidFill>
              </a:rPr>
              <a:t>only then </a:t>
            </a:r>
          </a:p>
          <a:p>
            <a:endParaRPr lang="en-GB" sz="2000" dirty="0"/>
          </a:p>
          <a:p>
            <a:pPr marL="0" indent="0">
              <a:buNone/>
            </a:pPr>
            <a:endParaRPr lang="en-GB" sz="2000" dirty="0"/>
          </a:p>
          <a:p>
            <a:endParaRPr lang="en-GB" sz="2000" dirty="0"/>
          </a:p>
          <a:p>
            <a:r>
              <a:rPr lang="en-GB" sz="2000" dirty="0"/>
              <a:t>Reason for change: the P</a:t>
            </a:r>
            <a:r>
              <a:rPr lang="en-GB" sz="2000" baseline="-25000" dirty="0"/>
              <a:t>CMAX </a:t>
            </a:r>
            <a:r>
              <a:rPr lang="en-GB" sz="2000" dirty="0"/>
              <a:t>for UL CA in 38.101-1 does not allow 3 dB power boosting for the BC for UL CA PC3. </a:t>
            </a:r>
            <a:r>
              <a:rPr lang="en-US" sz="2000" dirty="0"/>
              <a:t>The UE would apply power prioritization of the transmissions according to clause 7.5 of 38.213 already at </a:t>
            </a:r>
            <a:r>
              <a:rPr lang="en-GB" sz="2000" dirty="0"/>
              <a:t>P</a:t>
            </a:r>
            <a:r>
              <a:rPr lang="en-GB" sz="2000" baseline="-25000" dirty="0"/>
              <a:t>CMAX </a:t>
            </a:r>
            <a:r>
              <a:rPr lang="en-US" sz="2000" dirty="0"/>
              <a:t>= 23 dBm, 26 dBm on carrier2 is obviously impossible</a:t>
            </a:r>
            <a:endParaRPr lang="en-GB" sz="2000" dirty="0"/>
          </a:p>
          <a:p>
            <a:pPr lvl="1"/>
            <a:r>
              <a:rPr lang="sv-SE" sz="2000" dirty="0"/>
              <a:t>carrier2 can only attain 23 dBm according to 38.213, UE power reductions occur when </a:t>
            </a:r>
            <a:r>
              <a:rPr lang="en-GB" sz="2000" dirty="0"/>
              <a:t>P</a:t>
            </a:r>
            <a:r>
              <a:rPr lang="en-GB" sz="2000" baseline="-25000" dirty="0"/>
              <a:t>CMAX</a:t>
            </a:r>
            <a:r>
              <a:rPr lang="en-US" sz="2000" dirty="0"/>
              <a:t> (as specified by RAN4) is exceeded</a:t>
            </a:r>
            <a:endParaRPr lang="sv-SE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19490D3-7FDB-4D08-A5AD-6692D21309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765" y="3608247"/>
            <a:ext cx="6903639" cy="106142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11F190B-041A-4978-8484-DE15D8909171}"/>
              </a:ext>
            </a:extLst>
          </p:cNvPr>
          <p:cNvSpPr txBox="1"/>
          <p:nvPr/>
        </p:nvSpPr>
        <p:spPr>
          <a:xfrm>
            <a:off x="9272189" y="3711735"/>
            <a:ext cx="2330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dirty="0"/>
              <a:t>from 38.331, defined for PC3 only</a:t>
            </a:r>
          </a:p>
        </p:txBody>
      </p:sp>
    </p:spTree>
    <p:extLst>
      <p:ext uri="{BB962C8B-B14F-4D97-AF65-F5344CB8AC3E}">
        <p14:creationId xmlns:p14="http://schemas.microsoft.com/office/powerpoint/2010/main" val="35325645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AA4AC9-7D5E-4951-BC97-5B21D4AB3F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The necessary changes in the (company) CR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4494A9-2E30-4A89-8A5A-7B46D340AA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76496"/>
            <a:ext cx="10515600" cy="4824304"/>
          </a:xfrm>
        </p:spPr>
        <p:txBody>
          <a:bodyPr>
            <a:normAutofit fontScale="92500" lnSpcReduction="10000"/>
          </a:bodyPr>
          <a:lstStyle/>
          <a:p>
            <a:r>
              <a:rPr lang="sv-SE" sz="2000" dirty="0"/>
              <a:t>When 38.331 conditions met for boosting (</a:t>
            </a:r>
            <a:r>
              <a:rPr lang="sv-SE" sz="2000" dirty="0">
                <a:solidFill>
                  <a:srgbClr val="FF0000"/>
                </a:solidFill>
              </a:rPr>
              <a:t>only then</a:t>
            </a:r>
            <a:r>
              <a:rPr lang="sv-SE" sz="2000" dirty="0"/>
              <a:t>), increase the P</a:t>
            </a:r>
            <a:r>
              <a:rPr lang="sv-SE" sz="2000" baseline="-25000" dirty="0"/>
              <a:t>CMAX</a:t>
            </a:r>
            <a:r>
              <a:rPr lang="sv-SE" sz="2000" dirty="0"/>
              <a:t> by 3 dB for UL CA PC3</a:t>
            </a:r>
          </a:p>
          <a:p>
            <a:endParaRPr lang="sv-SE" dirty="0"/>
          </a:p>
          <a:p>
            <a:endParaRPr lang="sv-SE" dirty="0"/>
          </a:p>
          <a:p>
            <a:endParaRPr lang="sv-SE" dirty="0"/>
          </a:p>
          <a:p>
            <a:endParaRPr lang="sv-SE" dirty="0"/>
          </a:p>
          <a:p>
            <a:endParaRPr lang="sv-SE" dirty="0"/>
          </a:p>
          <a:p>
            <a:endParaRPr lang="sv-SE" sz="2000" dirty="0"/>
          </a:p>
          <a:p>
            <a:r>
              <a:rPr lang="sv-SE" sz="2000" dirty="0"/>
              <a:t>Allow the UE to use PC2 MPR on carrier2 in that case</a:t>
            </a:r>
          </a:p>
          <a:p>
            <a:pPr marL="0" indent="0">
              <a:buNone/>
            </a:pPr>
            <a:endParaRPr lang="sv-SE" sz="2000" dirty="0"/>
          </a:p>
          <a:p>
            <a:pPr marL="0" indent="0">
              <a:buNone/>
            </a:pPr>
            <a:endParaRPr lang="sv-SE" sz="2000" dirty="0"/>
          </a:p>
          <a:p>
            <a:r>
              <a:rPr lang="sv-SE" sz="2000" dirty="0"/>
              <a:t>Consequences if not approved: carrier2 boosting is impossible (cap at 23 dBm total power)</a:t>
            </a:r>
          </a:p>
          <a:p>
            <a:r>
              <a:rPr lang="sv-SE" sz="2000" dirty="0"/>
              <a:t>The changes in the company CR [3] identical to those in [4] discussed by RAN4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B97BA44-91E2-464F-92E4-57A1B9A332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6940" y="2020517"/>
            <a:ext cx="8739246" cy="247417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5E21F15-E5B0-44E8-BA6D-3A2290C98262}"/>
              </a:ext>
            </a:extLst>
          </p:cNvPr>
          <p:cNvSpPr txBox="1"/>
          <p:nvPr/>
        </p:nvSpPr>
        <p:spPr>
          <a:xfrm>
            <a:off x="9466562" y="3105834"/>
            <a:ext cx="25407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v-SE" dirty="0"/>
              <a:t>Green highlight the same as for standard UL CA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C435F36-BE6C-4AA1-820F-78B96F370E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5717" y="4837482"/>
            <a:ext cx="8364912" cy="747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8785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D920FD-4843-4722-B5A1-122561BFA3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dirty="0"/>
              <a:t>UL CA and SUL options for TX switching on the same footing for Rel-16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C67EE8-B078-4F16-8394-C42D6F98093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738282" cy="4351338"/>
          </a:xfrm>
        </p:spPr>
        <p:txBody>
          <a:bodyPr>
            <a:normAutofit/>
          </a:bodyPr>
          <a:lstStyle/>
          <a:p>
            <a:r>
              <a:rPr lang="en-US" dirty="0"/>
              <a:t>Comparing to the SUL/NUL option of TX switching without approval of [3], a corresponding restriction would be a cap of the total NUL/SUL power of 23 dBm, which would obviously also preclude carrier2 transmissions at 26 dBm for SUL/NUL</a:t>
            </a:r>
          </a:p>
          <a:p>
            <a:pPr lvl="1"/>
            <a:r>
              <a:rPr lang="sv-SE" dirty="0"/>
              <a:t>the power prioritization in 38.213 also applies to NUL/SUL carriers</a:t>
            </a:r>
            <a:endParaRPr lang="en-US" dirty="0"/>
          </a:p>
          <a:p>
            <a:r>
              <a:rPr lang="en-US" dirty="0"/>
              <a:t>However, the SUL output power specification does not contain any limits on the total power, but the issues w r t SAR for SUL/NUL and UL CA with boosting are the same </a:t>
            </a:r>
          </a:p>
          <a:p>
            <a:pPr lvl="1"/>
            <a:r>
              <a:rPr lang="sv-SE" dirty="0"/>
              <a:t>same methods for facilitating SAR in the UL (up to UE implementation) </a:t>
            </a:r>
          </a:p>
          <a:p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5102045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6178A1-27A6-41BC-87A6-0B4665698C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7C4D89-7257-4D07-98C2-693DD861FE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The company Cat-F CR in [3] approved for Rel-16 (maintenance)</a:t>
            </a:r>
          </a:p>
          <a:p>
            <a:pPr lvl="1"/>
            <a:r>
              <a:rPr lang="sv-SE" dirty="0"/>
              <a:t>the CR has been seen by RAN4</a:t>
            </a:r>
          </a:p>
          <a:p>
            <a:r>
              <a:rPr lang="sv-SE" dirty="0"/>
              <a:t>UE implementations should not have to violate RAN1/RAN4/RAN5 specifications to support the RAN#88-e agreement for UL CA PC3 with TX switching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347101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F11FC3-8CD8-4545-A4F8-2EF5405E38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References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D09671-D550-4669-8814-ACE69AA0545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sv-SE" dirty="0"/>
              <a:t>RP-201338, ”</a:t>
            </a:r>
            <a:r>
              <a:rPr lang="en-GB" dirty="0"/>
              <a:t>CR to TS 38.101-1: Switching time mask between two uplink carriers in UL CA and SUL</a:t>
            </a:r>
            <a:r>
              <a:rPr lang="sv-SE" dirty="0"/>
              <a:t>”, China Telecom, CMCC, China Unicom, KDDI, Spreadtrum, CATT, CHTTL, MediaTek, OPPO, Huawei, HiSilicon, vivo, Xiaomi, Orange, Apple, Nokia, Nokia Shanghai Bell, ZTE, Ericsson, Qualcomm</a:t>
            </a:r>
          </a:p>
          <a:p>
            <a:pPr marL="514350" indent="-514350">
              <a:buFont typeface="+mj-lt"/>
              <a:buAutoNum type="arabicPeriod"/>
            </a:pPr>
            <a:r>
              <a:rPr lang="sv-SE" dirty="0"/>
              <a:t>RP-201365, ”</a:t>
            </a:r>
            <a:r>
              <a:rPr lang="en-US" dirty="0"/>
              <a:t>Final Proposal	of </a:t>
            </a:r>
            <a:r>
              <a:rPr lang="en-US" dirty="0" err="1"/>
              <a:t>Switched_UL</a:t>
            </a:r>
            <a:r>
              <a:rPr lang="sv-SE" dirty="0"/>
              <a:t>”, Nokia (moderator)</a:t>
            </a:r>
          </a:p>
          <a:p>
            <a:pPr marL="514350" indent="-514350">
              <a:buFont typeface="+mj-lt"/>
              <a:buAutoNum type="arabicPeriod"/>
            </a:pPr>
            <a:r>
              <a:rPr lang="sv-SE" dirty="0"/>
              <a:t>RP-210573, ”</a:t>
            </a:r>
            <a:r>
              <a:rPr lang="en-US" dirty="0"/>
              <a:t>Modification of </a:t>
            </a:r>
            <a:r>
              <a:rPr lang="en-US" dirty="0" err="1"/>
              <a:t>Pcmax</a:t>
            </a:r>
            <a:r>
              <a:rPr lang="en-US" dirty="0"/>
              <a:t> for UL CA with uplink Tx switching capability</a:t>
            </a:r>
            <a:r>
              <a:rPr lang="sv-SE" dirty="0"/>
              <a:t>”, Ericsson</a:t>
            </a:r>
          </a:p>
          <a:p>
            <a:pPr marL="514350" indent="-514350">
              <a:buFont typeface="+mj-lt"/>
              <a:buAutoNum type="arabicPeriod"/>
            </a:pPr>
            <a:r>
              <a:rPr lang="sv-SE"/>
              <a:t>R4-2103159</a:t>
            </a:r>
            <a:r>
              <a:rPr lang="sv-SE" dirty="0"/>
              <a:t>, ”</a:t>
            </a:r>
            <a:r>
              <a:rPr lang="en-US" dirty="0"/>
              <a:t>Modification of </a:t>
            </a:r>
            <a:r>
              <a:rPr lang="en-US" dirty="0" err="1"/>
              <a:t>Pcmax</a:t>
            </a:r>
            <a:r>
              <a:rPr lang="en-US" dirty="0"/>
              <a:t> for UL CA with uplink Tx switching capability</a:t>
            </a:r>
            <a:r>
              <a:rPr lang="sv-SE" dirty="0"/>
              <a:t>”, Ericsson</a:t>
            </a:r>
          </a:p>
          <a:p>
            <a:pPr marL="514350" indent="-514350">
              <a:buFont typeface="+mj-lt"/>
              <a:buAutoNum type="arabicPeriod"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5108820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2" ma:contentTypeDescription="Create a new document." ma:contentTypeScope="" ma:versionID="096eb543ae0e2d6b6370df273991b1d3">
  <xsd:schema xmlns:xsd="http://www.w3.org/2001/XMLSchema" xmlns:xs="http://www.w3.org/2001/XMLSchema" xmlns:p="http://schemas.microsoft.com/office/2006/metadata/properties" xmlns:ns1="http://schemas.microsoft.com/sharepoint/v3" xmlns:ns3="6f846979-0e6f-42ff-8b87-e1893efeda99" targetNamespace="http://schemas.microsoft.com/office/2006/metadata/properties" ma:root="true" ma:fieldsID="0209ba7c80bb9cc1ca21c1eca4a6cd08" ns1:_="" ns3:_="">
    <xsd:import namespace="http://schemas.microsoft.com/sharepoint/v3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8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9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1D35A7A-CB9B-4E03-9535-722BFBC3E4F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3AFDF32-8C34-4382-BF7D-C8A205B28A78}">
  <ds:schemaRefs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sharepoint/v3"/>
    <ds:schemaRef ds:uri="http://purl.org/dc/terms/"/>
    <ds:schemaRef ds:uri="6f846979-0e6f-42ff-8b87-e1893efeda99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656FFA06-E411-4B57-A6FA-C7AE3A334ED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9576</TotalTime>
  <Words>920</Words>
  <Application>Microsoft Office PowerPoint</Application>
  <PresentationFormat>Widescreen</PresentationFormat>
  <Paragraphs>54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Background to corrections of Pcmax for UL CA with uplink Tx switching capability</vt:lpstr>
      <vt:lpstr>Background: why a RAN matter?</vt:lpstr>
      <vt:lpstr>Background to changes</vt:lpstr>
      <vt:lpstr>The necessary changes in the (company) CR</vt:lpstr>
      <vt:lpstr>UL CA and SUL options for TX switching on the same footing for Rel-16</vt:lpstr>
      <vt:lpstr>Proposal</vt:lpstr>
      <vt:lpstr>References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EN-DC FDD-TDD PC2</dc:title>
  <dc:creator>Ericsson</dc:creator>
  <cp:lastModifiedBy>Ericsson</cp:lastModifiedBy>
  <cp:revision>47</cp:revision>
  <dcterms:created xsi:type="dcterms:W3CDTF">2020-06-29T13:06:59Z</dcterms:created>
  <dcterms:modified xsi:type="dcterms:W3CDTF">2021-03-15T20:42:55Z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</Properties>
</file>