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517" r:id="rId3"/>
    <p:sldId id="563" r:id="rId4"/>
    <p:sldId id="564" r:id="rId5"/>
    <p:sldId id="567" r:id="rId6"/>
    <p:sldId id="568" r:id="rId7"/>
    <p:sldId id="565" r:id="rId8"/>
    <p:sldId id="566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045" autoAdjust="0"/>
  </p:normalViewPr>
  <p:slideViewPr>
    <p:cSldViewPr>
      <p:cViewPr>
        <p:scale>
          <a:sx n="118" d="100"/>
          <a:sy n="118" d="100"/>
        </p:scale>
        <p:origin x="-1416" y="-509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224A1B-660D-4CD5-8B37-774DDDD68EB4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D82B1D-ACD4-44E0-B748-308AC5F4B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782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6A2D-7CDB-4D05-A643-560184CAC2F1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50757-BB9F-4595-A35C-F552394546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1254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143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596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596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2171-163F-4C9D-8062-3257AD747D5E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2A0AD-B313-4ACC-B2CD-A9446F5715ED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9018-1E5C-4B8E-8F91-E1A0B34E46C7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296E-9DD1-40AA-B515-198AC4A882DD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b="0" smtClean="0"/>
              <a:pPr/>
              <a:t>‹#›</a:t>
            </a:fld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6603-55FC-41F4-867A-1EFB03E9AA8E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3B751-D342-4ACE-8112-6FCB465A14DB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3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12D9-A873-4837-B254-D64CBA2AC573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2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1528F-56BB-44F8-93BE-A081CA0B7D9D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8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999A-6D10-46AE-A855-F288FFD64520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5ED7B-F481-4112-A981-C60F0DCABE7A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C613-70C1-446C-A322-1F2EF30F5FDB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B6243-E12F-4430-B2F5-1182CC4B3614}" type="datetime1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eidou.gov.cn/xt/gfxz/201802/P020180209623601401189.pdf" TargetMode="External"/><Relationship Id="rId5" Type="http://schemas.openxmlformats.org/officeDocument/2006/relationships/hyperlink" Target="http://www.beidou.gov.cn/xt/gfxz/201712/P020171226742357364174.pdf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3042\Desktop\22222\Nipic_2531170_20131226151725468000 [转换]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4388" y="-44376"/>
            <a:ext cx="9180512" cy="51878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45667" y="1761659"/>
            <a:ext cx="54087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kern="20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Introduction </a:t>
            </a:r>
            <a:r>
              <a:rPr lang="en-US" altLang="zh-CN" sz="28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of BDS B2a and B3I </a:t>
            </a:r>
            <a:endParaRPr lang="en-US" altLang="zh-CN" sz="2800" b="1" kern="2000" dirty="0" smtClean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2800" b="1" kern="20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 </a:t>
            </a:r>
            <a:r>
              <a:rPr lang="en-US" altLang="zh-CN" sz="28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A-GNSS in Rel-17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600" y="3075806"/>
            <a:ext cx="70567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b="1" kern="20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CAICT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CATT, CMCC, China Telecom, China Unicom, CBN, Huawei, </a:t>
            </a:r>
            <a:r>
              <a:rPr lang="en-US" altLang="zh-CN" sz="1500" b="1" kern="2000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HiSilicon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ZTE, </a:t>
            </a:r>
            <a:r>
              <a:rPr lang="en-US" altLang="zh-CN" sz="1500" b="1" kern="2000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MediaTek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Inc., Spirent, vivo, </a:t>
            </a:r>
            <a:r>
              <a:rPr lang="en-US" altLang="zh-CN" sz="1500" b="1" kern="2000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Spreadtrum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OPPO, </a:t>
            </a:r>
            <a:r>
              <a:rPr lang="en-US" altLang="zh-CN" sz="1500" b="1" kern="2000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Xiaomi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Swift </a:t>
            </a:r>
            <a:r>
              <a:rPr lang="en-US" altLang="zh-CN" sz="1500" b="1" kern="20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Navigation, Intel </a:t>
            </a:r>
            <a:r>
              <a:rPr lang="en-GB" altLang="zh-CN" sz="1500" b="1" kern="20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Corporation, </a:t>
            </a:r>
            <a:r>
              <a:rPr lang="en-GB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Qualcomm Incorporated</a:t>
            </a:r>
            <a:endParaRPr lang="zh-CN" altLang="en-US" sz="1500" b="1" kern="20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0352" y="10820"/>
            <a:ext cx="9781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/>
              <a:t>RP-210565</a:t>
            </a:r>
            <a:endParaRPr lang="zh-CN" altLang="en-US" sz="1400" b="1" dirty="0"/>
          </a:p>
        </p:txBody>
      </p:sp>
      <p:sp>
        <p:nvSpPr>
          <p:cNvPr id="3" name="矩形 2"/>
          <p:cNvSpPr/>
          <p:nvPr/>
        </p:nvSpPr>
        <p:spPr>
          <a:xfrm>
            <a:off x="179512" y="2434"/>
            <a:ext cx="31436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b="1" dirty="0"/>
              <a:t>3GPP TSG RAN Meeting #</a:t>
            </a:r>
            <a:r>
              <a:rPr lang="en-GB" altLang="zh-CN" sz="1400" b="1" dirty="0" smtClean="0"/>
              <a:t>91-e</a:t>
            </a:r>
          </a:p>
          <a:p>
            <a:r>
              <a:rPr lang="en-GB" altLang="zh-CN" sz="1400" b="1" dirty="0"/>
              <a:t>Electronic Meeting, March 16 - 26, 2021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2" t="16595" r="37113" b="6250"/>
          <a:stretch/>
        </p:blipFill>
        <p:spPr bwMode="auto">
          <a:xfrm>
            <a:off x="6660232" y="1735086"/>
            <a:ext cx="2160240" cy="306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94" t="16164" r="37113" b="6250"/>
          <a:stretch/>
        </p:blipFill>
        <p:spPr bwMode="auto">
          <a:xfrm>
            <a:off x="4572001" y="1707654"/>
            <a:ext cx="2088231" cy="300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395536" y="690831"/>
            <a:ext cx="820891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altLang="zh-CN" sz="1600" b="1" kern="100" dirty="0" smtClean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B1I signal(V3.0) and B1C signal(V1.0)of </a:t>
            </a:r>
            <a:r>
              <a:rPr lang="en-US" altLang="zh-CN" sz="1600" b="1" kern="100" dirty="0" err="1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BeiDou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Navigation Satellite System (BDS) </a:t>
            </a:r>
            <a:r>
              <a:rPr lang="en-US" altLang="zh-CN" sz="1600" b="1" kern="100" dirty="0" smtClean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have been supported in 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3GPP </a:t>
            </a:r>
            <a:r>
              <a:rPr lang="en-US" altLang="zh-CN" sz="1600" b="1" kern="100" dirty="0" smtClean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in Rel-16.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altLang="zh-CN" sz="1600" b="1" kern="100" dirty="0" smtClean="0">
              <a:solidFill>
                <a:prstClr val="black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1600" b="1" kern="100" dirty="0" err="1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BeiDou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Navigation Satellite System Signal In Space Interface Control Document Open Service Signal B2a (Version 1.0)” </a:t>
            </a:r>
            <a:r>
              <a:rPr lang="en-US" altLang="zh-CN" sz="1600" b="1" kern="100" dirty="0" smtClean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has been 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published by China Satellite Navigation Office, in December, </a:t>
            </a:r>
            <a:r>
              <a:rPr lang="en-US" altLang="zh-CN" sz="1600" b="1" kern="100" dirty="0" smtClean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2017.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altLang="zh-CN" sz="1600" b="1" kern="100" dirty="0">
              <a:solidFill>
                <a:prstClr val="black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zh-CN" sz="1600" b="1" kern="100" dirty="0" err="1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BeiDou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Navigation Satellite System</a:t>
            </a:r>
          </a:p>
          <a:p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Signal In </a:t>
            </a:r>
            <a:r>
              <a:rPr lang="en-US" altLang="zh-CN" sz="1600" b="1" kern="100" dirty="0" smtClean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Space Interface 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Control </a:t>
            </a:r>
            <a:r>
              <a:rPr lang="en-US" altLang="zh-CN" sz="1600" b="1" kern="100" dirty="0" smtClean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Document </a:t>
            </a:r>
          </a:p>
          <a:p>
            <a:r>
              <a:rPr lang="en-US" altLang="zh-CN" sz="1600" b="1" kern="100" dirty="0" smtClean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Open 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Service Signal B3I (Version 1.0</a:t>
            </a:r>
            <a:r>
              <a:rPr lang="en-US" altLang="zh-CN" sz="1600" b="1" kern="100" dirty="0" smtClean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has </a:t>
            </a:r>
            <a:r>
              <a:rPr lang="en-US" altLang="zh-CN" sz="1600" b="1" kern="100" dirty="0" smtClean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been</a:t>
            </a:r>
          </a:p>
          <a:p>
            <a:r>
              <a:rPr lang="en-US" altLang="zh-CN" sz="1600" b="1" kern="100" dirty="0" smtClean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published by China Satellite Navigation Office, </a:t>
            </a:r>
            <a:endParaRPr lang="en-US" sz="1600" dirty="0"/>
          </a:p>
          <a:p>
            <a:r>
              <a:rPr lang="en-US" sz="1600" b="1" dirty="0"/>
              <a:t> in February </a:t>
            </a:r>
            <a:r>
              <a:rPr lang="en-US" sz="1600" b="1" dirty="0" smtClean="0"/>
              <a:t>2018.</a:t>
            </a:r>
            <a:endParaRPr lang="en-US" altLang="zh-CN" sz="1600" b="1" dirty="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251520" y="-123230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Introduction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702" y="4011910"/>
            <a:ext cx="57606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FF0000"/>
                </a:solidFill>
              </a:rPr>
              <a:t>Reference : China Satellite Navigation Office, </a:t>
            </a:r>
            <a:r>
              <a:rPr lang="en-US" altLang="zh-CN" sz="1100" i="1" dirty="0" smtClean="0">
                <a:solidFill>
                  <a:srgbClr val="FF0000"/>
                </a:solidFill>
                <a:hlinkClick r:id="rId5"/>
              </a:rPr>
              <a:t>http</a:t>
            </a:r>
            <a:r>
              <a:rPr lang="en-US" altLang="zh-CN" sz="1100" i="1" dirty="0">
                <a:solidFill>
                  <a:srgbClr val="FF0000"/>
                </a:solidFill>
                <a:hlinkClick r:id="rId5"/>
              </a:rPr>
              <a:t>://</a:t>
            </a:r>
            <a:r>
              <a:rPr lang="en-US" altLang="zh-CN" sz="1100" i="1" dirty="0" smtClean="0">
                <a:solidFill>
                  <a:srgbClr val="FF0000"/>
                </a:solidFill>
                <a:hlinkClick r:id="rId5"/>
              </a:rPr>
              <a:t>www.beidou.gov.cn/xt/gfxz/201712/P020171226742357364174.pdf</a:t>
            </a:r>
            <a:endParaRPr lang="en-US" altLang="zh-CN" sz="1100" i="1" dirty="0" smtClean="0">
              <a:solidFill>
                <a:srgbClr val="FF0000"/>
              </a:solidFill>
            </a:endParaRPr>
          </a:p>
          <a:p>
            <a:r>
              <a:rPr lang="en-US" altLang="zh-CN" sz="1100" i="1" dirty="0">
                <a:solidFill>
                  <a:srgbClr val="FF0000"/>
                </a:solidFill>
                <a:hlinkClick r:id="rId6"/>
              </a:rPr>
              <a:t>http://</a:t>
            </a:r>
            <a:r>
              <a:rPr lang="en-US" altLang="zh-CN" sz="1100" i="1" dirty="0" smtClean="0">
                <a:solidFill>
                  <a:srgbClr val="FF0000"/>
                </a:solidFill>
                <a:hlinkClick r:id="rId6"/>
              </a:rPr>
              <a:t>www.beidou.gov.cn/xt/gfxz/201802/P020180209623601401189.pdf</a:t>
            </a:r>
            <a:endParaRPr lang="en-US" altLang="zh-CN" sz="1100" i="1" dirty="0">
              <a:solidFill>
                <a:srgbClr val="FF0000"/>
              </a:solidFill>
            </a:endParaRPr>
          </a:p>
          <a:p>
            <a:endParaRPr lang="en-US" altLang="zh-CN" sz="11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59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1E412BD-E201-485D-AFB1-9EF47B94E028}"/>
              </a:ext>
            </a:extLst>
          </p:cNvPr>
          <p:cNvSpPr/>
          <p:nvPr/>
        </p:nvSpPr>
        <p:spPr>
          <a:xfrm>
            <a:off x="107504" y="700697"/>
            <a:ext cx="885698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main reasons that B2a signal 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B3I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signal 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will be supported in A-GNSS in Rel-17 are: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B2a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signal 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B3I signal  offer the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open global 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navigation service  on B2 and B3 frequency. The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third generation of 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BDS, i.e. “BDS-3”provides global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navigation 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services;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A-GNSS dual frequency compatible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interoperation receiver 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will include A-BDS;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Higher accuracy of A-BDS with dual/multi frequencies on B1, B2 or B3.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Higher processing efficiency with triple 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frequencies on B1, B2 </a:t>
            </a: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B3, 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by reducing the initial time for ambiguity </a:t>
            </a: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fixed. </a:t>
            </a: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xmlns="" id="{521C2311-9C2B-4758-9499-66DBFD10C466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Motivation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20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833BE124-5D2A-4255-9590-18DD0C1421C2}"/>
              </a:ext>
            </a:extLst>
          </p:cNvPr>
          <p:cNvSpPr txBox="1">
            <a:spLocks/>
          </p:cNvSpPr>
          <p:nvPr/>
        </p:nvSpPr>
        <p:spPr>
          <a:xfrm>
            <a:off x="307404" y="-123230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B1C, B2a and B3I signal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DC09D5CE-2CA6-40FE-9113-47BF0F23B8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845228"/>
              </p:ext>
            </p:extLst>
          </p:nvPr>
        </p:nvGraphicFramePr>
        <p:xfrm>
          <a:off x="395536" y="843558"/>
          <a:ext cx="8208912" cy="369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157">
                  <a:extLst>
                    <a:ext uri="{9D8B030D-6E8A-4147-A177-3AD203B41FA5}">
                      <a16:colId xmlns:a16="http://schemas.microsoft.com/office/drawing/2014/main" xmlns="" val="3382269559"/>
                    </a:ext>
                  </a:extLst>
                </a:gridCol>
                <a:gridCol w="2026999">
                  <a:extLst>
                    <a:ext uri="{9D8B030D-6E8A-4147-A177-3AD203B41FA5}">
                      <a16:colId xmlns:a16="http://schemas.microsoft.com/office/drawing/2014/main" xmlns="" val="3754173344"/>
                    </a:ext>
                  </a:extLst>
                </a:gridCol>
                <a:gridCol w="1748374">
                  <a:extLst>
                    <a:ext uri="{9D8B030D-6E8A-4147-A177-3AD203B41FA5}">
                      <a16:colId xmlns:a16="http://schemas.microsoft.com/office/drawing/2014/main" xmlns="" val="2987048340"/>
                    </a:ext>
                  </a:extLst>
                </a:gridCol>
                <a:gridCol w="1345467">
                  <a:extLst>
                    <a:ext uri="{9D8B030D-6E8A-4147-A177-3AD203B41FA5}">
                      <a16:colId xmlns:a16="http://schemas.microsoft.com/office/drawing/2014/main" xmlns="" val="1753774885"/>
                    </a:ext>
                  </a:extLst>
                </a:gridCol>
                <a:gridCol w="2127915">
                  <a:extLst>
                    <a:ext uri="{9D8B030D-6E8A-4147-A177-3AD203B41FA5}">
                      <a16:colId xmlns:a16="http://schemas.microsoft.com/office/drawing/2014/main" xmlns="" val="1867174439"/>
                    </a:ext>
                  </a:extLst>
                </a:gridCol>
              </a:tblGrid>
              <a:tr h="803528"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Signal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Type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Constellation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Carrier Frequency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Modulation</a:t>
                      </a:r>
                      <a:r>
                        <a:rPr lang="en-US" altLang="zh-CN" sz="11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Mode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Received Power Level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10711043"/>
                  </a:ext>
                </a:extLst>
              </a:tr>
              <a:tr h="1003136"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B1C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MEO/IGSO</a:t>
                      </a:r>
                      <a:r>
                        <a:rPr lang="zh-CN" altLang="en-US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satellite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1575.42MHz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BOC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MEO: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-159dBW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IGSO: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-161dBW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0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dBi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RHCP receiving antenna </a:t>
                      </a:r>
                      <a:r>
                        <a:rPr lang="zh-CN" altLang="en-US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  <a:p>
                      <a:pPr algn="ctr"/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89822949"/>
                  </a:ext>
                </a:extLst>
              </a:tr>
              <a:tr h="7398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B2a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IGSO/MEO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1176.45MHZ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BPSK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MEO: -156dbW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IGSO: -158dbW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0 </a:t>
                      </a:r>
                      <a:r>
                        <a:rPr lang="en-US" altLang="zh-CN" sz="11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dBi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RHCP receiving antenna </a:t>
                      </a:r>
                      <a:r>
                        <a:rPr lang="zh-CN" altLang="en-US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B3I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GEO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1268.520MHz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BPSK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-163dBW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0 </a:t>
                      </a:r>
                      <a:r>
                        <a:rPr lang="en-US" altLang="zh-CN" sz="11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dBi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RHCP receiving antenna </a:t>
                      </a:r>
                      <a:r>
                        <a:rPr lang="zh-CN" altLang="en-US" sz="1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  <a:p>
                      <a:pPr algn="ctr"/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16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833BE124-5D2A-4255-9590-18DD0C1421C2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Discussion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8DECB3B-10E0-423E-BE7F-ABAC88386F9D}"/>
              </a:ext>
            </a:extLst>
          </p:cNvPr>
          <p:cNvSpPr/>
          <p:nvPr/>
        </p:nvSpPr>
        <p:spPr>
          <a:xfrm>
            <a:off x="107504" y="898810"/>
            <a:ext cx="885698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Introduction of new BDS signal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has 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been captured in the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NR </a:t>
            </a:r>
            <a:r>
              <a:rPr lang="en-US" altLang="zh-CN" kern="1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ePOS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WID (RP-193099) in RP#86 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meeting. But it was removed in SID when the WID was changed into SID because there is no need to study it.</a:t>
            </a:r>
          </a:p>
          <a:p>
            <a:pPr indent="457200">
              <a:lnSpc>
                <a:spcPct val="150000"/>
              </a:lnSpc>
            </a:pP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So the current NR </a:t>
            </a:r>
            <a:r>
              <a:rPr lang="en-US" altLang="zh-CN" kern="1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ePOS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WID should include it in Rel-17.</a:t>
            </a:r>
          </a:p>
          <a:p>
            <a:pPr indent="457200">
              <a:lnSpc>
                <a:spcPct val="150000"/>
              </a:lnSpc>
            </a:pP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B2a and B3I signals are expected to support in both 4G and 5G network as early as possible by the A-BDS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global navigation 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ecosystem so more devices over the world will support A-BDS with high accuracy.</a:t>
            </a: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3829110"/>
            <a:ext cx="842493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</a:t>
            </a:r>
            <a:r>
              <a:rPr lang="zh-CN" altLang="en-US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 </a:t>
            </a:r>
            <a:r>
              <a:rPr lang="en-US" altLang="zh-CN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Both B2a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B3I </a:t>
            </a:r>
            <a:r>
              <a:rPr lang="en-US" altLang="zh-CN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signals should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</a:t>
            </a:r>
            <a:r>
              <a:rPr lang="en-US" altLang="zh-CN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introduced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A-GNSS in </a:t>
            </a:r>
            <a:r>
              <a:rPr lang="en-US" altLang="zh-CN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4G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</a:t>
            </a:r>
            <a:r>
              <a:rPr lang="en-US" altLang="zh-CN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5G in Rel-17.</a:t>
            </a:r>
            <a:endParaRPr lang="en-US" altLang="zh-CN" kern="1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50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833BE124-5D2A-4255-9590-18DD0C1421C2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Discussion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8DECB3B-10E0-423E-BE7F-ABAC88386F9D}"/>
              </a:ext>
            </a:extLst>
          </p:cNvPr>
          <p:cNvSpPr/>
          <p:nvPr/>
        </p:nvSpPr>
        <p:spPr>
          <a:xfrm>
            <a:off x="107504" y="898811"/>
            <a:ext cx="8712968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Since the requirement from A-BDS ecosystem is to introduce both BDS signals in both 4G and 5G but the NR </a:t>
            </a:r>
            <a:r>
              <a:rPr lang="en-US" altLang="zh-CN" sz="1600" kern="1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ePOS</a:t>
            </a: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WID is mainly for NR, so how to handle it can be discussed. There are two alternatives:</a:t>
            </a:r>
          </a:p>
          <a:p>
            <a:pPr indent="457200">
              <a:lnSpc>
                <a:spcPct val="150000"/>
              </a:lnSpc>
            </a:pP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Alt 1:  </a:t>
            </a: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include B2a and B3I signals in current NR  positioning WID with a note to clarify they </a:t>
            </a: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should be supported </a:t>
            </a: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</a:t>
            </a: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4G also.</a:t>
            </a:r>
          </a:p>
          <a:p>
            <a:pPr indent="457200">
              <a:lnSpc>
                <a:spcPct val="150000"/>
              </a:lnSpc>
            </a:pP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Alt 2: include </a:t>
            </a: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B2a and B3I signals in current NR positioning WID for 5G only. And </a:t>
            </a: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B2a </a:t>
            </a: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B3I signals </a:t>
            </a: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for 4G will </a:t>
            </a: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</a:t>
            </a: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supported in </a:t>
            </a: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LTE </a:t>
            </a: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TEI17 or a new LTE WI </a:t>
            </a: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note: only stage </a:t>
            </a: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 </a:t>
            </a:r>
            <a:r>
              <a:rPr lang="en-US" altLang="zh-CN" sz="1600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CR is impacted for core part).</a:t>
            </a:r>
            <a:r>
              <a:rPr lang="en-US" altLang="zh-CN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8355" y="3857583"/>
            <a:ext cx="842493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2: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RAN is kindly requested to </a:t>
            </a:r>
            <a:r>
              <a:rPr lang="en-US" altLang="zh-CN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discuss and decide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how to support </a:t>
            </a:r>
            <a:r>
              <a:rPr lang="en-US" altLang="zh-CN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BDS signals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both 4G and 5G in Rel-17</a:t>
            </a:r>
            <a:r>
              <a:rPr lang="en-US" altLang="zh-CN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kern="1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50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833BE124-5D2A-4255-9590-18DD0C1421C2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Proposals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8DECB3B-10E0-423E-BE7F-ABAC88386F9D}"/>
              </a:ext>
            </a:extLst>
          </p:cNvPr>
          <p:cNvSpPr/>
          <p:nvPr/>
        </p:nvSpPr>
        <p:spPr>
          <a:xfrm>
            <a:off x="107504" y="898810"/>
            <a:ext cx="885698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</a:t>
            </a:r>
            <a:r>
              <a:rPr lang="zh-CN" altLang="en-US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Both B2a and B3I signals should be introduced in A-GNSS in 4G and 5G in Rel-17.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2: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RAN is kindly requested to discuss and decide how to support BDS signals in both 4G and 5G in Rel-17.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Alt 1:  include B2a and B3I signals in current NR  positioning WID with a note to clarify they should be supported in 4G also.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Alt 2: include B2a and B3I signals in current NR positioning WID for 5G only. And B2a and B3I signals for 4G will be supported in LTE </a:t>
            </a:r>
            <a:r>
              <a:rPr lang="en-US" altLang="zh-CN" kern="10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TEI17 </a:t>
            </a:r>
            <a:r>
              <a:rPr lang="en-US" altLang="zh-CN" kern="10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or a new LTE WI (note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only stage 2 CR is impacted for core part). </a:t>
            </a:r>
            <a:endParaRPr lang="en-US" altLang="zh-CN" kern="1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46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56247E5-BE02-4C0B-A1DE-4ACBEEEA3226}"/>
              </a:ext>
            </a:extLst>
          </p:cNvPr>
          <p:cNvSpPr/>
          <p:nvPr/>
        </p:nvSpPr>
        <p:spPr>
          <a:xfrm>
            <a:off x="356" y="2283718"/>
            <a:ext cx="8856984" cy="16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 YOU</a:t>
            </a: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12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5817</TotalTime>
  <Words>711</Words>
  <Application>Microsoft Office PowerPoint</Application>
  <PresentationFormat>全屏显示(16:9)</PresentationFormat>
  <Paragraphs>88</Paragraphs>
  <Slides>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3042</dc:creator>
  <cp:lastModifiedBy>Haiyang</cp:lastModifiedBy>
  <cp:revision>1424</cp:revision>
  <dcterms:created xsi:type="dcterms:W3CDTF">2016-08-15T08:33:22Z</dcterms:created>
  <dcterms:modified xsi:type="dcterms:W3CDTF">2021-03-15T08:04:09Z</dcterms:modified>
</cp:coreProperties>
</file>