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63" r:id="rId4"/>
    <p:sldId id="260" r:id="rId5"/>
    <p:sldId id="261" r:id="rId6"/>
    <p:sldId id="257" r:id="rId7"/>
    <p:sldId id="264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satOff val="1848"/>
              <a:lumOff val="-15262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5E6E5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A5F5E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BEBEB"/>
          </a:solidFill>
        </a:fill>
      </a:tcStyle>
    </a:band2H>
    <a:firstCo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E5E6E5"/>
          </a:solidFill>
        </a:fill>
      </a:tcStyle>
    </a:firstCol>
    <a:la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lastRow>
    <a:fir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A5F5E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A5F5E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9"/>
  </p:normalViewPr>
  <p:slideViewPr>
    <p:cSldViewPr snapToGrid="0" snapToObjects="1">
      <p:cViewPr varScale="1">
        <p:scale>
          <a:sx n="41" d="100"/>
          <a:sy n="41" d="100"/>
        </p:scale>
        <p:origin x="-691" y="-8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Text"/>
          <p:cNvSpPr txBox="1">
            <a:spLocks noGrp="1"/>
          </p:cNvSpPr>
          <p:nvPr>
            <p:ph type="title"/>
          </p:nvPr>
        </p:nvSpPr>
        <p:spPr>
          <a:xfrm>
            <a:off x="673100" y="2870200"/>
            <a:ext cx="23050500" cy="45593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73100" y="7416800"/>
            <a:ext cx="23050500" cy="1816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7" name="Image" descr="Image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1022223" y="2023540"/>
            <a:ext cx="1761598" cy="108831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0" name="Group"/>
          <p:cNvGrpSpPr/>
          <p:nvPr/>
        </p:nvGrpSpPr>
        <p:grpSpPr>
          <a:xfrm>
            <a:off x="14130787" y="2171307"/>
            <a:ext cx="1303782" cy="1254453"/>
            <a:chOff x="0" y="0"/>
            <a:chExt cx="1303781" cy="1254452"/>
          </a:xfrm>
        </p:grpSpPr>
        <p:pic>
          <p:nvPicPr>
            <p:cNvPr id="18" name="page1image856.png" descr="page1image856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0" y="516980"/>
              <a:ext cx="1215875" cy="7374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" name="page1image264.png" descr="page1image264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41814" y="0"/>
              <a:ext cx="1261968" cy="8725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1" name="China Mobile"/>
          <p:cNvSpPr txBox="1"/>
          <p:nvPr/>
        </p:nvSpPr>
        <p:spPr>
          <a:xfrm>
            <a:off x="15211364" y="2366733"/>
            <a:ext cx="5195192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200" b="1">
                <a:solidFill>
                  <a:srgbClr val="3983CA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China Mobile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001000"/>
            <a:ext cx="19621500" cy="6477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–Johnny Appleseed</a:t>
            </a:r>
          </a:p>
        </p:txBody>
      </p:sp>
      <p:sp>
        <p:nvSpPr>
          <p:cNvPr id="103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74900" y="5892800"/>
            <a:ext cx="19621500" cy="850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“Type a quote here.”</a:t>
            </a:r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Image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mage"/>
          <p:cNvSpPr>
            <a:spLocks noGrp="1"/>
          </p:cNvSpPr>
          <p:nvPr>
            <p:ph type="pic" idx="21"/>
          </p:nvPr>
        </p:nvSpPr>
        <p:spPr>
          <a:xfrm>
            <a:off x="4280774" y="-1688429"/>
            <a:ext cx="15829857" cy="118491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2387600" y="9728200"/>
            <a:ext cx="19621500" cy="18034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387600" y="11518900"/>
            <a:ext cx="19621500" cy="1600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673100" y="4572000"/>
            <a:ext cx="23050500" cy="45593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Image"/>
          <p:cNvSpPr>
            <a:spLocks noGrp="1"/>
          </p:cNvSpPr>
          <p:nvPr>
            <p:ph type="pic" idx="21"/>
          </p:nvPr>
        </p:nvSpPr>
        <p:spPr>
          <a:xfrm>
            <a:off x="10590462" y="1511300"/>
            <a:ext cx="13644824" cy="1212873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673100" y="1435100"/>
            <a:ext cx="11049000" cy="5461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73100" y="6870700"/>
            <a:ext cx="11049000" cy="5461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6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736600" indent="-736600">
              <a:lnSpc>
                <a:spcPct val="120000"/>
              </a:lnSpc>
              <a:spcBef>
                <a:spcPts val="6500"/>
              </a:spcBef>
              <a:defRPr sz="6400"/>
            </a:lvl1pPr>
            <a:lvl2pPr marL="1473200" indent="-736600">
              <a:lnSpc>
                <a:spcPct val="120000"/>
              </a:lnSpc>
              <a:spcBef>
                <a:spcPts val="6500"/>
              </a:spcBef>
              <a:defRPr sz="6400"/>
            </a:lvl2pPr>
            <a:lvl3pPr marL="2209800" indent="-736600">
              <a:lnSpc>
                <a:spcPct val="120000"/>
              </a:lnSpc>
              <a:spcBef>
                <a:spcPts val="6500"/>
              </a:spcBef>
              <a:defRPr sz="6400"/>
            </a:lvl3pPr>
            <a:lvl4pPr marL="2946400" indent="-736600">
              <a:lnSpc>
                <a:spcPct val="120000"/>
              </a:lnSpc>
              <a:spcBef>
                <a:spcPts val="6500"/>
              </a:spcBef>
              <a:defRPr sz="6400"/>
            </a:lvl4pPr>
            <a:lvl5pPr marL="3683000" indent="-736600">
              <a:lnSpc>
                <a:spcPct val="120000"/>
              </a:lnSpc>
              <a:spcBef>
                <a:spcPts val="6500"/>
              </a:spcBef>
              <a:defRPr sz="6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Image"/>
          <p:cNvSpPr>
            <a:spLocks noGrp="1"/>
          </p:cNvSpPr>
          <p:nvPr>
            <p:ph type="pic" sz="half" idx="21"/>
          </p:nvPr>
        </p:nvSpPr>
        <p:spPr>
          <a:xfrm>
            <a:off x="11814854" y="3230211"/>
            <a:ext cx="11753235" cy="104473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73100" y="3835400"/>
            <a:ext cx="11049000" cy="8864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1435100" y="1066800"/>
            <a:ext cx="21501100" cy="11557000"/>
          </a:xfrm>
          <a:prstGeom prst="rect">
            <a:avLst/>
          </a:prstGeom>
        </p:spPr>
        <p:txBody>
          <a:bodyPr/>
          <a:lstStyle>
            <a:lvl1pPr marL="736600" indent="-736600">
              <a:lnSpc>
                <a:spcPct val="120000"/>
              </a:lnSpc>
              <a:spcBef>
                <a:spcPts val="6500"/>
              </a:spcBef>
              <a:defRPr sz="6400"/>
            </a:lvl1pPr>
            <a:lvl2pPr marL="1473200" indent="-736600">
              <a:lnSpc>
                <a:spcPct val="120000"/>
              </a:lnSpc>
              <a:spcBef>
                <a:spcPts val="6500"/>
              </a:spcBef>
              <a:defRPr sz="6400"/>
            </a:lvl2pPr>
            <a:lvl3pPr marL="2209800" indent="-736600">
              <a:lnSpc>
                <a:spcPct val="120000"/>
              </a:lnSpc>
              <a:spcBef>
                <a:spcPts val="6500"/>
              </a:spcBef>
              <a:defRPr sz="6400"/>
            </a:lvl3pPr>
            <a:lvl4pPr marL="2946400" indent="-736600">
              <a:lnSpc>
                <a:spcPct val="120000"/>
              </a:lnSpc>
              <a:spcBef>
                <a:spcPts val="6500"/>
              </a:spcBef>
              <a:defRPr sz="6400"/>
            </a:lvl4pPr>
            <a:lvl5pPr marL="3683000" indent="-736600">
              <a:lnSpc>
                <a:spcPct val="120000"/>
              </a:lnSpc>
              <a:spcBef>
                <a:spcPts val="6500"/>
              </a:spcBef>
              <a:defRPr sz="6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2-033_1302x975.jpeg"/>
          <p:cNvSpPr>
            <a:spLocks noGrp="1"/>
          </p:cNvSpPr>
          <p:nvPr>
            <p:ph type="pic" sz="half" idx="21"/>
          </p:nvPr>
        </p:nvSpPr>
        <p:spPr>
          <a:xfrm>
            <a:off x="12407900" y="5715000"/>
            <a:ext cx="11023600" cy="8255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3" name="Image"/>
          <p:cNvSpPr>
            <a:spLocks noGrp="1"/>
          </p:cNvSpPr>
          <p:nvPr>
            <p:ph type="pic" sz="half" idx="22"/>
          </p:nvPr>
        </p:nvSpPr>
        <p:spPr>
          <a:xfrm>
            <a:off x="12420600" y="-673100"/>
            <a:ext cx="11023600" cy="8255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4" name="2-10-superquadro_1631x2178.jpeg"/>
          <p:cNvSpPr>
            <a:spLocks noGrp="1"/>
          </p:cNvSpPr>
          <p:nvPr>
            <p:ph type="pic" idx="23"/>
          </p:nvPr>
        </p:nvSpPr>
        <p:spPr>
          <a:xfrm>
            <a:off x="-825499" y="-2108200"/>
            <a:ext cx="13804901" cy="1844321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tif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73100" y="355600"/>
            <a:ext cx="230505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grpSp>
        <p:nvGrpSpPr>
          <p:cNvPr id="5" name="Group"/>
          <p:cNvGrpSpPr/>
          <p:nvPr/>
        </p:nvGrpSpPr>
        <p:grpSpPr>
          <a:xfrm>
            <a:off x="533332" y="402040"/>
            <a:ext cx="1303782" cy="1254453"/>
            <a:chOff x="0" y="0"/>
            <a:chExt cx="1303781" cy="1254452"/>
          </a:xfrm>
        </p:grpSpPr>
        <p:pic>
          <p:nvPicPr>
            <p:cNvPr id="3" name="page1image856.png" descr="page1image856.png"/>
            <p:cNvPicPr>
              <a:picLocks noChangeAspect="1"/>
            </p:cNvPicPr>
            <p:nvPr/>
          </p:nvPicPr>
          <p:blipFill>
            <a:blip r:embed="rId15" cstate="print">
              <a:extLst/>
            </a:blip>
            <a:stretch>
              <a:fillRect/>
            </a:stretch>
          </p:blipFill>
          <p:spPr>
            <a:xfrm>
              <a:off x="0" y="516980"/>
              <a:ext cx="1215875" cy="7374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" name="page1image264.png" descr="page1image264.png"/>
            <p:cNvPicPr>
              <a:picLocks noChangeAspect="1"/>
            </p:cNvPicPr>
            <p:nvPr/>
          </p:nvPicPr>
          <p:blipFill>
            <a:blip r:embed="rId16" cstate="print">
              <a:extLst/>
            </a:blip>
            <a:stretch>
              <a:fillRect/>
            </a:stretch>
          </p:blipFill>
          <p:spPr>
            <a:xfrm>
              <a:off x="41814" y="0"/>
              <a:ext cx="1261968" cy="8725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6" name="Image" descr="Image"/>
          <p:cNvPicPr>
            <a:picLocks noChangeAspect="1"/>
          </p:cNvPicPr>
          <p:nvPr/>
        </p:nvPicPr>
        <p:blipFill>
          <a:blip r:embed="rId17" cstate="print">
            <a:extLst/>
          </a:blip>
          <a:stretch>
            <a:fillRect/>
          </a:stretch>
        </p:blipFill>
        <p:spPr>
          <a:xfrm>
            <a:off x="21927129" y="11911876"/>
            <a:ext cx="1761598" cy="1088309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Body Level One…"/>
          <p:cNvSpPr txBox="1">
            <a:spLocks noGrp="1"/>
          </p:cNvSpPr>
          <p:nvPr>
            <p:ph type="body" idx="1"/>
          </p:nvPr>
        </p:nvSpPr>
        <p:spPr>
          <a:xfrm>
            <a:off x="673100" y="3835400"/>
            <a:ext cx="23050500" cy="8864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76100" y="13081000"/>
            <a:ext cx="419100" cy="457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titleStyle>
    <p:bodyStyle>
      <a:lvl1pPr marL="5842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11684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17526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23368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29210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35052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40894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46736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52578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小标题"/>
          <p:cNvSpPr txBox="1">
            <a:spLocks noGrp="1"/>
          </p:cNvSpPr>
          <p:nvPr>
            <p:ph type="subTitle" sz="quarter" idx="1"/>
          </p:nvPr>
        </p:nvSpPr>
        <p:spPr>
          <a:xfrm>
            <a:off x="5252538" y="8893230"/>
            <a:ext cx="11369869" cy="124797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CMCC</a:t>
            </a:r>
            <a:endParaRPr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1899" y="5018471"/>
            <a:ext cx="19035138" cy="30572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600" b="0" i="0" u="none" strike="noStrike" cap="none" spc="0" normalizeH="0" baseline="0" dirty="0" smtClean="0">
                <a:ln>
                  <a:noFill/>
                </a:ln>
                <a:solidFill>
                  <a:srgbClr val="535353"/>
                </a:solidFill>
                <a:effectLst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Motivation of study for RSU-like network node</a:t>
            </a:r>
            <a:endParaRPr kumimoji="0" lang="zh-CN" altLang="en-US" sz="9600" b="0" i="0" u="none" strike="noStrike" cap="none" spc="0" normalizeH="0" baseline="0" dirty="0">
              <a:ln>
                <a:noFill/>
              </a:ln>
              <a:solidFill>
                <a:srgbClr val="535353"/>
              </a:solidFill>
              <a:effectLst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3340359"/>
            <a:ext cx="21679218" cy="8596633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262558" y="1269989"/>
            <a:ext cx="23050500" cy="1347334"/>
          </a:xfrm>
          <a:prstGeom prst="rect">
            <a:avLst/>
          </a:prstGeom>
        </p:spPr>
        <p:txBody>
          <a:bodyPr>
            <a:noAutofit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US" altLang="en-US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Motivation</a:t>
            </a:r>
            <a:r>
              <a:rPr lang="en-US" altLang="zh-CN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-coverage extension</a:t>
            </a:r>
            <a:endParaRPr lang="en-GB" altLang="en-US" sz="9600" b="0" cap="none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194331" y="3881536"/>
            <a:ext cx="21516379" cy="75463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lvl="1" algn="l">
              <a:lnSpc>
                <a:spcPct val="150000"/>
              </a:lnSpc>
              <a:buFont typeface="Wingdings" pitchFamily="2" charset="2"/>
              <a:buChar char="l"/>
            </a:pPr>
            <a:r>
              <a:rPr lang="en-GB" altLang="zh-CN" sz="48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Guaranteed Coverage extension</a:t>
            </a:r>
            <a:endParaRPr lang="en-GB" altLang="zh-CN" sz="4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algn="l">
              <a:lnSpc>
                <a:spcPct val="150000"/>
              </a:lnSpc>
              <a:buFont typeface="Wingdings" pitchFamily="2" charset="2"/>
              <a:buChar char="Ø"/>
            </a:pP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R17 </a:t>
            </a:r>
            <a:r>
              <a:rPr lang="en-GB" altLang="zh-CN" sz="4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is intrinsically a UE, which is not 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under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planned deployment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and 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schedule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 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and managed 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by the operator. </a:t>
            </a:r>
          </a:p>
          <a:p>
            <a:pPr lvl="1" algn="l">
              <a:lnSpc>
                <a:spcPct val="150000"/>
              </a:lnSpc>
              <a:buFont typeface="Wingdings" pitchFamily="2" charset="2"/>
              <a:buChar char="Ø"/>
            </a:pP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coverage extension with R17 </a:t>
            </a:r>
            <a:r>
              <a:rPr lang="en-GB" altLang="zh-CN" sz="4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is not always guaranteed and to a large extent replies on whether there is a </a:t>
            </a:r>
            <a:r>
              <a:rPr lang="en-GB" altLang="zh-CN" sz="4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UE nearby.</a:t>
            </a:r>
          </a:p>
          <a:p>
            <a:pPr lvl="1" algn="l">
              <a:lnSpc>
                <a:spcPct val="150000"/>
              </a:lnSpc>
              <a:buFont typeface="Wingdings" pitchFamily="2" charset="2"/>
              <a:buChar char="Ø"/>
            </a:pP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Considering the mobility 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and payload changes 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of 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relay 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UE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remote UE should switch to better relay or </a:t>
            </a:r>
            <a:r>
              <a:rPr lang="en-US" altLang="zh-CN" sz="4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uu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link to avoid data transmission be influenced.</a:t>
            </a:r>
            <a:endParaRPr lang="en-GB" altLang="zh-CN" sz="4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algn="l">
              <a:lnSpc>
                <a:spcPct val="150000"/>
              </a:lnSpc>
            </a:pPr>
            <a:endParaRPr lang="zh-CN" altLang="zh-CN" sz="4000" dirty="0" smtClean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3049404"/>
            <a:ext cx="21436622" cy="9184160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262558" y="1269989"/>
            <a:ext cx="23050500" cy="1347334"/>
          </a:xfrm>
          <a:prstGeom prst="rect">
            <a:avLst/>
          </a:prstGeom>
        </p:spPr>
        <p:txBody>
          <a:bodyPr>
            <a:noAutofit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US" altLang="en-US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Motivation</a:t>
            </a:r>
            <a:r>
              <a:rPr lang="en-US" altLang="zh-CN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-lower cost</a:t>
            </a:r>
            <a:endParaRPr lang="en-US" altLang="en-US" sz="9600" b="0" cap="none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194331" y="4033941"/>
            <a:ext cx="15306442" cy="7021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lvl="1" algn="l">
              <a:lnSpc>
                <a:spcPct val="150000"/>
              </a:lnSpc>
              <a:buFont typeface="Wingdings" pitchFamily="2" charset="2"/>
              <a:buChar char="l"/>
            </a:pPr>
            <a:r>
              <a:rPr lang="en-GB" altLang="zh-CN" sz="48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Lower cost and effective spectrum usage for indoor scenario </a:t>
            </a:r>
          </a:p>
          <a:p>
            <a:pPr lvl="1" algn="l">
              <a:lnSpc>
                <a:spcPct val="150000"/>
              </a:lnSpc>
              <a:buFont typeface="Wingdings" pitchFamily="2" charset="2"/>
              <a:buChar char="Ø"/>
            </a:pPr>
            <a:r>
              <a:rPr lang="en-GB" altLang="zh-CN" sz="4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GB" altLang="zh-CN" sz="4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pico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-RRU-BBUs and home base stations are deployed for indoor scenario to ensure network coverage, which is not cost effective. </a:t>
            </a:r>
          </a:p>
          <a:p>
            <a:pPr lvl="1" algn="l">
              <a:lnSpc>
                <a:spcPct val="150000"/>
              </a:lnSpc>
              <a:buFont typeface="Wingdings" pitchFamily="2" charset="2"/>
              <a:buChar char="Ø"/>
            </a:pP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RSU-like network node enables PC5 connection instead of </a:t>
            </a:r>
            <a:r>
              <a:rPr lang="en-GB" altLang="zh-CN" sz="4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Uu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to lower the cost and support flexible deployment with a </a:t>
            </a:r>
            <a:r>
              <a:rPr lang="en-GB" altLang="zh-CN" sz="4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lite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GB" altLang="zh-CN" sz="4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gNB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GB" altLang="zh-CN" sz="4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1027" name="Object 6"/>
          <p:cNvGraphicFramePr>
            <a:graphicFrameLocks noChangeAspect="1"/>
          </p:cNvGraphicFramePr>
          <p:nvPr/>
        </p:nvGraphicFramePr>
        <p:xfrm>
          <a:off x="16777565" y="3394096"/>
          <a:ext cx="4250733" cy="3879522"/>
        </p:xfrm>
        <a:graphic>
          <a:graphicData uri="http://schemas.openxmlformats.org/presentationml/2006/ole">
            <p:oleObj spid="_x0000_s1027" name="Visio" r:id="rId3" imgW="4775023" imgH="4354786" progId="Visio.Drawing.11">
              <p:embed/>
            </p:oleObj>
          </a:graphicData>
        </a:graphic>
      </p:graphicFrame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2438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16500773" y="7758545"/>
          <a:ext cx="4464552" cy="4073237"/>
        </p:xfrm>
        <a:graphic>
          <a:graphicData uri="http://schemas.openxmlformats.org/presentationml/2006/ole">
            <p:oleObj spid="_x0000_s1029" name="Visio" r:id="rId4" imgW="4775023" imgH="4354786" progId="Visio.Drawing.11">
              <p:embed/>
            </p:oleObj>
          </a:graphicData>
        </a:graphic>
      </p:graphicFrame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2766611"/>
            <a:ext cx="21436622" cy="9170381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262558" y="1269989"/>
            <a:ext cx="23050500" cy="134733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altLang="en-US" sz="107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Background</a:t>
            </a:r>
            <a:r>
              <a:rPr lang="en-US" altLang="zh-CN" sz="107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-V2X</a:t>
            </a:r>
            <a:endParaRPr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548882" y="3345102"/>
            <a:ext cx="20415379" cy="8157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Char char="l"/>
            </a:pPr>
            <a:r>
              <a:rPr lang="en-GB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Release 16, a first version of NR </a:t>
            </a:r>
            <a:r>
              <a:rPr lang="en-GB" altLang="zh-CN" sz="5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GB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has been developed</a:t>
            </a:r>
          </a:p>
          <a:p>
            <a:pPr indent="-736600" algn="l" hangingPunct="1">
              <a:lnSpc>
                <a:spcPts val="4900"/>
              </a:lnSpc>
              <a:spcBef>
                <a:spcPts val="6600"/>
              </a:spcBef>
              <a:buSzPct val="82000"/>
              <a:buFont typeface="Wingdings" pitchFamily="2" charset="2"/>
              <a:buChar char="Ø"/>
            </a:pP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NR SL mainly focuses 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on supporting V2X related road safety services. </a:t>
            </a:r>
          </a:p>
          <a:p>
            <a:pPr indent="-736600" algn="l" hangingPunct="1">
              <a:lnSpc>
                <a:spcPts val="4900"/>
              </a:lnSpc>
              <a:spcBef>
                <a:spcPts val="6600"/>
              </a:spcBef>
              <a:buSzPct val="82000"/>
              <a:buFont typeface="Wingdings" pitchFamily="2" charset="2"/>
              <a:buChar char="Ø"/>
            </a:pP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Supports for broadcast, </a:t>
            </a:r>
            <a:r>
              <a:rPr lang="en-GB" altLang="zh-CN" sz="4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groupcast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and </a:t>
            </a:r>
            <a:r>
              <a:rPr lang="en-GB" altLang="zh-CN" sz="4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unicast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communications in both out-of-coverage and in-network coverage scenarios. </a:t>
            </a:r>
            <a:endParaRPr lang="zh-CN" altLang="zh-CN" sz="4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2766611"/>
            <a:ext cx="21436622" cy="9170381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262558" y="1269989"/>
            <a:ext cx="23050500" cy="1347334"/>
          </a:xfrm>
          <a:prstGeom prst="rect">
            <a:avLst/>
          </a:prstGeom>
        </p:spPr>
        <p:txBody>
          <a:bodyPr>
            <a:noAutofit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altLang="en-US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Background</a:t>
            </a:r>
            <a:r>
              <a:rPr lang="en-US" altLang="zh-CN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-</a:t>
            </a:r>
            <a:r>
              <a:rPr lang="en-US" altLang="zh-CN" sz="9600" b="0" cap="none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sidelink</a:t>
            </a:r>
            <a:r>
              <a:rPr lang="en-US" altLang="zh-CN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relay</a:t>
            </a:r>
            <a:endParaRPr lang="en-US" altLang="zh-CN" sz="9600" b="0" cap="none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572732" y="3345102"/>
            <a:ext cx="18973276" cy="8157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indent="-736600" algn="l" hangingPunct="1">
              <a:lnSpc>
                <a:spcPts val="4900"/>
              </a:lnSpc>
              <a:spcBef>
                <a:spcPts val="6600"/>
              </a:spcBef>
              <a:buSzPct val="82000"/>
              <a:buFont typeface="Wingdings" pitchFamily="2" charset="2"/>
              <a:buChar char="l"/>
            </a:pPr>
            <a:r>
              <a:rPr lang="en-GB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Rel-17 Study Item of “Study on NR </a:t>
            </a:r>
            <a:r>
              <a:rPr lang="en-GB" altLang="zh-CN" sz="5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GB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Relay” has been carried out by 3GPP. </a:t>
            </a:r>
          </a:p>
          <a:p>
            <a:pPr lvl="2" indent="-736600" algn="l" hangingPunct="1">
              <a:lnSpc>
                <a:spcPts val="4900"/>
              </a:lnSpc>
              <a:spcBef>
                <a:spcPts val="6600"/>
              </a:spcBef>
              <a:buSzPct val="82000"/>
              <a:buFont typeface="Wingdings" pitchFamily="2" charset="2"/>
              <a:buChar char="Ø"/>
            </a:pP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Mechanisms for Layer-2 relay and Layer-3 relay have been studied and identified by RAN2, striving for minimum specification impact. </a:t>
            </a:r>
          </a:p>
          <a:p>
            <a:pPr lvl="2" indent="-736600" algn="l" hangingPunct="1">
              <a:lnSpc>
                <a:spcPts val="4900"/>
              </a:lnSpc>
              <a:spcBef>
                <a:spcPts val="6600"/>
              </a:spcBef>
              <a:buSzPct val="82000"/>
              <a:buFont typeface="Wingdings" pitchFamily="2" charset="2"/>
              <a:buChar char="Ø"/>
            </a:pP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Both L2 based relay architecture and L3 based relay architecture have been found feasible, and it was recommended to support NR </a:t>
            </a:r>
            <a:r>
              <a:rPr lang="en-GB" altLang="zh-CN" sz="4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in order for network coverage extension and power efficiency improvement, considering wider range of applications and services.</a:t>
            </a:r>
            <a:endParaRPr lang="en-US" altLang="en-US" sz="4400" dirty="0" err="1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3141842"/>
            <a:ext cx="21436622" cy="8645861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262558" y="1269989"/>
            <a:ext cx="23050500" cy="134733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US" altLang="zh-CN" sz="107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Summary</a:t>
            </a:r>
            <a:endParaRPr lang="en-US" altLang="zh-CN" sz="10700" b="0" cap="none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510024" y="3326441"/>
            <a:ext cx="20515425" cy="8157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736600" lvl="0" indent="-736600" algn="l" hangingPunct="1">
              <a:lnSpc>
                <a:spcPct val="120000"/>
              </a:lnSpc>
              <a:spcBef>
                <a:spcPts val="6500"/>
              </a:spcBef>
              <a:buSzPct val="82000"/>
              <a:buFont typeface="Wingdings" pitchFamily="2" charset="2"/>
              <a:buChar char="l"/>
              <a:defRPr/>
            </a:pPr>
            <a:r>
              <a:rPr lang="en-US" altLang="en-US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</a:t>
            </a:r>
            <a:r>
              <a:rPr kumimoji="0" lang="en-US" altLang="zh-CN" sz="5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tudy</a:t>
            </a: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</a:t>
            </a: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the RSU-like</a:t>
            </a:r>
            <a:r>
              <a:rPr kumimoji="0" lang="en-US" altLang="zh-CN" sz="5400" b="0" i="0" u="none" strike="noStrike" kern="0" cap="none" spc="0" normalizeH="0" noProof="0" dirty="0" smtClean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network node supporting access via PC5 and backhauling via network interface between RSU-</a:t>
            </a:r>
            <a:r>
              <a:rPr lang="en-US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like node and </a:t>
            </a:r>
            <a:r>
              <a:rPr lang="en-GB" altLang="zh-CN" sz="5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gNB</a:t>
            </a:r>
            <a:r>
              <a:rPr lang="en-US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736600" indent="-736600" algn="l" hangingPunct="1">
              <a:lnSpc>
                <a:spcPct val="120000"/>
              </a:lnSpc>
              <a:spcBef>
                <a:spcPts val="6500"/>
              </a:spcBef>
              <a:buSzPct val="82000"/>
              <a:buFont typeface="Wingdings" pitchFamily="2" charset="2"/>
              <a:buChar char="l"/>
              <a:defRPr/>
            </a:pPr>
            <a:r>
              <a:rPr lang="en-GB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basic functions and procedures in Rel-17 </a:t>
            </a:r>
            <a:r>
              <a:rPr lang="en-GB" altLang="zh-CN" sz="5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GB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</a:t>
            </a:r>
            <a:r>
              <a:rPr lang="en-US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and Rel-16 V2X </a:t>
            </a:r>
            <a:r>
              <a:rPr lang="en-GB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work </a:t>
            </a:r>
            <a:r>
              <a:rPr lang="en-GB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item </a:t>
            </a:r>
            <a:r>
              <a:rPr lang="en-GB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could </a:t>
            </a:r>
            <a:r>
              <a:rPr lang="en-GB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be regarded as starting </a:t>
            </a:r>
            <a:r>
              <a:rPr lang="en-GB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point.</a:t>
            </a:r>
            <a:endParaRPr lang="en-US" altLang="zh-CN" sz="5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3141842"/>
            <a:ext cx="21436622" cy="8645861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262558" y="1269989"/>
            <a:ext cx="23050500" cy="134733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US" altLang="zh-CN" sz="107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Objectives</a:t>
            </a:r>
            <a:endParaRPr lang="en-US" altLang="zh-CN" sz="10700" b="0" cap="none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510024" y="3326441"/>
            <a:ext cx="20515425" cy="8157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92500" lnSpcReduction="10000"/>
          </a:bodyPr>
          <a:lstStyle/>
          <a:p>
            <a:pPr lvl="1" algn="l">
              <a:spcAft>
                <a:spcPts val="1200"/>
              </a:spcAft>
              <a:buFont typeface="Arial" pitchFamily="34" charset="0"/>
              <a:buChar char="•"/>
            </a:pPr>
            <a:r>
              <a:rPr lang="en-GB" altLang="zh-CN" sz="5400" dirty="0" smtClean="0">
                <a:latin typeface="Calibri" pitchFamily="34" charset="0"/>
                <a:cs typeface="Calibri" pitchFamily="34" charset="0"/>
              </a:rPr>
              <a:t> Access node discovery and (re)selection [RAN2]; </a:t>
            </a:r>
            <a:endParaRPr lang="zh-CN" altLang="zh-CN" sz="5400" dirty="0" smtClean="0">
              <a:latin typeface="Calibri" pitchFamily="34" charset="0"/>
              <a:cs typeface="Calibri" pitchFamily="34" charset="0"/>
            </a:endParaRPr>
          </a:p>
          <a:p>
            <a:pPr lvl="1" algn="l">
              <a:spcAft>
                <a:spcPts val="1200"/>
              </a:spcAft>
              <a:buFont typeface="Arial" pitchFamily="34" charset="0"/>
              <a:buChar char="•"/>
            </a:pPr>
            <a:r>
              <a:rPr lang="en-GB" altLang="zh-CN" sz="5400" dirty="0" smtClean="0">
                <a:latin typeface="Calibri" pitchFamily="34" charset="0"/>
                <a:cs typeface="Calibri" pitchFamily="34" charset="0"/>
              </a:rPr>
              <a:t> Control Plane procedure design, including RRC connection management, system information delivery, paging mechanism and access control for Remote UE [RAN2];</a:t>
            </a:r>
            <a:endParaRPr lang="en-US" altLang="zh-CN" sz="5400" dirty="0" smtClean="0">
              <a:latin typeface="Calibri" pitchFamily="34" charset="0"/>
              <a:cs typeface="Calibri" pitchFamily="34" charset="0"/>
            </a:endParaRPr>
          </a:p>
          <a:p>
            <a:pPr lvl="1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5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altLang="zh-CN" sz="5400" dirty="0" smtClean="0">
                <a:latin typeface="Calibri" pitchFamily="34" charset="0"/>
                <a:cs typeface="Calibri" pitchFamily="34" charset="0"/>
              </a:rPr>
              <a:t>Service continuity [RAN2, RAN3];</a:t>
            </a:r>
          </a:p>
          <a:p>
            <a:pPr lvl="1" algn="l">
              <a:spcBef>
                <a:spcPts val="600"/>
              </a:spcBef>
              <a:buFont typeface="Arial" pitchFamily="34" charset="0"/>
              <a:buChar char="•"/>
            </a:pPr>
            <a:endParaRPr lang="zh-CN" altLang="zh-CN" sz="5400" dirty="0" smtClean="0">
              <a:latin typeface="Calibri" pitchFamily="34" charset="0"/>
              <a:cs typeface="Calibri" pitchFamily="34" charset="0"/>
            </a:endParaRPr>
          </a:p>
          <a:p>
            <a:pPr marL="180000" lvl="3" indent="-736600" algn="l" hangingPunct="1">
              <a:lnSpc>
                <a:spcPts val="2200"/>
              </a:lnSpc>
              <a:spcBef>
                <a:spcPts val="1200"/>
              </a:spcBef>
              <a:buSzPct val="82000"/>
              <a:buFont typeface="Wingdings" pitchFamily="2" charset="2"/>
              <a:buChar char="Ø"/>
            </a:pPr>
            <a:r>
              <a:rPr lang="en-GB" altLang="zh-CN" sz="5200" dirty="0" smtClean="0">
                <a:latin typeface="Calibri" pitchFamily="34" charset="0"/>
                <a:ea typeface="Arial Unicode MS" pitchFamily="34" charset="-122"/>
                <a:cs typeface="Calibri" pitchFamily="34" charset="0"/>
              </a:rPr>
              <a:t>Mobility between RSU-like nodes and between RSU-like node and </a:t>
            </a:r>
            <a:r>
              <a:rPr lang="en-GB" altLang="zh-CN" sz="5200" dirty="0" err="1" smtClean="0">
                <a:latin typeface="Calibri" pitchFamily="34" charset="0"/>
                <a:ea typeface="Arial Unicode MS" pitchFamily="34" charset="-122"/>
                <a:cs typeface="Calibri" pitchFamily="34" charset="0"/>
              </a:rPr>
              <a:t>gNB</a:t>
            </a:r>
            <a:r>
              <a:rPr lang="en-GB" altLang="zh-CN" sz="5200" dirty="0" smtClean="0">
                <a:latin typeface="Calibri" pitchFamily="34" charset="0"/>
                <a:ea typeface="Arial Unicode MS" pitchFamily="34" charset="-122"/>
                <a:cs typeface="Calibri" pitchFamily="34" charset="0"/>
              </a:rPr>
              <a:t>;</a:t>
            </a:r>
            <a:endParaRPr lang="zh-CN" altLang="zh-CN" sz="5200" dirty="0" smtClean="0">
              <a:latin typeface="Calibri" pitchFamily="34" charset="0"/>
              <a:ea typeface="Arial Unicode MS" pitchFamily="34" charset="-122"/>
              <a:cs typeface="Calibri" pitchFamily="34" charset="0"/>
            </a:endParaRPr>
          </a:p>
          <a:p>
            <a:pPr marL="180000" lvl="3" indent="-736600" algn="l" hangingPunct="1">
              <a:lnSpc>
                <a:spcPts val="2200"/>
              </a:lnSpc>
              <a:spcBef>
                <a:spcPts val="6600"/>
              </a:spcBef>
              <a:buSzPct val="82000"/>
              <a:buFont typeface="Wingdings" pitchFamily="2" charset="2"/>
              <a:buChar char="Ø"/>
            </a:pPr>
            <a:r>
              <a:rPr lang="en-GB" altLang="zh-CN" sz="5200" dirty="0" smtClean="0">
                <a:latin typeface="Calibri" pitchFamily="34" charset="0"/>
                <a:ea typeface="Arial Unicode MS" pitchFamily="34" charset="-122"/>
                <a:cs typeface="Calibri" pitchFamily="34" charset="0"/>
              </a:rPr>
              <a:t>dual-connectivity between RSU-like node and </a:t>
            </a:r>
            <a:r>
              <a:rPr lang="en-GB" altLang="zh-CN" sz="5200" dirty="0" err="1" smtClean="0">
                <a:latin typeface="Calibri" pitchFamily="34" charset="0"/>
                <a:ea typeface="Arial Unicode MS" pitchFamily="34" charset="-122"/>
                <a:cs typeface="Calibri" pitchFamily="34" charset="0"/>
              </a:rPr>
              <a:t>gNB</a:t>
            </a:r>
            <a:r>
              <a:rPr lang="en-GB" altLang="zh-CN" sz="5200" dirty="0" smtClean="0">
                <a:latin typeface="Calibri" pitchFamily="34" charset="0"/>
                <a:ea typeface="Arial Unicode MS" pitchFamily="34" charset="-122"/>
                <a:cs typeface="Calibri" pitchFamily="34" charset="0"/>
              </a:rPr>
              <a:t>;</a:t>
            </a:r>
            <a:endParaRPr lang="zh-CN" altLang="zh-CN" sz="4400" dirty="0" smtClean="0">
              <a:latin typeface="Calibri" pitchFamily="34" charset="0"/>
              <a:ea typeface="Arial Unicode MS" pitchFamily="34" charset="-122"/>
              <a:cs typeface="Calibri" pitchFamily="34" charset="0"/>
            </a:endParaRPr>
          </a:p>
          <a:p>
            <a:pPr lvl="1" algn="l">
              <a:spcBef>
                <a:spcPts val="1800"/>
              </a:spcBef>
              <a:buFont typeface="Arial" pitchFamily="34" charset="0"/>
              <a:buChar char="•"/>
            </a:pPr>
            <a:r>
              <a:rPr lang="en-GB" altLang="zh-CN" sz="5400" dirty="0" smtClean="0">
                <a:latin typeface="Calibri" pitchFamily="34" charset="0"/>
                <a:cs typeface="Calibri" pitchFamily="34" charset="0"/>
              </a:rPr>
              <a:t> Functionality </a:t>
            </a:r>
            <a:r>
              <a:rPr lang="en-GB" altLang="zh-CN" sz="5400" dirty="0" smtClean="0">
                <a:latin typeface="Calibri" pitchFamily="34" charset="0"/>
                <a:cs typeface="Calibri" pitchFamily="34" charset="0"/>
              </a:rPr>
              <a:t>and procedures of </a:t>
            </a:r>
            <a:r>
              <a:rPr lang="en-US" altLang="zh-CN" sz="5400" dirty="0" smtClean="0">
                <a:latin typeface="Calibri" pitchFamily="34" charset="0"/>
                <a:cs typeface="Calibri" pitchFamily="34" charset="0"/>
              </a:rPr>
              <a:t>network interface design between RSU-like node and </a:t>
            </a:r>
            <a:r>
              <a:rPr lang="en-US" altLang="zh-CN" sz="5400" dirty="0" err="1" smtClean="0">
                <a:latin typeface="Calibri" pitchFamily="34" charset="0"/>
                <a:cs typeface="Calibri" pitchFamily="34" charset="0"/>
              </a:rPr>
              <a:t>gNB</a:t>
            </a:r>
            <a:r>
              <a:rPr lang="en-US" altLang="zh-CN" sz="5400" dirty="0" smtClean="0">
                <a:latin typeface="Calibri" pitchFamily="34" charset="0"/>
                <a:cs typeface="Calibri" pitchFamily="34" charset="0"/>
              </a:rPr>
              <a:t> [RAN3];</a:t>
            </a:r>
            <a:endParaRPr lang="zh-CN" altLang="zh-CN" sz="5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Showroom">
  <a:themeElements>
    <a:clrScheme name="Showroom">
      <a:dk1>
        <a:srgbClr val="535353"/>
      </a:dk1>
      <a:lt1>
        <a:srgbClr val="340053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howroom">
  <a:themeElements>
    <a:clrScheme name="Showroom">
      <a:dk1>
        <a:srgbClr val="000000"/>
      </a:dk1>
      <a:lt1>
        <a:srgbClr val="FFFFFF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2692</TotalTime>
  <Words>398</Words>
  <Application>Microsoft Office PowerPoint</Application>
  <PresentationFormat>自定义</PresentationFormat>
  <Paragraphs>30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Showroom</vt:lpstr>
      <vt:lpstr>Visio</vt:lpstr>
      <vt:lpstr>幻灯片 1</vt:lpstr>
      <vt:lpstr>Motivation-coverage extension</vt:lpstr>
      <vt:lpstr>Motivation-lower cost</vt:lpstr>
      <vt:lpstr>Background-V2X</vt:lpstr>
      <vt:lpstr>Background-sidelink relay</vt:lpstr>
      <vt:lpstr>Summary</vt:lpstr>
      <vt:lpstr>Objectives</vt:lpstr>
    </vt:vector>
  </TitlesOfParts>
  <Manager>HUNAN</Manager>
  <Company>CMCC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标题</dc:title>
  <dc:creator>cmcc</dc:creator>
  <cp:lastModifiedBy>Huang Xueyan</cp:lastModifiedBy>
  <cp:revision>32</cp:revision>
  <dcterms:modified xsi:type="dcterms:W3CDTF">2021-03-15T07:39:00Z</dcterms:modified>
</cp:coreProperties>
</file>