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2"/>
    <p:sldId id="257" r:id="rId3"/>
    <p:sldId id="260" r:id="rId4"/>
    <p:sldId id="263" r:id="rId5"/>
    <p:sldId id="262" r:id="rId6"/>
    <p:sldId id="259"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704D6"/>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autoAdjust="0"/>
    <p:restoredTop sz="94670" autoAdjust="0"/>
  </p:normalViewPr>
  <p:slideViewPr>
    <p:cSldViewPr snapToGrid="0" snapToObjects="1">
      <p:cViewPr varScale="1">
        <p:scale>
          <a:sx n="43" d="100"/>
          <a:sy n="43" d="100"/>
        </p:scale>
        <p:origin x="-322" y="-86"/>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tiff"/><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5"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6"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7"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0" y="3810367"/>
            <a:ext cx="24384000" cy="7238266"/>
          </a:xfrm>
          <a:prstGeom prst="rect">
            <a:avLst/>
          </a:prstGeom>
          <a:noFill/>
          <a:ln w="9525">
            <a:noFill/>
            <a:miter lim="800000"/>
            <a:headEnd/>
            <a:tailEnd/>
          </a:ln>
          <a:effectLst/>
        </p:spPr>
      </p:pic>
      <p:sp>
        <p:nvSpPr>
          <p:cNvPr id="128" name="标题"/>
          <p:cNvSpPr txBox="1">
            <a:spLocks noGrp="1"/>
          </p:cNvSpPr>
          <p:nvPr>
            <p:ph type="ctrTitle"/>
          </p:nvPr>
        </p:nvSpPr>
        <p:spPr>
          <a:xfrm>
            <a:off x="673100" y="3534508"/>
            <a:ext cx="23050500" cy="4559300"/>
          </a:xfrm>
          <a:prstGeom prst="rect">
            <a:avLst/>
          </a:prstGeom>
        </p:spPr>
        <p:txBody>
          <a:bodyPr>
            <a:normAutofit fontScale="90000"/>
          </a:bodyPr>
          <a:lstStyle/>
          <a:p>
            <a:r>
              <a:rPr lang="en-GB" dirty="0" smtClean="0">
                <a:solidFill>
                  <a:srgbClr val="FFFFFF"/>
                </a:solidFill>
              </a:rPr>
              <a:t>	</a:t>
            </a:r>
            <a:r>
              <a:rPr lang="en-GB" sz="7200" dirty="0" smtClean="0">
                <a:solidFill>
                  <a:srgbClr val="FFFFFF"/>
                </a:solidFill>
              </a:rPr>
              <a:t>Motivation of study for </a:t>
            </a:r>
            <a:r>
              <a:rPr lang="en-GB" dirty="0" smtClean="0">
                <a:solidFill>
                  <a:srgbClr val="FFFFFF"/>
                </a:solidFill>
              </a:rPr>
              <a:t/>
            </a:r>
            <a:br>
              <a:rPr lang="en-GB" dirty="0" smtClean="0">
                <a:solidFill>
                  <a:srgbClr val="FFFFFF"/>
                </a:solidFill>
              </a:rPr>
            </a:br>
            <a:r>
              <a:rPr lang="en-GB" dirty="0" smtClean="0">
                <a:solidFill>
                  <a:srgbClr val="FFFFFF"/>
                </a:solidFill>
              </a:rPr>
              <a:t> </a:t>
            </a:r>
            <a:r>
              <a:rPr lang="en-GB" dirty="0" smtClean="0">
                <a:solidFill>
                  <a:srgbClr val="FFFFFF"/>
                </a:solidFill>
              </a:rPr>
              <a:t>Inter-UE </a:t>
            </a:r>
            <a:r>
              <a:rPr lang="en-GB" dirty="0" smtClean="0">
                <a:solidFill>
                  <a:srgbClr val="FFFFFF"/>
                </a:solidFill>
              </a:rPr>
              <a:t>Handover or Replication for Same User</a:t>
            </a:r>
            <a:endParaRPr dirty="0">
              <a:solidFill>
                <a:srgbClr val="FFFFFF"/>
              </a:solidFill>
            </a:endParaRPr>
          </a:p>
        </p:txBody>
      </p:sp>
      <p:sp>
        <p:nvSpPr>
          <p:cNvPr id="129" name="小标题"/>
          <p:cNvSpPr txBox="1">
            <a:spLocks noGrp="1"/>
          </p:cNvSpPr>
          <p:nvPr>
            <p:ph type="subTitle" sz="quarter" idx="1"/>
          </p:nvPr>
        </p:nvSpPr>
        <p:spPr>
          <a:xfrm>
            <a:off x="673100" y="7429500"/>
            <a:ext cx="23050500" cy="1816100"/>
          </a:xfrm>
          <a:prstGeom prst="rect">
            <a:avLst/>
          </a:prstGeom>
        </p:spPr>
        <p:txBody>
          <a:bodyPr/>
          <a:lstStyle/>
          <a:p>
            <a:endParaRPr lang="en-US" dirty="0" smtClean="0">
              <a:solidFill>
                <a:srgbClr val="FFFFFF"/>
              </a:solidFill>
            </a:endParaRPr>
          </a:p>
          <a:p>
            <a:r>
              <a:rPr lang="en-US" dirty="0" smtClean="0">
                <a:solidFill>
                  <a:srgbClr val="FFFFFF"/>
                </a:solidFill>
              </a:rPr>
              <a:t>CMCC</a:t>
            </a:r>
            <a:endParaRPr dirty="0">
              <a:solidFill>
                <a:srgbClr val="FFFFFF"/>
              </a:solidFill>
            </a:endParaRPr>
          </a:p>
        </p:txBody>
      </p:sp>
      <p:sp>
        <p:nvSpPr>
          <p:cNvPr id="1029" name="Rectangle 5"/>
          <p:cNvSpPr>
            <a:spLocks noChangeArrowheads="1"/>
          </p:cNvSpPr>
          <p:nvPr/>
        </p:nvSpPr>
        <p:spPr bwMode="auto">
          <a:xfrm>
            <a:off x="-1" y="661720"/>
            <a:ext cx="24090923"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l" defTabSz="914400" fontAlgn="base" hangingPunct="1">
              <a:spcBef>
                <a:spcPct val="0"/>
              </a:spcBef>
              <a:spcAft>
                <a:spcPct val="0"/>
              </a:spcAft>
            </a:pPr>
            <a:r>
              <a:rPr lang="en-GB" sz="4000" b="1" cap="all" dirty="0" smtClean="0">
                <a:solidFill>
                  <a:schemeClr val="bg1"/>
                </a:solidFill>
              </a:rPr>
              <a:t>3GPP TSG RAN Meeting #91e	</a:t>
            </a:r>
            <a:r>
              <a:rPr lang="en-GB" sz="4000" b="1" cap="all" dirty="0" smtClean="0">
                <a:solidFill>
                  <a:schemeClr val="bg1"/>
                </a:solidFill>
              </a:rPr>
              <a:t>                                                                             RP-210511 </a:t>
            </a:r>
            <a:endParaRPr lang="en-GB" sz="4000" b="1" cap="all" dirty="0" smtClean="0">
              <a:solidFill>
                <a:schemeClr val="bg1"/>
              </a:solidFill>
            </a:endParaRPr>
          </a:p>
          <a:p>
            <a:pPr marR="0" lvl="0" indent="0" algn="l" defTabSz="914400" fontAlgn="base" hangingPunct="1">
              <a:lnSpc>
                <a:spcPct val="100000"/>
              </a:lnSpc>
              <a:spcBef>
                <a:spcPct val="0"/>
              </a:spcBef>
              <a:spcAft>
                <a:spcPct val="0"/>
              </a:spcAft>
              <a:buClrTx/>
              <a:buSzTx/>
              <a:buFontTx/>
              <a:buNone/>
              <a:tabLst/>
            </a:pPr>
            <a:r>
              <a:rPr lang="en-GB" sz="4000" b="1" cap="all" dirty="0" smtClean="0">
                <a:solidFill>
                  <a:schemeClr val="bg1"/>
                </a:solidFill>
              </a:rPr>
              <a:t>Electronic </a:t>
            </a:r>
            <a:r>
              <a:rPr lang="en-GB" sz="4000" b="1" cap="all" dirty="0" smtClean="0">
                <a:solidFill>
                  <a:schemeClr val="bg1"/>
                </a:solidFill>
              </a:rPr>
              <a:t>Meeting, March 16 - 26, </a:t>
            </a:r>
            <a:r>
              <a:rPr lang="en-GB" sz="4000" b="1" cap="all" dirty="0" smtClean="0">
                <a:solidFill>
                  <a:schemeClr val="bg1"/>
                </a:solidFill>
              </a:rPr>
              <a:t>2021</a:t>
            </a:r>
          </a:p>
          <a:p>
            <a:pPr marR="0" lvl="0" indent="0" algn="l" defTabSz="914400" fontAlgn="base" hangingPunct="1">
              <a:lnSpc>
                <a:spcPct val="100000"/>
              </a:lnSpc>
              <a:spcBef>
                <a:spcPct val="0"/>
              </a:spcBef>
              <a:spcAft>
                <a:spcPct val="0"/>
              </a:spcAft>
              <a:buClrTx/>
              <a:buSzTx/>
              <a:buFontTx/>
              <a:buNone/>
              <a:tabLst/>
            </a:pPr>
            <a:r>
              <a:rPr lang="en-US" sz="4000" b="1" cap="all" dirty="0" smtClean="0">
                <a:solidFill>
                  <a:schemeClr val="bg1"/>
                </a:solidFill>
              </a:rPr>
              <a:t>Agenda item: 19.3</a:t>
            </a:r>
            <a:endParaRPr lang="en-GB" sz="4000" b="1" cap="all" dirty="0" smtClean="0">
              <a:solidFill>
                <a:schemeClr val="bg1"/>
              </a:solidFill>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椭圆 33"/>
          <p:cNvSpPr/>
          <p:nvPr/>
        </p:nvSpPr>
        <p:spPr>
          <a:xfrm>
            <a:off x="16534238" y="4037431"/>
            <a:ext cx="5861570" cy="5994994"/>
          </a:xfrm>
          <a:prstGeom prst="ellipse">
            <a:avLst/>
          </a:prstGeom>
          <a:solidFill>
            <a:srgbClr val="FFFFFF"/>
          </a:solidFill>
          <a:ln w="28575" cap="flat">
            <a:solidFill>
              <a:srgbClr val="2704D6"/>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5000" b="0" i="0" u="none" strike="noStrike" cap="none" spc="0" normalizeH="0" baseline="0">
              <a:ln>
                <a:noFill/>
              </a:ln>
              <a:solidFill>
                <a:srgbClr val="FFFFFF"/>
              </a:solidFill>
              <a:effectLst/>
              <a:uFillTx/>
              <a:latin typeface="+mn-lt"/>
              <a:ea typeface="+mn-ea"/>
              <a:cs typeface="+mn-cs"/>
              <a:sym typeface="Gill Sans Light"/>
            </a:endParaRPr>
          </a:p>
        </p:txBody>
      </p:sp>
      <p:sp>
        <p:nvSpPr>
          <p:cNvPr id="133" name="Rectangle"/>
          <p:cNvSpPr/>
          <p:nvPr/>
        </p:nvSpPr>
        <p:spPr>
          <a:xfrm>
            <a:off x="1031492" y="2802406"/>
            <a:ext cx="14192068" cy="9559580"/>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1798516" y="681348"/>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scenario</a:t>
            </a:r>
            <a:endParaRPr dirty="0"/>
          </a:p>
        </p:txBody>
      </p:sp>
      <p:sp>
        <p:nvSpPr>
          <p:cNvPr id="12" name="TextBox 11"/>
          <p:cNvSpPr txBox="1"/>
          <p:nvPr/>
        </p:nvSpPr>
        <p:spPr>
          <a:xfrm>
            <a:off x="20027287" y="3523390"/>
            <a:ext cx="1669439"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sz="2000" b="1" dirty="0" smtClean="0"/>
              <a:t>Smart Watch</a:t>
            </a:r>
            <a:endParaRPr kumimoji="0" lang="en-GB" sz="2000" b="1" i="0" u="none" strike="noStrike" cap="none" spc="0" normalizeH="0" baseline="0" dirty="0">
              <a:ln>
                <a:noFill/>
              </a:ln>
              <a:solidFill>
                <a:srgbClr val="535353"/>
              </a:solidFill>
              <a:effectLst/>
              <a:uFillTx/>
              <a:latin typeface="+mn-lt"/>
              <a:ea typeface="+mn-ea"/>
              <a:cs typeface="+mn-cs"/>
              <a:sym typeface="Gill Sans Light"/>
            </a:endParaRPr>
          </a:p>
        </p:txBody>
      </p:sp>
      <p:sp>
        <p:nvSpPr>
          <p:cNvPr id="13" name="TextBox 12"/>
          <p:cNvSpPr txBox="1"/>
          <p:nvPr/>
        </p:nvSpPr>
        <p:spPr>
          <a:xfrm>
            <a:off x="14942200" y="8004111"/>
            <a:ext cx="2550868"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000" b="1" dirty="0" smtClean="0"/>
              <a:t>Car</a:t>
            </a:r>
            <a:endParaRPr lang="en-GB" sz="2000" b="1" dirty="0"/>
          </a:p>
        </p:txBody>
      </p:sp>
      <p:sp>
        <p:nvSpPr>
          <p:cNvPr id="14" name="TextBox 13"/>
          <p:cNvSpPr txBox="1"/>
          <p:nvPr/>
        </p:nvSpPr>
        <p:spPr>
          <a:xfrm>
            <a:off x="21520883" y="8241278"/>
            <a:ext cx="2863117"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2000" b="1" dirty="0" smtClean="0"/>
              <a:t>Smart Home</a:t>
            </a:r>
            <a:endParaRPr lang="en-GB" sz="2000" b="1" dirty="0"/>
          </a:p>
        </p:txBody>
      </p:sp>
      <p:pic>
        <p:nvPicPr>
          <p:cNvPr id="4106" name="Picture 10"/>
          <p:cNvPicPr>
            <a:picLocks noChangeAspect="1" noChangeArrowheads="1"/>
          </p:cNvPicPr>
          <p:nvPr/>
        </p:nvPicPr>
        <p:blipFill>
          <a:blip r:embed="rId2" cstate="print"/>
          <a:srcRect/>
          <a:stretch>
            <a:fillRect/>
          </a:stretch>
        </p:blipFill>
        <p:spPr bwMode="auto">
          <a:xfrm>
            <a:off x="18336655" y="3345486"/>
            <a:ext cx="1677813" cy="1383890"/>
          </a:xfrm>
          <a:prstGeom prst="rect">
            <a:avLst/>
          </a:prstGeom>
          <a:noFill/>
          <a:ln w="9525">
            <a:noFill/>
            <a:miter lim="800000"/>
            <a:headEnd/>
            <a:tailEnd/>
          </a:ln>
          <a:effectLst/>
        </p:spPr>
      </p:pic>
      <p:pic>
        <p:nvPicPr>
          <p:cNvPr id="4108" name="Picture 12"/>
          <p:cNvPicPr>
            <a:picLocks noChangeAspect="1" noChangeArrowheads="1"/>
          </p:cNvPicPr>
          <p:nvPr/>
        </p:nvPicPr>
        <p:blipFill>
          <a:blip r:embed="rId3" cstate="print"/>
          <a:srcRect/>
          <a:stretch>
            <a:fillRect/>
          </a:stretch>
        </p:blipFill>
        <p:spPr bwMode="auto">
          <a:xfrm>
            <a:off x="15223560" y="6352009"/>
            <a:ext cx="2031214" cy="1453507"/>
          </a:xfrm>
          <a:prstGeom prst="rect">
            <a:avLst/>
          </a:prstGeom>
          <a:noFill/>
          <a:ln w="9525">
            <a:noFill/>
            <a:miter lim="800000"/>
            <a:headEnd/>
            <a:tailEnd/>
          </a:ln>
          <a:effectLst/>
        </p:spPr>
      </p:pic>
      <p:pic>
        <p:nvPicPr>
          <p:cNvPr id="4109" name="Picture 13"/>
          <p:cNvPicPr>
            <a:picLocks noChangeAspect="1" noChangeArrowheads="1"/>
          </p:cNvPicPr>
          <p:nvPr/>
        </p:nvPicPr>
        <p:blipFill>
          <a:blip r:embed="rId4" cstate="print"/>
          <a:srcRect/>
          <a:stretch>
            <a:fillRect/>
          </a:stretch>
        </p:blipFill>
        <p:spPr bwMode="auto">
          <a:xfrm>
            <a:off x="18822338" y="8753854"/>
            <a:ext cx="1192129" cy="2247203"/>
          </a:xfrm>
          <a:prstGeom prst="rect">
            <a:avLst/>
          </a:prstGeom>
          <a:noFill/>
          <a:ln w="9525">
            <a:noFill/>
            <a:miter lim="800000"/>
            <a:headEnd/>
            <a:tailEnd/>
          </a:ln>
          <a:effectLst/>
        </p:spPr>
      </p:pic>
      <p:sp>
        <p:nvSpPr>
          <p:cNvPr id="38" name="TextBox 37"/>
          <p:cNvSpPr txBox="1"/>
          <p:nvPr/>
        </p:nvSpPr>
        <p:spPr>
          <a:xfrm>
            <a:off x="20372052" y="10236528"/>
            <a:ext cx="1669439"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sz="2000" b="1" dirty="0" smtClean="0"/>
              <a:t>Smart Phone</a:t>
            </a:r>
            <a:endParaRPr kumimoji="0" lang="en-GB" sz="2000" b="1" i="0" u="none" strike="noStrike" cap="none" spc="0" normalizeH="0" baseline="0" dirty="0">
              <a:ln>
                <a:noFill/>
              </a:ln>
              <a:solidFill>
                <a:srgbClr val="535353"/>
              </a:solidFill>
              <a:effectLst/>
              <a:uFillTx/>
              <a:latin typeface="+mn-lt"/>
              <a:ea typeface="+mn-ea"/>
              <a:cs typeface="+mn-cs"/>
              <a:sym typeface="Gill Sans Light"/>
            </a:endParaRPr>
          </a:p>
        </p:txBody>
      </p:sp>
      <p:pic>
        <p:nvPicPr>
          <p:cNvPr id="4113" name="Picture 17"/>
          <p:cNvPicPr>
            <a:picLocks noChangeAspect="1" noChangeArrowheads="1"/>
          </p:cNvPicPr>
          <p:nvPr/>
        </p:nvPicPr>
        <p:blipFill>
          <a:blip r:embed="rId5" cstate="print"/>
          <a:srcRect/>
          <a:stretch>
            <a:fillRect/>
          </a:stretch>
        </p:blipFill>
        <p:spPr bwMode="auto">
          <a:xfrm>
            <a:off x="21520883" y="5828082"/>
            <a:ext cx="2396857" cy="2193769"/>
          </a:xfrm>
          <a:prstGeom prst="rect">
            <a:avLst/>
          </a:prstGeom>
          <a:noFill/>
          <a:ln w="9525">
            <a:noFill/>
            <a:miter lim="800000"/>
            <a:headEnd/>
            <a:tailEnd/>
          </a:ln>
          <a:effectLst/>
        </p:spPr>
      </p:pic>
      <p:pic>
        <p:nvPicPr>
          <p:cNvPr id="4116" name="Picture 20"/>
          <p:cNvPicPr>
            <a:picLocks noChangeAspect="1" noChangeArrowheads="1"/>
          </p:cNvPicPr>
          <p:nvPr/>
        </p:nvPicPr>
        <p:blipFill>
          <a:blip r:embed="rId6" cstate="print"/>
          <a:srcRect/>
          <a:stretch>
            <a:fillRect/>
          </a:stretch>
        </p:blipFill>
        <p:spPr bwMode="auto">
          <a:xfrm>
            <a:off x="18459750" y="6352009"/>
            <a:ext cx="2035398" cy="1493837"/>
          </a:xfrm>
          <a:prstGeom prst="rect">
            <a:avLst/>
          </a:prstGeom>
          <a:noFill/>
          <a:ln w="9525">
            <a:noFill/>
            <a:miter lim="800000"/>
            <a:headEnd/>
            <a:tailEnd/>
          </a:ln>
          <a:effectLst/>
        </p:spPr>
      </p:pic>
      <p:cxnSp>
        <p:nvCxnSpPr>
          <p:cNvPr id="44" name="直接连接符 43"/>
          <p:cNvCxnSpPr/>
          <p:nvPr/>
        </p:nvCxnSpPr>
        <p:spPr>
          <a:xfrm rot="5400000">
            <a:off x="18828893" y="5496159"/>
            <a:ext cx="1098706" cy="0"/>
          </a:xfrm>
          <a:prstGeom prst="line">
            <a:avLst/>
          </a:prstGeom>
          <a:noFill/>
          <a:ln w="28575" cap="flat">
            <a:solidFill>
              <a:srgbClr val="2704D6"/>
            </a:solidFill>
            <a:prstDash val="solid"/>
            <a:miter lim="400000"/>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cxnSp>
      <p:cxnSp>
        <p:nvCxnSpPr>
          <p:cNvPr id="48" name="直接连接符 47"/>
          <p:cNvCxnSpPr/>
          <p:nvPr/>
        </p:nvCxnSpPr>
        <p:spPr>
          <a:xfrm rot="10800000">
            <a:off x="17484965" y="7140911"/>
            <a:ext cx="685748" cy="0"/>
          </a:xfrm>
          <a:prstGeom prst="line">
            <a:avLst/>
          </a:prstGeom>
          <a:noFill/>
          <a:ln w="28575" cap="flat">
            <a:solidFill>
              <a:srgbClr val="2704D6"/>
            </a:solidFill>
            <a:prstDash val="solid"/>
            <a:miter lim="400000"/>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cxnSp>
      <p:cxnSp>
        <p:nvCxnSpPr>
          <p:cNvPr id="49" name="直接连接符 48"/>
          <p:cNvCxnSpPr/>
          <p:nvPr/>
        </p:nvCxnSpPr>
        <p:spPr>
          <a:xfrm rot="10800000">
            <a:off x="20749846" y="7140910"/>
            <a:ext cx="533128" cy="1"/>
          </a:xfrm>
          <a:prstGeom prst="line">
            <a:avLst/>
          </a:prstGeom>
          <a:noFill/>
          <a:ln w="28575" cap="flat">
            <a:solidFill>
              <a:srgbClr val="2704D6"/>
            </a:solidFill>
            <a:prstDash val="solid"/>
            <a:miter lim="400000"/>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cxnSp>
      <p:cxnSp>
        <p:nvCxnSpPr>
          <p:cNvPr id="50" name="直接连接符 49"/>
          <p:cNvCxnSpPr/>
          <p:nvPr/>
        </p:nvCxnSpPr>
        <p:spPr>
          <a:xfrm rot="5400000">
            <a:off x="19291948" y="8336749"/>
            <a:ext cx="629799" cy="0"/>
          </a:xfrm>
          <a:prstGeom prst="line">
            <a:avLst/>
          </a:prstGeom>
          <a:noFill/>
          <a:ln w="28575" cap="flat">
            <a:solidFill>
              <a:srgbClr val="2704D6"/>
            </a:solidFill>
            <a:prstDash val="solid"/>
            <a:miter lim="400000"/>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cxnSp>
      <p:sp>
        <p:nvSpPr>
          <p:cNvPr id="61" name="椭圆 60"/>
          <p:cNvSpPr/>
          <p:nvPr/>
        </p:nvSpPr>
        <p:spPr>
          <a:xfrm>
            <a:off x="17057077" y="4946806"/>
            <a:ext cx="351687" cy="328594"/>
          </a:xfrm>
          <a:prstGeom prst="ellipse">
            <a:avLst/>
          </a:prstGeom>
          <a:solidFill>
            <a:srgbClr val="2704D6"/>
          </a:solidFill>
          <a:ln w="12700" cap="flat">
            <a:solidFill>
              <a:srgbClr val="2704D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5000" b="0" i="0" u="none" strike="noStrike" cap="none" spc="0" normalizeH="0" baseline="0">
              <a:ln>
                <a:noFill/>
              </a:ln>
              <a:solidFill>
                <a:srgbClr val="FFFFFF"/>
              </a:solidFill>
              <a:effectLst/>
              <a:uFillTx/>
              <a:latin typeface="+mn-lt"/>
              <a:ea typeface="+mn-ea"/>
              <a:cs typeface="+mn-cs"/>
              <a:sym typeface="Gill Sans Light"/>
            </a:endParaRPr>
          </a:p>
        </p:txBody>
      </p:sp>
      <p:sp>
        <p:nvSpPr>
          <p:cNvPr id="62" name="椭圆 61"/>
          <p:cNvSpPr/>
          <p:nvPr/>
        </p:nvSpPr>
        <p:spPr>
          <a:xfrm>
            <a:off x="17309121" y="9090914"/>
            <a:ext cx="351687" cy="328594"/>
          </a:xfrm>
          <a:prstGeom prst="ellipse">
            <a:avLst/>
          </a:prstGeom>
          <a:solidFill>
            <a:srgbClr val="2704D6"/>
          </a:solidFill>
          <a:ln w="12700" cap="flat">
            <a:solidFill>
              <a:srgbClr val="2704D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5000" b="0" i="0" u="none" strike="noStrike" cap="none" spc="0" normalizeH="0" baseline="0">
              <a:ln>
                <a:noFill/>
              </a:ln>
              <a:solidFill>
                <a:srgbClr val="FFFFFF"/>
              </a:solidFill>
              <a:effectLst/>
              <a:uFillTx/>
              <a:latin typeface="+mn-lt"/>
              <a:ea typeface="+mn-ea"/>
              <a:cs typeface="+mn-cs"/>
              <a:sym typeface="Gill Sans Light"/>
            </a:endParaRPr>
          </a:p>
        </p:txBody>
      </p:sp>
      <p:sp>
        <p:nvSpPr>
          <p:cNvPr id="63" name="椭圆 62"/>
          <p:cNvSpPr/>
          <p:nvPr/>
        </p:nvSpPr>
        <p:spPr>
          <a:xfrm>
            <a:off x="21345039" y="4723722"/>
            <a:ext cx="351687" cy="328594"/>
          </a:xfrm>
          <a:prstGeom prst="ellipse">
            <a:avLst/>
          </a:prstGeom>
          <a:solidFill>
            <a:srgbClr val="2704D6"/>
          </a:solidFill>
          <a:ln w="12700" cap="flat">
            <a:solidFill>
              <a:srgbClr val="2704D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5000" b="0" i="0" u="none" strike="noStrike" cap="none" spc="0" normalizeH="0" baseline="0">
              <a:ln>
                <a:noFill/>
              </a:ln>
              <a:solidFill>
                <a:srgbClr val="FFFFFF"/>
              </a:solidFill>
              <a:effectLst/>
              <a:uFillTx/>
              <a:latin typeface="+mn-lt"/>
              <a:ea typeface="+mn-ea"/>
              <a:cs typeface="+mn-cs"/>
              <a:sym typeface="Gill Sans Light"/>
            </a:endParaRPr>
          </a:p>
        </p:txBody>
      </p:sp>
      <p:sp>
        <p:nvSpPr>
          <p:cNvPr id="64" name="椭圆 63"/>
          <p:cNvSpPr/>
          <p:nvPr/>
        </p:nvSpPr>
        <p:spPr>
          <a:xfrm>
            <a:off x="21206772" y="9120052"/>
            <a:ext cx="351687" cy="328594"/>
          </a:xfrm>
          <a:prstGeom prst="ellipse">
            <a:avLst/>
          </a:prstGeom>
          <a:solidFill>
            <a:srgbClr val="2704D6"/>
          </a:solidFill>
          <a:ln w="12700" cap="flat">
            <a:solidFill>
              <a:srgbClr val="2704D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5000" b="0" i="0" u="none" strike="noStrike" cap="none" spc="0" normalizeH="0" baseline="0">
              <a:ln>
                <a:noFill/>
              </a:ln>
              <a:solidFill>
                <a:srgbClr val="FFFFFF"/>
              </a:solidFill>
              <a:effectLst/>
              <a:uFillTx/>
              <a:latin typeface="+mn-lt"/>
              <a:ea typeface="+mn-ea"/>
              <a:cs typeface="+mn-cs"/>
              <a:sym typeface="Gill Sans Light"/>
            </a:endParaRPr>
          </a:p>
        </p:txBody>
      </p:sp>
      <p:sp>
        <p:nvSpPr>
          <p:cNvPr id="66" name="内容占位符 1"/>
          <p:cNvSpPr txBox="1">
            <a:spLocks/>
          </p:cNvSpPr>
          <p:nvPr/>
        </p:nvSpPr>
        <p:spPr>
          <a:xfrm>
            <a:off x="1031492" y="2802405"/>
            <a:ext cx="13528570" cy="9559580"/>
          </a:xfrm>
          <a:prstGeom prst="rect">
            <a:avLst/>
          </a:prstGeom>
        </p:spPr>
        <p:txBody>
          <a:bodyPr vert="horz" lIns="91440" tIns="45720" rIns="91440" bIns="45720" rtlCol="0">
            <a:normAutofit fontScale="77500" lnSpcReduction="20000"/>
          </a:bodyPr>
          <a:lstStyle/>
          <a:p>
            <a:pPr marL="171450" marR="0" lvl="0" indent="-171450" algn="l" defTabSz="685800" rtl="0" eaLnBrk="1" fontAlgn="auto" latinLnBrk="0" hangingPunct="0">
              <a:lnSpc>
                <a:spcPct val="90000"/>
              </a:lnSpc>
              <a:spcBef>
                <a:spcPts val="750"/>
              </a:spcBef>
              <a:spcAft>
                <a:spcPts val="1000"/>
              </a:spcAft>
              <a:buClrTx/>
              <a:buSzTx/>
              <a:buFont typeface="Wingdings" pitchFamily="2" charset="2"/>
              <a:buChar char="Ø"/>
              <a:tabLst/>
              <a:defRPr/>
            </a:pPr>
            <a:r>
              <a:rPr kumimoji="0" lang="en-GB" sz="5200" b="0" i="0" u="none" strike="noStrike" kern="1200" cap="none" spc="0" normalizeH="0" baseline="0" noProof="0" dirty="0" smtClean="0">
                <a:ln>
                  <a:noFill/>
                </a:ln>
                <a:solidFill>
                  <a:sysClr val="windowText" lastClr="000000"/>
                </a:solidFill>
                <a:effectLst/>
                <a:uLnTx/>
                <a:uFillTx/>
                <a:latin typeface="Calibri"/>
                <a:ea typeface="+mn-ea"/>
                <a:cs typeface="+mn-cs"/>
              </a:rPr>
              <a:t>To meet the increasingly communication demands of diverse communication services and applications of the user, 3GPP has introduced various network capabilities and various type devices</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which can be wearable devices, </a:t>
            </a:r>
            <a:r>
              <a:rPr kumimoji="0" lang="en-GB" sz="4400" b="0" i="0" u="none" strike="noStrike" kern="1200" cap="none" spc="0" normalizeH="0" baseline="0" noProof="0" dirty="0" err="1" smtClean="0">
                <a:ln>
                  <a:noFill/>
                </a:ln>
                <a:solidFill>
                  <a:sysClr val="windowText" lastClr="000000"/>
                </a:solidFill>
                <a:effectLst/>
                <a:uLnTx/>
                <a:uFillTx/>
                <a:latin typeface="Calibri"/>
                <a:ea typeface="+mn-ea"/>
                <a:cs typeface="+mn-cs"/>
              </a:rPr>
              <a:t>IoT</a:t>
            </a: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devices in the home, or devices equipped in personal vehicle </a:t>
            </a:r>
          </a:p>
          <a:p>
            <a:pPr marL="857250" marR="0" lvl="2"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e.g. smart watch, smart glasses, cameras, headsets, AR/VR devices, earphones, actuators, thermostats, speakers, fridge, washing machines etc.</a:t>
            </a:r>
          </a:p>
          <a:p>
            <a:pPr marL="171450" marR="0" lvl="0" indent="-171450" algn="l" defTabSz="685800" rtl="0" eaLnBrk="1" fontAlgn="auto" latinLnBrk="0" hangingPunct="0">
              <a:lnSpc>
                <a:spcPct val="90000"/>
              </a:lnSpc>
              <a:spcBef>
                <a:spcPts val="750"/>
              </a:spcBef>
              <a:spcAft>
                <a:spcPts val="1000"/>
              </a:spcAft>
              <a:buClrTx/>
              <a:buSzTx/>
              <a:buFont typeface="Wingdings" pitchFamily="2" charset="2"/>
              <a:buChar char="Ø"/>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a:t>
            </a:r>
            <a:r>
              <a:rPr kumimoji="0" lang="en-GB" sz="5200" b="0" i="0" u="none" strike="noStrike" kern="1200" cap="none" spc="0" normalizeH="0" baseline="0" noProof="0" dirty="0" smtClean="0">
                <a:ln>
                  <a:noFill/>
                </a:ln>
                <a:solidFill>
                  <a:sysClr val="windowText" lastClr="000000"/>
                </a:solidFill>
                <a:effectLst/>
                <a:uLnTx/>
                <a:uFillTx/>
                <a:latin typeface="Calibri"/>
                <a:ea typeface="+mn-ea"/>
                <a:cs typeface="+mn-cs"/>
              </a:rPr>
              <a:t>This means that user are no longer just own smart phone and computer but are now owns several devices for communication for various requirement in different scenarios</a:t>
            </a:r>
          </a:p>
          <a:p>
            <a:pPr marL="171450" marR="0" lvl="0" indent="-171450" algn="l" defTabSz="685800" rtl="0" eaLnBrk="1" fontAlgn="auto" latinLnBrk="0" hangingPunct="0">
              <a:lnSpc>
                <a:spcPct val="90000"/>
              </a:lnSpc>
              <a:spcBef>
                <a:spcPts val="750"/>
              </a:spcBef>
              <a:spcAft>
                <a:spcPts val="1000"/>
              </a:spcAft>
              <a:buClrTx/>
              <a:buSzTx/>
              <a:buFont typeface="Wingdings" pitchFamily="2" charset="2"/>
              <a:buChar char="Ø"/>
              <a:tabLst/>
              <a:defRPr/>
            </a:pPr>
            <a:r>
              <a:rPr kumimoji="0" lang="en-GB" sz="5200" b="0" i="0" u="none" strike="noStrike" kern="1200" cap="none" spc="0" normalizeH="0" baseline="0" noProof="0" dirty="0" smtClean="0">
                <a:ln>
                  <a:noFill/>
                </a:ln>
                <a:solidFill>
                  <a:sysClr val="windowText" lastClr="000000"/>
                </a:solidFill>
                <a:effectLst/>
                <a:uLnTx/>
                <a:uFillTx/>
                <a:latin typeface="Calibri"/>
                <a:ea typeface="+mn-ea"/>
                <a:cs typeface="+mn-cs"/>
              </a:rPr>
              <a:t>This requires the network can enable the users to initiate, handover (transfer/ switch), or sometimes replicate communication streaming (e.g. video, speech, audio) between multiple devices of the same end-user for a variety of reasons</a:t>
            </a:r>
          </a:p>
          <a:p>
            <a:pPr marL="171450" marR="0" lvl="0" indent="-171450" algn="l" defTabSz="685800" rtl="0" eaLnBrk="1" fontAlgn="auto" latinLnBrk="0" hangingPunct="0">
              <a:lnSpc>
                <a:spcPct val="90000"/>
              </a:lnSpc>
              <a:spcBef>
                <a:spcPts val="750"/>
              </a:spcBef>
              <a:spcAft>
                <a:spcPts val="1000"/>
              </a:spcAft>
              <a:buClrTx/>
              <a:buSzTx/>
              <a:buFont typeface="Wingdings" pitchFamily="2" charset="2"/>
              <a:buChar char="Ø"/>
              <a:tabLst/>
              <a:defRPr/>
            </a:pPr>
            <a:r>
              <a:rPr kumimoji="0" lang="en-GB" sz="5200" b="0" i="0" u="none" strike="noStrike" kern="1200" cap="none" spc="0" normalizeH="0" baseline="0" noProof="0" dirty="0" smtClean="0">
                <a:ln>
                  <a:noFill/>
                </a:ln>
                <a:solidFill>
                  <a:sysClr val="windowText" lastClr="000000"/>
                </a:solidFill>
                <a:effectLst/>
                <a:uLnTx/>
                <a:uFillTx/>
                <a:latin typeface="Calibri"/>
                <a:ea typeface="+mn-ea"/>
                <a:cs typeface="+mn-cs"/>
              </a:rPr>
              <a:t> Moreover, this requires the service/traffic/packet can be switched among different type devices of a same end-user</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 in seamless and lossless mode</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endPar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GB"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1945850"/>
            <a:ext cx="21758170" cy="9841853"/>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100" y="598516"/>
            <a:ext cx="23050500"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use </a:t>
            </a:r>
            <a:r>
              <a:rPr lang="en-GB" dirty="0" smtClean="0"/>
              <a:t>cases</a:t>
            </a:r>
            <a:endParaRPr dirty="0"/>
          </a:p>
        </p:txBody>
      </p:sp>
      <p:sp>
        <p:nvSpPr>
          <p:cNvPr id="20" name="Content Placeholder 1">
            <a:extLst>
              <a:ext uri="{FF2B5EF4-FFF2-40B4-BE49-F238E27FC236}">
                <a16:creationId xmlns:a16="http://schemas.microsoft.com/office/drawing/2014/main" xmlns="" id="{0A96FD3E-2F7D-4359-B2E5-D505DF828BF4}"/>
              </a:ext>
            </a:extLst>
          </p:cNvPr>
          <p:cNvSpPr txBox="1">
            <a:spLocks/>
          </p:cNvSpPr>
          <p:nvPr/>
        </p:nvSpPr>
        <p:spPr>
          <a:xfrm>
            <a:off x="1527405" y="2180492"/>
            <a:ext cx="19767563" cy="9134544"/>
          </a:xfrm>
          <a:prstGeom prst="rect">
            <a:avLst/>
          </a:prstGeom>
        </p:spPr>
        <p:txBody>
          <a:bodyPr vert="horz" lIns="91440" tIns="45720" rIns="91440" bIns="45720" rtlCol="0">
            <a:normAutofit/>
          </a:bodyPr>
          <a:lstStyle/>
          <a:p>
            <a:pPr marL="171450" lvl="0" indent="-171450" algn="l" defTabSz="685800" hangingPunct="1">
              <a:lnSpc>
                <a:spcPct val="90000"/>
              </a:lnSpc>
              <a:spcBef>
                <a:spcPts val="750"/>
              </a:spcBef>
              <a:buFont typeface="Wingdings" pitchFamily="2" charset="2"/>
              <a:buChar char="Ø"/>
            </a:pPr>
            <a:endParaRPr kumimoji="0" lang="en-US"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24" name="内容占位符 1"/>
          <p:cNvSpPr txBox="1">
            <a:spLocks/>
          </p:cNvSpPr>
          <p:nvPr/>
        </p:nvSpPr>
        <p:spPr>
          <a:xfrm>
            <a:off x="1031492" y="2180492"/>
            <a:ext cx="21302541" cy="10480431"/>
          </a:xfrm>
          <a:prstGeom prst="rect">
            <a:avLst/>
          </a:prstGeom>
        </p:spPr>
        <p:txBody>
          <a:bodyPr vert="horz" lIns="91440" tIns="45720" rIns="91440" bIns="45720" rtlCol="0">
            <a:normAutofit fontScale="70000" lnSpcReduction="20000"/>
          </a:bodyPr>
          <a:lstStyle/>
          <a:p>
            <a:pPr marL="171450" marR="0" lvl="0" indent="-171450" algn="l" defTabSz="685800" rtl="0" eaLnBrk="1" fontAlgn="auto" latinLnBrk="0" hangingPunct="0">
              <a:lnSpc>
                <a:spcPct val="90000"/>
              </a:lnSpc>
              <a:spcBef>
                <a:spcPts val="750"/>
              </a:spcBef>
              <a:spcAft>
                <a:spcPts val="1000"/>
              </a:spcAft>
              <a:buClrTx/>
              <a:buSzTx/>
              <a:buFont typeface="Wingdings" pitchFamily="2" charset="2"/>
              <a:buChar char="Ø"/>
              <a:tabLst/>
              <a:defRPr/>
            </a:pPr>
            <a:r>
              <a:rPr kumimoji="0" lang="en-GB" sz="8000" b="0" i="0" u="none" strike="noStrike" kern="1200" cap="none" spc="0" normalizeH="0" baseline="0" noProof="0" dirty="0" smtClean="0">
                <a:ln>
                  <a:noFill/>
                </a:ln>
                <a:solidFill>
                  <a:sysClr val="windowText" lastClr="000000"/>
                </a:solidFill>
                <a:effectLst/>
                <a:uLnTx/>
                <a:uFillTx/>
                <a:latin typeface="Calibri"/>
                <a:ea typeface="+mn-ea"/>
                <a:cs typeface="+mn-cs"/>
              </a:rPr>
              <a:t>This section defines some of the use cases for Inter UE Transfer (i.e. transfer/switching/replication), examples of which are given below:</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5700" b="0" i="0" u="none" strike="noStrike" kern="1200" cap="none" spc="0" normalizeH="0" baseline="0" noProof="0" dirty="0" smtClean="0">
                <a:ln>
                  <a:noFill/>
                </a:ln>
                <a:solidFill>
                  <a:sysClr val="windowText" lastClr="000000"/>
                </a:solidFill>
                <a:effectLst/>
                <a:uLnTx/>
                <a:uFillTx/>
                <a:latin typeface="Calibri"/>
                <a:ea typeface="+mn-ea"/>
                <a:cs typeface="+mn-cs"/>
              </a:rPr>
              <a:t>A User is having a call (audio/video stream) on his mobile while he is goanna to get on a car. After getting on the car, then he would like to switch the connection with the network for the video stream from his mobile to another device equipped in the car that belongs to him, and transfer the data of audio/video steam from his mobile to another device equipped in the car as well.</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5700" b="0" i="0" u="none" strike="noStrike" kern="1200" cap="none" spc="0" normalizeH="0" baseline="0" noProof="0" dirty="0" smtClean="0">
                <a:ln>
                  <a:noFill/>
                </a:ln>
                <a:solidFill>
                  <a:sysClr val="windowText" lastClr="000000"/>
                </a:solidFill>
                <a:effectLst/>
                <a:uLnTx/>
                <a:uFillTx/>
                <a:latin typeface="Calibri"/>
                <a:ea typeface="+mn-ea"/>
                <a:cs typeface="+mn-cs"/>
              </a:rPr>
              <a:t>A User is listening to his favourite music on line on his mobile while he is goanna to a jog. After start the jog, then he would like to switch the connection with the network for the music stream from his mobile to the smart watch, and transfer the data of music steam from his mobile to smart watch as well.</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5700" b="0" i="0" u="none" strike="noStrike" kern="1200" cap="none" spc="0" normalizeH="0" baseline="0" noProof="0" dirty="0" smtClean="0">
                <a:ln>
                  <a:noFill/>
                </a:ln>
                <a:solidFill>
                  <a:sysClr val="windowText" lastClr="000000"/>
                </a:solidFill>
                <a:effectLst/>
                <a:uLnTx/>
                <a:uFillTx/>
                <a:latin typeface="Calibri"/>
                <a:ea typeface="+mn-ea"/>
                <a:cs typeface="+mn-cs"/>
              </a:rPr>
              <a:t>A User is watching a video on her mobile while coming home. After arriving at home, he starts to clean the rooms and need to frequently moving amongst the rooms in the house. In this case, the user starts the replicate the data of video steam on her mobile to the other devices located in each room in the house, and keep the synchronization of the data of video steam amongst the other devices.</a:t>
            </a:r>
          </a:p>
          <a:p>
            <a:pPr marL="171450" marR="0" lvl="0" indent="-171450" algn="l" defTabSz="685800" rtl="0" eaLnBrk="1" fontAlgn="auto" latinLnBrk="0" hangingPunct="0">
              <a:lnSpc>
                <a:spcPct val="90000"/>
              </a:lnSpc>
              <a:spcBef>
                <a:spcPts val="750"/>
              </a:spcBef>
              <a:spcAft>
                <a:spcPts val="1000"/>
              </a:spcAft>
              <a:buClrTx/>
              <a:buSzTx/>
              <a:buFont typeface="Wingdings" pitchFamily="2" charset="2"/>
              <a:buChar char="Ø"/>
              <a:tabLst/>
              <a:defRPr/>
            </a:pPr>
            <a:r>
              <a:rPr kumimoji="0" lang="en-GB" sz="8000" b="0" i="0" u="none" strike="noStrike" kern="1200" cap="none" spc="0" normalizeH="0" baseline="0" noProof="0" dirty="0" smtClean="0">
                <a:ln>
                  <a:noFill/>
                </a:ln>
                <a:solidFill>
                  <a:sysClr val="windowText" lastClr="000000"/>
                </a:solidFill>
                <a:effectLst/>
                <a:uLnTx/>
                <a:uFillTx/>
                <a:latin typeface="Calibri"/>
                <a:ea typeface="+mn-ea"/>
                <a:cs typeface="+mn-cs"/>
              </a:rPr>
              <a:t>Part of the above use cases also mentioned in the IMS Inter-UE Transfer in SA1 TS 22.228.</a:t>
            </a:r>
          </a:p>
          <a:p>
            <a:pPr marL="514350" marR="0" lvl="1" indent="-171450" algn="l" defTabSz="685800" rtl="0" eaLnBrk="1" fontAlgn="auto" latinLnBrk="0" hangingPunct="0">
              <a:lnSpc>
                <a:spcPct val="90000"/>
              </a:lnSpc>
              <a:spcBef>
                <a:spcPts val="375"/>
              </a:spcBef>
              <a:spcAft>
                <a:spcPts val="0"/>
              </a:spcAft>
              <a:buClrTx/>
              <a:buSzTx/>
              <a:buFont typeface="Wingdings" pitchFamily="2" charset="2"/>
              <a:buChar char="§"/>
              <a:tabLst/>
              <a:defRPr/>
            </a:pPr>
            <a:endParaRPr kumimoji="0" lang="en-GB" sz="9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GB"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25" name="矩形 24"/>
          <p:cNvSpPr/>
          <p:nvPr/>
        </p:nvSpPr>
        <p:spPr>
          <a:xfrm>
            <a:off x="1031492" y="11095892"/>
            <a:ext cx="21758170" cy="1938992"/>
          </a:xfrm>
          <a:prstGeom prst="rect">
            <a:avLst/>
          </a:prstGeom>
          <a:solidFill>
            <a:srgbClr val="0070C0"/>
          </a:solidFill>
        </p:spPr>
        <p:txBody>
          <a:bodyPr wrap="square">
            <a:spAutoFit/>
          </a:bodyPr>
          <a:lstStyle/>
          <a:p>
            <a:pPr algn="l"/>
            <a:r>
              <a:rPr lang="en-GB" sz="4000" dirty="0" smtClean="0">
                <a:solidFill>
                  <a:srgbClr val="FFFFFF"/>
                </a:solidFill>
              </a:rPr>
              <a:t>Although , nowadays, it </a:t>
            </a:r>
            <a:r>
              <a:rPr lang="en-GB" sz="4000" dirty="0" smtClean="0">
                <a:solidFill>
                  <a:srgbClr val="FFFFFF"/>
                </a:solidFill>
              </a:rPr>
              <a:t>always realized in application </a:t>
            </a:r>
            <a:r>
              <a:rPr lang="en-GB" sz="4000" dirty="0" smtClean="0">
                <a:solidFill>
                  <a:srgbClr val="FFFFFF"/>
                </a:solidFill>
              </a:rPr>
              <a:t>level, we </a:t>
            </a:r>
            <a:r>
              <a:rPr lang="en-GB" sz="4000" dirty="0" smtClean="0">
                <a:solidFill>
                  <a:srgbClr val="FFFFFF"/>
                </a:solidFill>
              </a:rPr>
              <a:t>aim to support inter-UE handover/replication via 5G network, </a:t>
            </a:r>
            <a:r>
              <a:rPr lang="en-GB" sz="4000" dirty="0" smtClean="0">
                <a:solidFill>
                  <a:srgbClr val="FFFFFF"/>
                </a:solidFill>
              </a:rPr>
              <a:t>in order to make </a:t>
            </a:r>
            <a:r>
              <a:rPr lang="en-GB" sz="4000" dirty="0" smtClean="0">
                <a:solidFill>
                  <a:srgbClr val="FFFFFF"/>
                </a:solidFill>
              </a:rPr>
              <a:t>the inter-UE handover/replication more flexibility </a:t>
            </a:r>
            <a:r>
              <a:rPr lang="en-GB" sz="4000" dirty="0" smtClean="0">
                <a:solidFill>
                  <a:srgbClr val="FFFFFF"/>
                </a:solidFill>
              </a:rPr>
              <a:t>and improve </a:t>
            </a:r>
            <a:r>
              <a:rPr lang="en-GB" sz="4000" dirty="0" smtClean="0">
                <a:solidFill>
                  <a:srgbClr val="FFFFFF"/>
                </a:solidFill>
              </a:rPr>
              <a:t>radio resource </a:t>
            </a:r>
            <a:r>
              <a:rPr lang="en-GB" sz="4000" dirty="0" smtClean="0">
                <a:solidFill>
                  <a:srgbClr val="FFFFFF"/>
                </a:solidFill>
              </a:rPr>
              <a:t>efficiency</a:t>
            </a:r>
            <a:r>
              <a:rPr lang="en-GB" sz="4000" dirty="0" smtClean="0">
                <a:solidFill>
                  <a:srgbClr val="FFFFFF"/>
                </a:solidFill>
              </a:rPr>
              <a:t> </a:t>
            </a:r>
            <a:r>
              <a:rPr lang="en-GB" sz="4000" dirty="0" smtClean="0">
                <a:solidFill>
                  <a:srgbClr val="FFFFFF"/>
                </a:solidFill>
              </a:rPr>
              <a:t>via RAN-based solutions.</a:t>
            </a:r>
            <a:endParaRPr lang="en-GB" sz="4000" dirty="0">
              <a:solidFill>
                <a:srgbClr val="FFFFFF"/>
              </a:solidFill>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defTabSz="701675"/>
            <a:r>
              <a:rPr lang="en-US" sz="7700" b="1" dirty="0" smtClean="0">
                <a:latin typeface="Gill Sans"/>
                <a:ea typeface="Gill Sans"/>
                <a:cs typeface="Gill Sans"/>
                <a:sym typeface="Gill Sans"/>
              </a:rPr>
              <a:t>Potential enhancements</a:t>
            </a:r>
            <a:endParaRPr lang="en-GB" sz="7700" b="1" dirty="0" smtClean="0">
              <a:latin typeface="Gill Sans"/>
              <a:ea typeface="Gill Sans"/>
              <a:cs typeface="Gill Sans"/>
              <a:sym typeface="Gill Sans"/>
            </a:endParaRPr>
          </a:p>
        </p:txBody>
      </p:sp>
      <p:graphicFrame>
        <p:nvGraphicFramePr>
          <p:cNvPr id="20482" name="Object 33"/>
          <p:cNvGraphicFramePr>
            <a:graphicFrameLocks noChangeAspect="1"/>
          </p:cNvGraphicFramePr>
          <p:nvPr/>
        </p:nvGraphicFramePr>
        <p:xfrm>
          <a:off x="1555506" y="4212234"/>
          <a:ext cx="5865202" cy="8195953"/>
        </p:xfrm>
        <a:graphic>
          <a:graphicData uri="http://schemas.openxmlformats.org/presentationml/2006/ole">
            <p:oleObj spid="_x0000_s20482" name="Visio" r:id="rId3" imgW="3310560" imgH="4624560" progId="Visio.Drawing.11">
              <p:embed/>
            </p:oleObj>
          </a:graphicData>
        </a:graphic>
      </p:graphicFrame>
      <p:graphicFrame>
        <p:nvGraphicFramePr>
          <p:cNvPr id="20483" name="Object 34"/>
          <p:cNvGraphicFramePr>
            <a:graphicFrameLocks noChangeAspect="1"/>
          </p:cNvGraphicFramePr>
          <p:nvPr/>
        </p:nvGraphicFramePr>
        <p:xfrm>
          <a:off x="13769484" y="4212234"/>
          <a:ext cx="5661515" cy="7911437"/>
        </p:xfrm>
        <a:graphic>
          <a:graphicData uri="http://schemas.openxmlformats.org/presentationml/2006/ole">
            <p:oleObj spid="_x0000_s20483" name="Visio" r:id="rId4" imgW="3310560" imgH="4624560" progId="Visio.Drawing.11">
              <p:embed/>
            </p:oleObj>
          </a:graphicData>
        </a:graphic>
      </p:graphicFrame>
      <p:sp>
        <p:nvSpPr>
          <p:cNvPr id="6" name="矩形 5"/>
          <p:cNvSpPr/>
          <p:nvPr/>
        </p:nvSpPr>
        <p:spPr>
          <a:xfrm>
            <a:off x="1204019" y="12500520"/>
            <a:ext cx="8611652" cy="769441"/>
          </a:xfrm>
          <a:prstGeom prst="rect">
            <a:avLst/>
          </a:prstGeom>
        </p:spPr>
        <p:txBody>
          <a:bodyPr wrap="none">
            <a:spAutoFit/>
          </a:bodyPr>
          <a:lstStyle/>
          <a:p>
            <a:r>
              <a:rPr lang="en-GB" sz="4400" b="1" dirty="0" smtClean="0"/>
              <a:t>Figure </a:t>
            </a:r>
            <a:r>
              <a:rPr lang="en-GB" sz="4400" b="1" dirty="0" smtClean="0"/>
              <a:t>1</a:t>
            </a:r>
            <a:r>
              <a:rPr lang="en-GB" sz="4400" b="1" dirty="0" smtClean="0"/>
              <a:t>: CN-based approach </a:t>
            </a:r>
            <a:endParaRPr lang="en-GB" sz="4400" dirty="0"/>
          </a:p>
        </p:txBody>
      </p:sp>
      <p:sp>
        <p:nvSpPr>
          <p:cNvPr id="7" name="矩形 6"/>
          <p:cNvSpPr/>
          <p:nvPr/>
        </p:nvSpPr>
        <p:spPr>
          <a:xfrm>
            <a:off x="12832671" y="12408187"/>
            <a:ext cx="8882560" cy="769441"/>
          </a:xfrm>
          <a:prstGeom prst="rect">
            <a:avLst/>
          </a:prstGeom>
        </p:spPr>
        <p:txBody>
          <a:bodyPr wrap="none">
            <a:spAutoFit/>
          </a:bodyPr>
          <a:lstStyle/>
          <a:p>
            <a:r>
              <a:rPr lang="en-GB" sz="4400" b="1" dirty="0" smtClean="0"/>
              <a:t>Figure </a:t>
            </a:r>
            <a:r>
              <a:rPr lang="en-GB" sz="4400" b="1" dirty="0" smtClean="0"/>
              <a:t>2: </a:t>
            </a:r>
            <a:r>
              <a:rPr lang="en-GB" sz="4400" b="1" dirty="0" smtClean="0"/>
              <a:t>RAN-based approach</a:t>
            </a:r>
            <a:endParaRPr lang="en-GB" sz="4400" dirty="0"/>
          </a:p>
        </p:txBody>
      </p:sp>
      <p:sp>
        <p:nvSpPr>
          <p:cNvPr id="8" name="矩形 7"/>
          <p:cNvSpPr/>
          <p:nvPr/>
        </p:nvSpPr>
        <p:spPr>
          <a:xfrm>
            <a:off x="236225" y="2707382"/>
            <a:ext cx="9579446" cy="1569660"/>
          </a:xfrm>
          <a:prstGeom prst="rect">
            <a:avLst/>
          </a:prstGeom>
        </p:spPr>
        <p:txBody>
          <a:bodyPr wrap="square">
            <a:spAutoFit/>
          </a:bodyPr>
          <a:lstStyle/>
          <a:p>
            <a:pPr algn="l">
              <a:buFont typeface="Wingdings" pitchFamily="2" charset="2"/>
              <a:buChar char="§"/>
            </a:pPr>
            <a:r>
              <a:rPr lang="en-GB" sz="3200" b="1" dirty="0" smtClean="0"/>
              <a:t> CN </a:t>
            </a:r>
            <a:r>
              <a:rPr lang="en-GB" sz="3200" b="1" dirty="0" smtClean="0"/>
              <a:t>is response for the </a:t>
            </a:r>
            <a:r>
              <a:rPr lang="en-GB" sz="3200" b="1" dirty="0" smtClean="0"/>
              <a:t>transfer/replication </a:t>
            </a:r>
            <a:r>
              <a:rPr lang="en-GB" sz="3200" b="1" dirty="0" smtClean="0"/>
              <a:t>of the data via the separate tunnel to the associated devices</a:t>
            </a:r>
            <a:endParaRPr lang="en-GB" sz="3200" b="1" dirty="0"/>
          </a:p>
        </p:txBody>
      </p:sp>
      <p:sp>
        <p:nvSpPr>
          <p:cNvPr id="9" name="矩形 8"/>
          <p:cNvSpPr/>
          <p:nvPr/>
        </p:nvSpPr>
        <p:spPr>
          <a:xfrm>
            <a:off x="12135785" y="2642574"/>
            <a:ext cx="9579446" cy="2062103"/>
          </a:xfrm>
          <a:prstGeom prst="rect">
            <a:avLst/>
          </a:prstGeom>
        </p:spPr>
        <p:txBody>
          <a:bodyPr wrap="square">
            <a:spAutoFit/>
          </a:bodyPr>
          <a:lstStyle/>
          <a:p>
            <a:pPr algn="l">
              <a:buFont typeface="Wingdings" pitchFamily="2" charset="2"/>
              <a:buChar char="§"/>
            </a:pPr>
            <a:r>
              <a:rPr lang="en-GB" sz="3200" b="1" dirty="0" smtClean="0"/>
              <a:t> RAN </a:t>
            </a:r>
            <a:r>
              <a:rPr lang="en-GB" sz="3200" b="1" dirty="0" smtClean="0"/>
              <a:t>is response for the splitting/ transfer/replication of the data from the shared tunnel with separate DRB to the associated devices</a:t>
            </a:r>
            <a:endParaRPr lang="en-GB" sz="3200" b="1" dirty="0"/>
          </a:p>
        </p:txBody>
      </p:sp>
      <p:sp>
        <p:nvSpPr>
          <p:cNvPr id="10" name="Rectangle"/>
          <p:cNvSpPr/>
          <p:nvPr/>
        </p:nvSpPr>
        <p:spPr>
          <a:xfrm>
            <a:off x="236225" y="2642575"/>
            <a:ext cx="21479006" cy="10627386"/>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p:cNvSpPr/>
          <p:nvPr/>
        </p:nvSpPr>
        <p:spPr>
          <a:xfrm>
            <a:off x="1031492" y="1945851"/>
            <a:ext cx="21758170" cy="7883950"/>
          </a:xfrm>
          <a:prstGeom prst="rect">
            <a:avLst/>
          </a:prstGeom>
          <a:ln>
            <a:solidFill>
              <a:srgbClr val="127DC1"/>
            </a:solidFill>
            <a:miter lim="400000"/>
          </a:ln>
        </p:spPr>
        <p:txBody>
          <a:bodyPr lIns="50800" tIns="50800" rIns="50800" bIns="50800" anchor="ctr"/>
          <a:lstStyle/>
          <a:p>
            <a:pPr>
              <a:defRPr>
                <a:solidFill>
                  <a:srgbClr val="FFFFFF"/>
                </a:solidFill>
              </a:defRPr>
            </a:pPr>
            <a:endParaRPr/>
          </a:p>
        </p:txBody>
      </p:sp>
      <p:sp>
        <p:nvSpPr>
          <p:cNvPr id="134" name="Fight"/>
          <p:cNvSpPr txBox="1">
            <a:spLocks noGrp="1"/>
          </p:cNvSpPr>
          <p:nvPr>
            <p:ph type="title"/>
          </p:nvPr>
        </p:nvSpPr>
        <p:spPr>
          <a:xfrm>
            <a:off x="673099" y="598516"/>
            <a:ext cx="24226715" cy="1347334"/>
          </a:xfrm>
          <a:prstGeom prst="rect">
            <a:avLst/>
          </a:prstGeom>
        </p:spPr>
        <p:txBody>
          <a:bodyPr>
            <a:normAutofit fontScale="90000"/>
          </a:bodyPr>
          <a:lstStyle>
            <a:lvl1pPr defTabSz="701675">
              <a:defRPr sz="8500" b="1">
                <a:latin typeface="Gill Sans"/>
                <a:ea typeface="Gill Sans"/>
                <a:cs typeface="Gill Sans"/>
                <a:sym typeface="Gill Sans"/>
              </a:defRPr>
            </a:lvl1pPr>
          </a:lstStyle>
          <a:p>
            <a:r>
              <a:rPr lang="en-GB" dirty="0" smtClean="0"/>
              <a:t>SI OBJECTIVES</a:t>
            </a:r>
            <a:endParaRPr dirty="0"/>
          </a:p>
        </p:txBody>
      </p:sp>
      <p:sp>
        <p:nvSpPr>
          <p:cNvPr id="12" name="内容占位符 1"/>
          <p:cNvSpPr txBox="1">
            <a:spLocks/>
          </p:cNvSpPr>
          <p:nvPr/>
        </p:nvSpPr>
        <p:spPr>
          <a:xfrm>
            <a:off x="1406769" y="2685241"/>
            <a:ext cx="21066369" cy="7707267"/>
          </a:xfrm>
          <a:prstGeom prst="rect">
            <a:avLst/>
          </a:prstGeom>
        </p:spPr>
        <p:txBody>
          <a:bodyPr vert="horz" lIns="91440" tIns="45720" rIns="91440" bIns="45720" rtlCol="0">
            <a:normAutofit/>
          </a:bodyPr>
          <a:lstStyle/>
          <a:p>
            <a:pPr marL="171450" marR="0" lvl="0" indent="-171450" algn="l" defTabSz="685800" rtl="0" eaLnBrk="1" fontAlgn="auto" latinLnBrk="0" hangingPunct="0">
              <a:lnSpc>
                <a:spcPct val="90000"/>
              </a:lnSpc>
              <a:spcBef>
                <a:spcPts val="750"/>
              </a:spcBef>
              <a:spcAft>
                <a:spcPts val="1000"/>
              </a:spcAft>
              <a:buClrTx/>
              <a:buSzTx/>
              <a:buFont typeface="Wingdings" pitchFamily="2" charset="2"/>
              <a:buChar char="Ø"/>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The objective of this SI is to investigate how to handover/replicate at the RAN-level or Core Network level of all or some of the services between UEs under the control of the same end-user while maintaining service continuity. The specific objectives of this study item are as follows</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Target device(s) discovery [RAN2]</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Study the control plane procedure design, including RRC connection management, paging mechanism and access control for initiating inter-UE handover and replication for the same end-user. [RAN2, RAN3]</a:t>
            </a:r>
          </a:p>
          <a:p>
            <a:pPr marL="514350" marR="0" lvl="1" indent="-171450" algn="l" defTabSz="685800" rtl="0" eaLnBrk="1" fontAlgn="auto" latinLnBrk="0" hangingPunct="0">
              <a:lnSpc>
                <a:spcPct val="90000"/>
              </a:lnSpc>
              <a:spcBef>
                <a:spcPts val="375"/>
              </a:spcBef>
              <a:spcAft>
                <a:spcPts val="1000"/>
              </a:spcAft>
              <a:buClrTx/>
              <a:buSzTx/>
              <a:buFont typeface="Wingdings" pitchFamily="2" charset="2"/>
              <a:buChar char="§"/>
              <a:tabLst/>
              <a:defRPr/>
            </a:pPr>
            <a:r>
              <a:rPr kumimoji="0" lang="en-GB" sz="4400" b="0" i="0" u="none" strike="noStrike" kern="1200" cap="none" spc="0" normalizeH="0" baseline="0" noProof="0" dirty="0" smtClean="0">
                <a:ln>
                  <a:noFill/>
                </a:ln>
                <a:solidFill>
                  <a:sysClr val="windowText" lastClr="000000"/>
                </a:solidFill>
                <a:effectLst/>
                <a:uLnTx/>
                <a:uFillTx/>
                <a:latin typeface="Calibri"/>
                <a:ea typeface="+mn-ea"/>
                <a:cs typeface="+mn-cs"/>
              </a:rPr>
              <a:t>Study user plan functionalities that will support data forwarding/data replication of communication data amongst multiple devices of the same end-user. [RAN2, RAN3]</a:t>
            </a:r>
          </a:p>
          <a:p>
            <a:pPr marL="514350" marR="0" lvl="1" indent="-171450" algn="l" defTabSz="685800" rtl="0" eaLnBrk="1" fontAlgn="auto" latinLnBrk="0" hangingPunct="0">
              <a:lnSpc>
                <a:spcPct val="90000"/>
              </a:lnSpc>
              <a:spcBef>
                <a:spcPts val="375"/>
              </a:spcBef>
              <a:spcAft>
                <a:spcPts val="0"/>
              </a:spcAft>
              <a:buClrTx/>
              <a:buSzTx/>
              <a:buFont typeface="Wingdings" pitchFamily="2" charset="2"/>
              <a:buChar char="§"/>
              <a:tabLst/>
              <a:defRPr/>
            </a:pPr>
            <a:endParaRPr kumimoji="0" lang="en-GB" sz="9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a:pPr>
            <a:endParaRPr kumimoji="0" lang="en-GB" sz="21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人间四月…"/>
          <p:cNvSpPr txBox="1">
            <a:spLocks noGrp="1"/>
          </p:cNvSpPr>
          <p:nvPr>
            <p:ph type="body" idx="1"/>
          </p:nvPr>
        </p:nvSpPr>
        <p:spPr>
          <a:xfrm>
            <a:off x="1533709" y="3413388"/>
            <a:ext cx="21329282" cy="6889224"/>
          </a:xfrm>
          <a:prstGeom prst="rect">
            <a:avLst/>
          </a:prstGeom>
        </p:spPr>
        <p:txBody>
          <a:bodyPr>
            <a:normAutofit/>
          </a:bodyPr>
          <a:lstStyle/>
          <a:p>
            <a:pPr algn="ctr">
              <a:buNone/>
              <a:defRPr b="1">
                <a:latin typeface="Gill Sans"/>
                <a:ea typeface="Gill Sans"/>
                <a:cs typeface="Gill Sans"/>
                <a:sym typeface="Gill Sans"/>
              </a:defRPr>
            </a:pPr>
            <a:r>
              <a:rPr lang="en-US" sz="11500" dirty="0" smtClean="0"/>
              <a:t>Thank you!</a:t>
            </a:r>
            <a:endParaRPr sz="11500" dirty="0"/>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372</TotalTime>
  <Words>664</Words>
  <Application>Microsoft Office PowerPoint</Application>
  <PresentationFormat>自定义</PresentationFormat>
  <Paragraphs>36</Paragraphs>
  <Slides>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Microsoft Office Visio 绘图</vt:lpstr>
      <vt:lpstr> Motivation of study for   Inter-UE Handover or Replication for Same User</vt:lpstr>
      <vt:lpstr>scenario</vt:lpstr>
      <vt:lpstr>use cases</vt:lpstr>
      <vt:lpstr>Potential enhancements</vt:lpstr>
      <vt:lpstr>SI OBJECTIVES</vt:lpstr>
      <vt:lpstr>幻灯片 6</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creator>chaily</dc:creator>
  <cp:lastModifiedBy>Chaili</cp:lastModifiedBy>
  <cp:revision>92</cp:revision>
  <dcterms:modified xsi:type="dcterms:W3CDTF">2021-03-14T14:25:16Z</dcterms:modified>
</cp:coreProperties>
</file>