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9"/>
  </p:notesMasterIdLst>
  <p:handoutMasterIdLst>
    <p:handoutMasterId r:id="rId10"/>
  </p:handoutMasterIdLst>
  <p:sldIdLst>
    <p:sldId id="256" r:id="rId5"/>
    <p:sldId id="268" r:id="rId6"/>
    <p:sldId id="272" r:id="rId7"/>
    <p:sldId id="261" r:id="rId8"/>
  </p:sldIdLst>
  <p:sldSz cx="12192000" cy="6858000"/>
  <p:notesSz cx="6858000" cy="9144000"/>
  <p:embeddedFontLst>
    <p:embeddedFont>
      <p:font typeface="Calibri" panose="020F0502020204030204" pitchFamily="34" charset="0"/>
      <p:regular r:id="rId11"/>
      <p:bold r:id="rId12"/>
      <p:italic r:id="rId13"/>
      <p:boldItalic r:id="rId14"/>
    </p:embeddedFont>
    <p:embeddedFont>
      <p:font typeface="Ericsson Hilda" panose="00000500000000000000" pitchFamily="2" charset="0"/>
      <p:regular r:id="rId15"/>
      <p:bold r:id="rId16"/>
    </p:embeddedFont>
    <p:embeddedFont>
      <p:font typeface="Ericsson Hilda Light" panose="00000400000000000000" pitchFamily="2" charset="0"/>
      <p:regular r:id="rId17"/>
    </p:embeddedFont>
    <p:embeddedFont>
      <p:font typeface="Ericsson Technical Icons" panose="00000500000000000000" pitchFamily="2"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8" clrIdx="0">
    <p:extLst>
      <p:ext uri="{19B8F6BF-5375-455C-9EA6-DF929625EA0E}">
        <p15:presenceInfo xmlns:p15="http://schemas.microsoft.com/office/powerpoint/2012/main" userId="S::andreas.hoglund@ericsson.com::d99e0641-3871-4731-9b6d-658b834f8d9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E4C16B-60E0-B099-FEAA-F508FABF928A}" v="9" dt="2021-03-15T10:04:09.091"/>
    <p1510:client id="{3FA31314-E8A9-3DD4-B35A-9DDC2315FB8A}" v="143" dt="2021-03-15T12:00:57.362"/>
    <p1510:client id="{6475B49F-40D0-B000-CC87-A0021BBE835E}" v="46" dt="2021-03-15T09:15:54.211"/>
    <p1510:client id="{73A689C5-5200-1FF1-48A2-627AE007CA32}" v="98" dt="2021-03-15T10:50:24.927"/>
    <p1510:client id="{F95032E1-5A06-3772-F398-DF409C3C17BA}" v="529" dt="2021-03-15T09:13:12.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3" d="100"/>
          <a:sy n="153" d="100"/>
        </p:scale>
        <p:origin x="576"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font" Target="fonts/font7.fntdata"/><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handoutMaster" Target="handoutMasters/handoutMaster1.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4.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s Folke" userId="e2325457-4b6e-46d9-b2a9-cda7d9872c4b" providerId="ADAL" clId="{54D9CB65-1BF1-4B82-AAE4-D08B304C9A1A}"/>
    <pc:docChg chg="modSld">
      <pc:chgData name="Mats Folke" userId="e2325457-4b6e-46d9-b2a9-cda7d9872c4b" providerId="ADAL" clId="{54D9CB65-1BF1-4B82-AAE4-D08B304C9A1A}" dt="2021-03-15T13:24:50.574" v="7" actId="15"/>
      <pc:docMkLst>
        <pc:docMk/>
      </pc:docMkLst>
      <pc:sldChg chg="modSp mod">
        <pc:chgData name="Mats Folke" userId="e2325457-4b6e-46d9-b2a9-cda7d9872c4b" providerId="ADAL" clId="{54D9CB65-1BF1-4B82-AAE4-D08B304C9A1A}" dt="2021-03-15T13:24:50.574" v="7" actId="15"/>
        <pc:sldMkLst>
          <pc:docMk/>
          <pc:sldMk cId="3489448224" sldId="272"/>
        </pc:sldMkLst>
        <pc:spChg chg="mod">
          <ac:chgData name="Mats Folke" userId="e2325457-4b6e-46d9-b2a9-cda7d9872c4b" providerId="ADAL" clId="{54D9CB65-1BF1-4B82-AAE4-D08B304C9A1A}" dt="2021-03-15T13:24:50.574" v="7" actId="15"/>
          <ac:spMkLst>
            <pc:docMk/>
            <pc:sldMk cId="3489448224" sldId="272"/>
            <ac:spMk id="3" creationId="{7F8BD3F1-A03C-4BF8-9774-BEDACB30FB03}"/>
          </ac:spMkLst>
        </pc:spChg>
      </pc:sldChg>
    </pc:docChg>
  </pc:docChgLst>
  <pc:docChgLst>
    <pc:chgData name="Mats Folke" userId="e2325457-4b6e-46d9-b2a9-cda7d9872c4b" providerId="ADAL" clId="{31B97108-06D4-4050-A292-D9D74C2268B6}"/>
    <pc:docChg chg="modSld">
      <pc:chgData name="Mats Folke" userId="e2325457-4b6e-46d9-b2a9-cda7d9872c4b" providerId="ADAL" clId="{31B97108-06D4-4050-A292-D9D74C2268B6}" dt="2021-03-15T17:13:16.985" v="29" actId="20577"/>
      <pc:docMkLst>
        <pc:docMk/>
      </pc:docMkLst>
      <pc:sldChg chg="modSp mod">
        <pc:chgData name="Mats Folke" userId="e2325457-4b6e-46d9-b2a9-cda7d9872c4b" providerId="ADAL" clId="{31B97108-06D4-4050-A292-D9D74C2268B6}" dt="2021-03-15T17:13:16.985" v="29" actId="20577"/>
        <pc:sldMkLst>
          <pc:docMk/>
          <pc:sldMk cId="2865755570" sldId="268"/>
        </pc:sldMkLst>
        <pc:spChg chg="mod">
          <ac:chgData name="Mats Folke" userId="e2325457-4b6e-46d9-b2a9-cda7d9872c4b" providerId="ADAL" clId="{31B97108-06D4-4050-A292-D9D74C2268B6}" dt="2021-03-15T17:13:16.985" v="29" actId="20577"/>
          <ac:spMkLst>
            <pc:docMk/>
            <pc:sldMk cId="2865755570" sldId="268"/>
            <ac:spMk id="3" creationId="{75759758-4B52-9944-82CA-197C5411D67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92AC96B-4D67-4510-9E86-C4D3070C1282}" type="slidenum">
              <a:rPr lang="en-US" smtClean="0"/>
              <a:t>4</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F6704-186D-4307-9201-33C0BF4492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D1F812EF-B313-4749-BDF4-6190D29EB6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17B9E58-06A3-4030-9294-0B729702FDCC}"/>
              </a:ext>
            </a:extLst>
          </p:cNvPr>
          <p:cNvSpPr>
            <a:spLocks noGrp="1"/>
          </p:cNvSpPr>
          <p:nvPr>
            <p:ph type="dt" sz="half" idx="10"/>
          </p:nvPr>
        </p:nvSpPr>
        <p:spPr/>
        <p:txBody>
          <a:bodyPr/>
          <a:lstStyle/>
          <a:p>
            <a:fld id="{D65B110F-F7D6-4AB5-8A16-5D3D00B96C6B}" type="datetimeFigureOut">
              <a:rPr lang="sv-SE" smtClean="0"/>
              <a:t>2021-03-15</a:t>
            </a:fld>
            <a:endParaRPr lang="sv-SE"/>
          </a:p>
        </p:txBody>
      </p:sp>
      <p:sp>
        <p:nvSpPr>
          <p:cNvPr id="5" name="Footer Placeholder 4">
            <a:extLst>
              <a:ext uri="{FF2B5EF4-FFF2-40B4-BE49-F238E27FC236}">
                <a16:creationId xmlns:a16="http://schemas.microsoft.com/office/drawing/2014/main" id="{0F2AC60E-E579-46A5-86B4-2A31256B0B9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A52D1D-2FE4-4383-BFB8-38438495107A}"/>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41376283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DEFF0-FFA8-429B-8B54-3352D2D50F0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A3C18B7-F643-4E11-9F8F-98D10B95BC0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DB803F7-B4F7-48A7-B4CE-6DE32502850F}"/>
              </a:ext>
            </a:extLst>
          </p:cNvPr>
          <p:cNvSpPr>
            <a:spLocks noGrp="1"/>
          </p:cNvSpPr>
          <p:nvPr>
            <p:ph type="dt" sz="half" idx="10"/>
          </p:nvPr>
        </p:nvSpPr>
        <p:spPr/>
        <p:txBody>
          <a:bodyPr/>
          <a:lstStyle/>
          <a:p>
            <a:fld id="{D65B110F-F7D6-4AB5-8A16-5D3D00B96C6B}" type="datetimeFigureOut">
              <a:rPr lang="sv-SE" smtClean="0"/>
              <a:t>2021-03-15</a:t>
            </a:fld>
            <a:endParaRPr lang="sv-SE"/>
          </a:p>
        </p:txBody>
      </p:sp>
      <p:sp>
        <p:nvSpPr>
          <p:cNvPr id="5" name="Footer Placeholder 4">
            <a:extLst>
              <a:ext uri="{FF2B5EF4-FFF2-40B4-BE49-F238E27FC236}">
                <a16:creationId xmlns:a16="http://schemas.microsoft.com/office/drawing/2014/main" id="{1F9B3A9B-2303-49BE-8F14-211AFCB6E57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DD00050-2423-4E45-B741-6E313E39FE9E}"/>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3065062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9">
            <a:extLst>
              <a:ext uri="{28A0092B-C50C-407E-A947-70E740481C1C}">
                <a14:useLocalDpi xmlns:a14="http://schemas.microsoft.com/office/drawing/2010/main" val="0"/>
              </a:ext>
              <a:ext uri="{96DAC541-7B7A-43D3-8B79-37D633B846F1}">
                <asvg:svgBlip xmlns:asvg="http://schemas.microsoft.com/office/drawing/2016/SVG/main" r:embed="rId50"/>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 id="2147483707" r:id="rId47"/>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a:xfrm>
            <a:off x="1578186" y="1655162"/>
            <a:ext cx="8710507" cy="1941477"/>
          </a:xfrm>
        </p:spPr>
        <p:txBody>
          <a:bodyPr/>
          <a:lstStyle/>
          <a:p>
            <a:r>
              <a:rPr lang="en-US" dirty="0"/>
              <a:t>Considerations on Context Fetch scenarios for NR SDT</a:t>
            </a:r>
            <a:endParaRPr lang="sv-SE" dirty="0"/>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a:xfrm>
            <a:off x="4064000" y="4241024"/>
            <a:ext cx="3596640" cy="516149"/>
          </a:xfrm>
        </p:spPr>
        <p:txBody>
          <a:bodyPr/>
          <a:lstStyle/>
          <a:p>
            <a:r>
              <a:rPr lang="sv-SE"/>
              <a:t>Ericsson</a:t>
            </a:r>
          </a:p>
        </p:txBody>
      </p:sp>
      <p:sp>
        <p:nvSpPr>
          <p:cNvPr id="4" name="Google Shape;87;p13">
            <a:extLst>
              <a:ext uri="{FF2B5EF4-FFF2-40B4-BE49-F238E27FC236}">
                <a16:creationId xmlns:a16="http://schemas.microsoft.com/office/drawing/2014/main" id="{2375DAB2-590C-4938-8058-2B80E2AC3929}"/>
              </a:ext>
            </a:extLst>
          </p:cNvPr>
          <p:cNvSpPr/>
          <p:nvPr/>
        </p:nvSpPr>
        <p:spPr>
          <a:xfrm>
            <a:off x="0" y="0"/>
            <a:ext cx="6096000" cy="12003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3GPP TSG RAN#</a:t>
            </a:r>
            <a:r>
              <a:rPr lang="en-US" sz="1800">
                <a:solidFill>
                  <a:schemeClr val="dk1"/>
                </a:solidFill>
                <a:latin typeface="Calibri"/>
                <a:ea typeface="Calibri"/>
                <a:cs typeface="Calibri"/>
                <a:sym typeface="Calibri"/>
              </a:rPr>
              <a:t>91</a:t>
            </a:r>
            <a:endParaRPr/>
          </a:p>
          <a:p>
            <a:pPr marL="0" marR="0" lvl="0" indent="0" algn="l" rtl="0">
              <a:spcBef>
                <a:spcPts val="0"/>
              </a:spcBef>
              <a:spcAft>
                <a:spcPts val="0"/>
              </a:spcAft>
              <a:buNone/>
            </a:pPr>
            <a:r>
              <a:rPr lang="en-US" sz="1800">
                <a:solidFill>
                  <a:schemeClr val="dk1"/>
                </a:solidFill>
                <a:latin typeface="Calibri"/>
                <a:ea typeface="Calibri"/>
                <a:cs typeface="Calibri"/>
                <a:sym typeface="Calibri"/>
              </a:rPr>
              <a:t>Electronic Meeting</a:t>
            </a:r>
            <a:endParaRPr/>
          </a:p>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March </a:t>
            </a:r>
            <a:r>
              <a:rPr lang="en-US" sz="1800">
                <a:solidFill>
                  <a:schemeClr val="dk1"/>
                </a:solidFill>
                <a:latin typeface="Calibri"/>
                <a:ea typeface="Calibri"/>
                <a:cs typeface="Calibri"/>
                <a:sym typeface="Calibri"/>
              </a:rPr>
              <a:t>16</a:t>
            </a:r>
            <a:r>
              <a:rPr lang="en-US" sz="1800" b="0" i="0" u="none" strike="noStrike" cap="none" baseline="30000">
                <a:solidFill>
                  <a:schemeClr val="dk1"/>
                </a:solidFill>
                <a:latin typeface="Calibri"/>
                <a:ea typeface="Calibri"/>
                <a:cs typeface="Calibri"/>
                <a:sym typeface="Calibri"/>
              </a:rPr>
              <a:t>th</a:t>
            </a:r>
            <a:r>
              <a:rPr lang="en-US" sz="1800" b="0" i="0" u="none" strike="noStrike" cap="none">
                <a:solidFill>
                  <a:schemeClr val="dk1"/>
                </a:solidFill>
                <a:latin typeface="Calibri"/>
                <a:ea typeface="Calibri"/>
                <a:cs typeface="Calibri"/>
                <a:sym typeface="Calibri"/>
              </a:rPr>
              <a:t> -26</a:t>
            </a:r>
            <a:r>
              <a:rPr lang="en-US" sz="1800" b="0" i="0" u="none" strike="noStrike" cap="none" baseline="30000">
                <a:solidFill>
                  <a:schemeClr val="dk1"/>
                </a:solidFill>
                <a:latin typeface="Calibri"/>
                <a:ea typeface="Calibri"/>
                <a:cs typeface="Calibri"/>
                <a:sym typeface="Calibri"/>
              </a:rPr>
              <a:t>th</a:t>
            </a:r>
            <a:r>
              <a:rPr lang="en-US" sz="1800" b="0" i="0" u="none" strike="noStrike" cap="none">
                <a:solidFill>
                  <a:schemeClr val="dk1"/>
                </a:solidFill>
                <a:latin typeface="Calibri"/>
                <a:ea typeface="Calibri"/>
                <a:cs typeface="Calibri"/>
                <a:sym typeface="Calibri"/>
              </a:rPr>
              <a:t> 2021</a:t>
            </a:r>
            <a:endParaRPr/>
          </a:p>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Agenda Item: 9.7.11</a:t>
            </a:r>
            <a:endParaRPr sz="1800" b="0" i="0" u="none" strike="noStrike" cap="none">
              <a:solidFill>
                <a:schemeClr val="dk1"/>
              </a:solidFill>
              <a:latin typeface="Calibri"/>
              <a:ea typeface="Calibri"/>
              <a:cs typeface="Calibri"/>
              <a:sym typeface="Calibri"/>
            </a:endParaRP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10016128" y="183461"/>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en-US" sz="1800">
                <a:solidFill>
                  <a:schemeClr val="dk1"/>
                </a:solidFill>
                <a:latin typeface="Calibri"/>
                <a:ea typeface="Calibri"/>
                <a:cs typeface="Calibri"/>
                <a:sym typeface="Calibri"/>
              </a:rPr>
              <a:t>RP-210509</a:t>
            </a:r>
            <a:endParaRPr dirty="0"/>
          </a:p>
        </p:txBody>
      </p:sp>
    </p:spTree>
    <p:extLst>
      <p:ext uri="{BB962C8B-B14F-4D97-AF65-F5344CB8AC3E}">
        <p14:creationId xmlns:p14="http://schemas.microsoft.com/office/powerpoint/2010/main" val="1218855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A01DF-B455-7A43-81AD-07313C5F0EE6}"/>
              </a:ext>
            </a:extLst>
          </p:cNvPr>
          <p:cNvSpPr>
            <a:spLocks noGrp="1"/>
          </p:cNvSpPr>
          <p:nvPr>
            <p:ph type="title"/>
          </p:nvPr>
        </p:nvSpPr>
        <p:spPr/>
        <p:txBody>
          <a:bodyPr/>
          <a:lstStyle/>
          <a:p>
            <a:r>
              <a:rPr lang="en-US"/>
              <a:t>Current status</a:t>
            </a:r>
          </a:p>
        </p:txBody>
      </p:sp>
      <p:sp>
        <p:nvSpPr>
          <p:cNvPr id="3" name="Content Placeholder 2">
            <a:extLst>
              <a:ext uri="{FF2B5EF4-FFF2-40B4-BE49-F238E27FC236}">
                <a16:creationId xmlns:a16="http://schemas.microsoft.com/office/drawing/2014/main" id="{75759758-4B52-9944-82CA-197C5411D67E}"/>
              </a:ext>
            </a:extLst>
          </p:cNvPr>
          <p:cNvSpPr>
            <a:spLocks noGrp="1"/>
          </p:cNvSpPr>
          <p:nvPr>
            <p:ph idx="1"/>
          </p:nvPr>
        </p:nvSpPr>
        <p:spPr>
          <a:xfrm>
            <a:off x="479424" y="1296035"/>
            <a:ext cx="11233150" cy="4392612"/>
          </a:xfrm>
        </p:spPr>
        <p:txBody>
          <a:bodyPr>
            <a:normAutofit/>
          </a:bodyPr>
          <a:lstStyle/>
          <a:p>
            <a:pPr hangingPunct="0"/>
            <a:r>
              <a:rPr lang="en-US" dirty="0"/>
              <a:t>SDT WID objectives include the following:</a:t>
            </a:r>
          </a:p>
          <a:p>
            <a:pPr marL="712470" lvl="1" hangingPunct="0"/>
            <a:r>
              <a:rPr lang="sv-SE" dirty="0"/>
              <a:t>Context fetch and data forwarding (with and without anchor relocation) in INACTIVE state for RACH-based solutions [RAN2, RAN3]</a:t>
            </a:r>
          </a:p>
          <a:p>
            <a:pPr marL="712470" lvl="1" hangingPunct="0"/>
            <a:endParaRPr lang="sv-SE" dirty="0"/>
          </a:p>
          <a:p>
            <a:pPr hangingPunct="0"/>
            <a:r>
              <a:rPr lang="en-US" dirty="0"/>
              <a:t>RAN2 and RAN3 had some initial discussion on how to support UE context retrieval, however there is no analysis on the scenarios, especially for "without anchor relocation" case.</a:t>
            </a:r>
          </a:p>
          <a:p>
            <a:pPr hangingPunct="0"/>
            <a:endParaRPr lang="en-US" dirty="0"/>
          </a:p>
          <a:p>
            <a:pPr hangingPunct="0"/>
            <a:r>
              <a:rPr lang="en-US" dirty="0"/>
              <a:t>In the legacy,</a:t>
            </a:r>
            <a:r>
              <a:rPr lang="en-GB" dirty="0"/>
              <a:t> Context fetch without anchor relocation is possible during periodic RNA update when UE is in the RRC_INACTIVE state. The </a:t>
            </a:r>
            <a:r>
              <a:rPr lang="en-GB" dirty="0">
                <a:ea typeface="+mn-lt"/>
                <a:cs typeface="+mn-lt"/>
              </a:rPr>
              <a:t>anchor gNB may decide not to relocate the UE context, thus failing the UE context retrieval procedure. Such case so far is not discussed for SDT, or it can be considered as corner case.</a:t>
            </a:r>
          </a:p>
          <a:p>
            <a:pPr hangingPunct="0"/>
            <a:endParaRPr lang="en-US" dirty="0"/>
          </a:p>
          <a:p>
            <a:pPr hangingPunct="0"/>
            <a:endParaRPr lang="en-US" dirty="0"/>
          </a:p>
          <a:p>
            <a:endParaRPr lang="en-US" b="1" dirty="0"/>
          </a:p>
        </p:txBody>
      </p:sp>
    </p:spTree>
    <p:extLst>
      <p:ext uri="{BB962C8B-B14F-4D97-AF65-F5344CB8AC3E}">
        <p14:creationId xmlns:p14="http://schemas.microsoft.com/office/powerpoint/2010/main" val="2865755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Diagram&#10;&#10;Description automatically generated">
            <a:extLst>
              <a:ext uri="{FF2B5EF4-FFF2-40B4-BE49-F238E27FC236}">
                <a16:creationId xmlns:a16="http://schemas.microsoft.com/office/drawing/2014/main" id="{41CF414B-6A52-4E98-BE2C-F1E8AA1CBC83}"/>
              </a:ext>
            </a:extLst>
          </p:cNvPr>
          <p:cNvPicPr>
            <a:picLocks noChangeAspect="1"/>
          </p:cNvPicPr>
          <p:nvPr/>
        </p:nvPicPr>
        <p:blipFill>
          <a:blip r:embed="rId2"/>
          <a:stretch>
            <a:fillRect/>
          </a:stretch>
        </p:blipFill>
        <p:spPr>
          <a:xfrm>
            <a:off x="7281017" y="1296476"/>
            <a:ext cx="4858284" cy="3474563"/>
          </a:xfrm>
          <a:prstGeom prst="rect">
            <a:avLst/>
          </a:prstGeom>
        </p:spPr>
      </p:pic>
      <p:sp>
        <p:nvSpPr>
          <p:cNvPr id="2" name="Title 1">
            <a:extLst>
              <a:ext uri="{FF2B5EF4-FFF2-40B4-BE49-F238E27FC236}">
                <a16:creationId xmlns:a16="http://schemas.microsoft.com/office/drawing/2014/main" id="{3B7C8551-C920-42AD-A3B4-141F6750F387}"/>
              </a:ext>
            </a:extLst>
          </p:cNvPr>
          <p:cNvSpPr>
            <a:spLocks noGrp="1"/>
          </p:cNvSpPr>
          <p:nvPr>
            <p:ph type="title"/>
          </p:nvPr>
        </p:nvSpPr>
        <p:spPr>
          <a:xfrm>
            <a:off x="372602" y="426400"/>
            <a:ext cx="8353425" cy="1081088"/>
          </a:xfrm>
        </p:spPr>
        <p:txBody>
          <a:bodyPr/>
          <a:lstStyle/>
          <a:p>
            <a:r>
              <a:rPr lang="en-US" dirty="0"/>
              <a:t>Solutions and Proposal</a:t>
            </a:r>
            <a:endParaRPr lang="sv-SE" dirty="0"/>
          </a:p>
        </p:txBody>
      </p:sp>
      <p:sp>
        <p:nvSpPr>
          <p:cNvPr id="3" name="Content Placeholder 2">
            <a:extLst>
              <a:ext uri="{FF2B5EF4-FFF2-40B4-BE49-F238E27FC236}">
                <a16:creationId xmlns:a16="http://schemas.microsoft.com/office/drawing/2014/main" id="{7F8BD3F1-A03C-4BF8-9774-BEDACB30FB03}"/>
              </a:ext>
            </a:extLst>
          </p:cNvPr>
          <p:cNvSpPr>
            <a:spLocks noGrp="1"/>
          </p:cNvSpPr>
          <p:nvPr>
            <p:ph idx="1"/>
          </p:nvPr>
        </p:nvSpPr>
        <p:spPr>
          <a:xfrm>
            <a:off x="479424" y="1121623"/>
            <a:ext cx="6855718" cy="5260491"/>
          </a:xfrm>
        </p:spPr>
        <p:txBody>
          <a:bodyPr/>
          <a:lstStyle/>
          <a:p>
            <a:pPr hangingPunct="0"/>
            <a:r>
              <a:rPr lang="en-US" sz="1600" dirty="0"/>
              <a:t>Proposed network solutions:</a:t>
            </a:r>
          </a:p>
          <a:p>
            <a:pPr marL="712470" lvl="1" hangingPunct="0"/>
            <a:r>
              <a:rPr lang="en-US" sz="1600" dirty="0"/>
              <a:t>Support of SDT anchor relocation</a:t>
            </a:r>
          </a:p>
          <a:p>
            <a:pPr lvl="2" hangingPunct="0"/>
            <a:r>
              <a:rPr lang="en-US" sz="1600" dirty="0"/>
              <a:t>reuse the existing procedures with potential minor enhancements.</a:t>
            </a:r>
          </a:p>
          <a:p>
            <a:pPr marL="712470" lvl="1"/>
            <a:r>
              <a:rPr lang="en-US" sz="1600" dirty="0"/>
              <a:t>Support of SDT without anchor relocation</a:t>
            </a:r>
          </a:p>
          <a:p>
            <a:pPr lvl="2"/>
            <a:r>
              <a:rPr lang="en-US" sz="1600" dirty="0"/>
              <a:t>Option 1: retrieve all the UE context from the anchor </a:t>
            </a:r>
            <a:r>
              <a:rPr lang="en-US" sz="1600" dirty="0" err="1"/>
              <a:t>gNB</a:t>
            </a:r>
            <a:r>
              <a:rPr lang="en-US" sz="1600" dirty="0"/>
              <a:t>.</a:t>
            </a:r>
          </a:p>
          <a:p>
            <a:pPr marL="1434782" lvl="3"/>
            <a:r>
              <a:rPr lang="en-US" sz="1600" dirty="0"/>
              <a:t>Cons: similar as anchor relocation case with extra efforts, e.g., setting up new </a:t>
            </a:r>
            <a:r>
              <a:rPr lang="en-US" sz="1600" dirty="0" err="1"/>
              <a:t>Xn</a:t>
            </a:r>
            <a:r>
              <a:rPr lang="en-US" sz="1600" dirty="0"/>
              <a:t> tunnels.</a:t>
            </a:r>
          </a:p>
          <a:p>
            <a:pPr lvl="2"/>
            <a:r>
              <a:rPr lang="en-US" sz="1600" dirty="0"/>
              <a:t>Option 2: fetch RLC config from UE context stored in the anchor </a:t>
            </a:r>
            <a:r>
              <a:rPr lang="en-US" sz="1600" dirty="0" err="1"/>
              <a:t>gNB</a:t>
            </a:r>
            <a:r>
              <a:rPr lang="en-US" sz="1600" dirty="0"/>
              <a:t>.</a:t>
            </a:r>
          </a:p>
          <a:p>
            <a:pPr marL="1434782" lvl="3"/>
            <a:r>
              <a:rPr lang="en-US" sz="1600" dirty="0"/>
              <a:t>Cons: jeopardize the failure procedure or introduce new procedure.</a:t>
            </a:r>
          </a:p>
          <a:p>
            <a:pPr lvl="2"/>
            <a:r>
              <a:rPr lang="en-US" sz="1600" dirty="0"/>
              <a:t>Option 3: forward data from the receiving gNB to the anchor gNB directly without retrieval of any UE context.</a:t>
            </a:r>
          </a:p>
          <a:p>
            <a:pPr lvl="3"/>
            <a:r>
              <a:rPr lang="en-US" sz="1600" dirty="0"/>
              <a:t>Cons:  transport all the RLC PDUs over </a:t>
            </a:r>
            <a:r>
              <a:rPr lang="en-US" sz="1600" dirty="0" err="1"/>
              <a:t>Xn</a:t>
            </a:r>
            <a:r>
              <a:rPr lang="en-US" sz="1600" dirty="0"/>
              <a:t>.</a:t>
            </a:r>
          </a:p>
          <a:p>
            <a:pPr marL="2071370" lvl="5"/>
            <a:endParaRPr lang="en-US" sz="1600" dirty="0"/>
          </a:p>
          <a:p>
            <a:endParaRPr lang="sv-SE" sz="1600" dirty="0"/>
          </a:p>
        </p:txBody>
      </p:sp>
      <p:sp>
        <p:nvSpPr>
          <p:cNvPr id="5" name="TextBox 4">
            <a:extLst>
              <a:ext uri="{FF2B5EF4-FFF2-40B4-BE49-F238E27FC236}">
                <a16:creationId xmlns:a16="http://schemas.microsoft.com/office/drawing/2014/main" id="{53D630CA-95EF-44AC-81B6-A790F4891FED}"/>
              </a:ext>
            </a:extLst>
          </p:cNvPr>
          <p:cNvSpPr txBox="1"/>
          <p:nvPr/>
        </p:nvSpPr>
        <p:spPr bwMode="auto">
          <a:xfrm>
            <a:off x="7658198" y="4499043"/>
            <a:ext cx="4533801" cy="4873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1600"/>
              <a:t>Example procedure for without anchor relocation</a:t>
            </a:r>
            <a:endParaRPr lang="sv-SE" sz="1600" err="1"/>
          </a:p>
        </p:txBody>
      </p:sp>
      <p:sp>
        <p:nvSpPr>
          <p:cNvPr id="6" name="Rectangle 5">
            <a:extLst>
              <a:ext uri="{FF2B5EF4-FFF2-40B4-BE49-F238E27FC236}">
                <a16:creationId xmlns:a16="http://schemas.microsoft.com/office/drawing/2014/main" id="{BEFE5F9B-1BBB-4D41-87B8-A67C77EE60C0}"/>
              </a:ext>
            </a:extLst>
          </p:cNvPr>
          <p:cNvSpPr/>
          <p:nvPr/>
        </p:nvSpPr>
        <p:spPr>
          <a:xfrm>
            <a:off x="683900" y="5186317"/>
            <a:ext cx="10884124" cy="923330"/>
          </a:xfrm>
          <a:prstGeom prst="rect">
            <a:avLst/>
          </a:prstGeom>
        </p:spPr>
        <p:txBody>
          <a:bodyPr wrap="square" lIns="91440" tIns="45720" rIns="91440" bIns="45720" anchor="t">
            <a:spAutoFit/>
          </a:bodyPr>
          <a:lstStyle/>
          <a:p>
            <a:pPr hangingPunct="0"/>
            <a:r>
              <a:rPr lang="en-US" dirty="0"/>
              <a:t>Any of the solutions to support SDT without anchor relocation case will bring more latency by signaling exchange between network nodes and cause unnecessary complexity to the network. </a:t>
            </a:r>
            <a:r>
              <a:rPr lang="en-US" dirty="0">
                <a:ea typeface="+mn-lt"/>
                <a:cs typeface="+mn-lt"/>
              </a:rPr>
              <a:t>Based on the above, we don’t see the need to work on complicated solution for such a limited rare scenario without clear benefits. </a:t>
            </a:r>
          </a:p>
        </p:txBody>
      </p:sp>
      <p:sp>
        <p:nvSpPr>
          <p:cNvPr id="7" name="TextBox 6">
            <a:extLst>
              <a:ext uri="{FF2B5EF4-FFF2-40B4-BE49-F238E27FC236}">
                <a16:creationId xmlns:a16="http://schemas.microsoft.com/office/drawing/2014/main" id="{8BC18D83-D051-43C4-AC00-9B7FDF9531F9}"/>
              </a:ext>
            </a:extLst>
          </p:cNvPr>
          <p:cNvSpPr txBox="1"/>
          <p:nvPr/>
        </p:nvSpPr>
        <p:spPr bwMode="auto">
          <a:xfrm>
            <a:off x="686513" y="6013390"/>
            <a:ext cx="11196414" cy="627283"/>
          </a:xfrm>
          <a:prstGeom prst="rect">
            <a:avLst/>
          </a:prstGeom>
          <a:noFill/>
          <a:ln w="12700">
            <a:noFill/>
            <a:miter lim="800000"/>
            <a:headEnd/>
            <a:tailEnd/>
          </a:ln>
        </p:spPr>
        <p:txBody>
          <a:bodyPr rot="0" spcFirstLastPara="0" vertOverflow="overflow" horzOverflow="overflow" vert="horz" wrap="square" lIns="72000" tIns="36000" rIns="73152" bIns="36576" numCol="1" spcCol="0" rtlCol="0" fromWordArt="0" anchor="t" anchorCtr="0" forceAA="0" compatLnSpc="1">
            <a:prstTxWarp prst="textNoShape">
              <a:avLst/>
            </a:prstTxWarp>
            <a:spAutoFit/>
          </a:bodyPr>
          <a:lstStyle/>
          <a:p>
            <a:pPr>
              <a:buClr>
                <a:schemeClr val="tx1"/>
              </a:buClr>
            </a:pPr>
            <a:endParaRPr lang="en-US" dirty="0">
              <a:cs typeface="Arial"/>
            </a:endParaRPr>
          </a:p>
          <a:p>
            <a:pPr marL="344170" indent="-344170">
              <a:buClr>
                <a:schemeClr val="tx1"/>
              </a:buClr>
              <a:buFont typeface="Ericsson Hilda Light" panose="00000400000000000000" pitchFamily="2" charset="0"/>
            </a:pPr>
            <a:r>
              <a:rPr lang="en-US" b="1" dirty="0">
                <a:cs typeface="Arial"/>
              </a:rPr>
              <a:t>Proposal: Remove the support of SDT without anchor relocation for Context Fetch and data forwarding.</a:t>
            </a:r>
          </a:p>
        </p:txBody>
      </p:sp>
    </p:spTree>
    <p:extLst>
      <p:ext uri="{BB962C8B-B14F-4D97-AF65-F5344CB8AC3E}">
        <p14:creationId xmlns:p14="http://schemas.microsoft.com/office/powerpoint/2010/main" val="3489448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3E9551B3FDDA24EBF0A209BAAD637CA" ma:contentTypeVersion="16" ma:contentTypeDescription="Skapa ett nytt dokument." ma:contentTypeScope="" ma:versionID="1507badd830677644fb33cb698b24dd1">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a57f15e8d80f3dd9c3d62cb69a750f2e"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Egenskaper för enhetlig efterlevnadsprincip" ma:hidden="true" ma:internalName="_ip_UnifiedCompliancePolicyProperties">
      <xsd:simpleType>
        <xsd:restriction base="dms:Note"/>
      </xsd:simpleType>
    </xsd:element>
    <xsd:element name="_ip_UnifiedCompliancePolicyUIAction" ma:index="22" nillable="true" ma:displayName="Gränssnittsåtgärd för enhetlig efterlevnadsprincip"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469E08-EE25-4E87-891A-00722EA516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457B1A-8A8C-45CB-A3AE-8B8A34EF878D}">
  <ds:schemaRefs>
    <ds:schemaRef ds:uri="611109f9-ed58-4498-a270-1fb2086a5321"/>
    <ds:schemaRef ds:uri="d8762117-8292-4133-b1c7-eab5c6487cfd"/>
    <ds:schemaRef ds:uri="f166a696-7b5b-4ccd-9f0c-ffde0cceec8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4"/>
    <ds:schemaRef ds:uri="http://schemas.openxmlformats.org/package/2006/metadata/core-properties"/>
    <ds:schemaRef ds:uri="http://www.w3.org/XML/1998/namespace"/>
    <ds:schemaRef ds:uri="http://schemas.microsoft.com/sharepoint/v3"/>
    <ds:schemaRef ds:uri="2f282d3b-eb4a-4b09-b61f-b9593442e286"/>
  </ds:schemaRefs>
</ds:datastoreItem>
</file>

<file path=customXml/itemProps3.xml><?xml version="1.0" encoding="utf-8"?>
<ds:datastoreItem xmlns:ds="http://schemas.openxmlformats.org/officeDocument/2006/customXml" ds:itemID="{E6B28F26-DA19-4986-8CB4-D1FF90EF4E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6</TotalTime>
  <Words>354</Words>
  <Application>Microsoft Office PowerPoint</Application>
  <PresentationFormat>Widescreen</PresentationFormat>
  <Paragraphs>34</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Ericsson Hilda Light</vt:lpstr>
      <vt:lpstr>Calibri</vt:lpstr>
      <vt:lpstr>Ericsson Technical Icons</vt:lpstr>
      <vt:lpstr>Ericsson Hilda</vt:lpstr>
      <vt:lpstr>Arial</vt:lpstr>
      <vt:lpstr>PresentationTemplate2017</vt:lpstr>
      <vt:lpstr>Considerations on Context Fetch scenarios for NR SDT</vt:lpstr>
      <vt:lpstr>Current status</vt:lpstr>
      <vt:lpstr>Solutions and 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positioning in release 17</dc:title>
  <dc:creator>Florent Munier</dc:creator>
  <cp:keywords/>
  <dc:description/>
  <cp:lastModifiedBy>Mats Folke</cp:lastModifiedBy>
  <cp:revision>69</cp:revision>
  <dcterms:created xsi:type="dcterms:W3CDTF">2019-11-14T13:46:41Z</dcterms:created>
  <dcterms:modified xsi:type="dcterms:W3CDTF">2021-03-15T17:14:58Z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ContentTypeId">
    <vt:lpwstr>0x010100F3E9551B3FDDA24EBF0A209BAAD637CA</vt:lpwstr>
  </property>
  <property fmtid="{D5CDD505-2E9C-101B-9397-08002B2CF9AE}" pid="13" name="_dlc_DocIdItemGuid">
    <vt:lpwstr>94671072-7d67-4476-883a-0313317f801a</vt:lpwstr>
  </property>
  <property fmtid="{D5CDD505-2E9C-101B-9397-08002B2CF9AE}" pid="14" name="EriCOLLCategory">
    <vt:lpwstr/>
  </property>
  <property fmtid="{D5CDD505-2E9C-101B-9397-08002B2CF9AE}" pid="15" name="TaxKeyword">
    <vt:lpwstr/>
  </property>
  <property fmtid="{D5CDD505-2E9C-101B-9397-08002B2CF9AE}" pid="16" name="EriCOLLCountry">
    <vt:lpwstr/>
  </property>
  <property fmtid="{D5CDD505-2E9C-101B-9397-08002B2CF9AE}" pid="17" name="EriCOLLCompetence">
    <vt:lpwstr/>
  </property>
  <property fmtid="{D5CDD505-2E9C-101B-9397-08002B2CF9AE}" pid="18" name="EriCOLLOrganizationUnit">
    <vt:lpwstr/>
  </property>
  <property fmtid="{D5CDD505-2E9C-101B-9397-08002B2CF9AE}" pid="19" name="EriCOLLProducts">
    <vt:lpwstr/>
  </property>
  <property fmtid="{D5CDD505-2E9C-101B-9397-08002B2CF9AE}" pid="20" name="EriCOLLCustomer">
    <vt:lpwstr/>
  </property>
  <property fmtid="{D5CDD505-2E9C-101B-9397-08002B2CF9AE}" pid="21" name="EriCOLLProjects">
    <vt:lpwstr/>
  </property>
  <property fmtid="{D5CDD505-2E9C-101B-9397-08002B2CF9AE}" pid="22" name="EriCOLLProcess">
    <vt:lpwstr/>
  </property>
</Properties>
</file>