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0"/>
  </p:notesMasterIdLst>
  <p:sldIdLst>
    <p:sldId id="404" r:id="rId2"/>
    <p:sldId id="511" r:id="rId3"/>
    <p:sldId id="522" r:id="rId4"/>
    <p:sldId id="516" r:id="rId5"/>
    <p:sldId id="527" r:id="rId6"/>
    <p:sldId id="520" r:id="rId7"/>
    <p:sldId id="521" r:id="rId8"/>
    <p:sldId id="529" r:id="rId9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B0F0"/>
    <a:srgbClr val="FF0000"/>
    <a:srgbClr val="CC0066"/>
    <a:srgbClr val="CC0000"/>
    <a:srgbClr val="FFCCFF"/>
    <a:srgbClr val="FFFF00"/>
    <a:srgbClr val="7F7F7F"/>
    <a:srgbClr val="00B05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1" autoAdjust="0"/>
    <p:restoredTop sz="94434" autoAdjust="0"/>
  </p:normalViewPr>
  <p:slideViewPr>
    <p:cSldViewPr>
      <p:cViewPr varScale="1">
        <p:scale>
          <a:sx n="93" d="100"/>
          <a:sy n="93" d="100"/>
        </p:scale>
        <p:origin x="307" y="86"/>
      </p:cViewPr>
      <p:guideLst>
        <p:guide orient="horz" pos="2840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6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4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 userDrawn="1"/>
        </p:nvSpPr>
        <p:spPr>
          <a:xfrm>
            <a:off x="56456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FF0000"/>
                </a:solidFill>
                <a:effectLst/>
                <a:ea typeface="굴림" panose="020B0600000101010101" pitchFamily="50" charset="-127"/>
              </a:rPr>
              <a:t>Copyright 2021. LG Electronics Inc. All rights reserved. 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7240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</a:t>
            </a:r>
            <a:r>
              <a:rPr lang="en-US" altLang="ko-KR" dirty="0" smtClean="0"/>
              <a:t>for new SI: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S</a:t>
            </a:r>
            <a:r>
              <a:rPr lang="en-US" altLang="ko-KR" dirty="0" smtClean="0"/>
              <a:t>tudy </a:t>
            </a:r>
            <a:r>
              <a:rPr lang="en-US" altLang="ko-KR" dirty="0"/>
              <a:t>on </a:t>
            </a:r>
            <a:r>
              <a:rPr lang="en-US" altLang="ko-KR" dirty="0" smtClean="0"/>
              <a:t>Duplexing Flexibility for </a:t>
            </a:r>
            <a:r>
              <a:rPr lang="en-US" altLang="ko-KR" dirty="0"/>
              <a:t>NR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299440"/>
            <a:ext cx="51816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buNone/>
            </a:pPr>
            <a:r>
              <a:rPr lang="en-GB" altLang="ko-KR" sz="1800" dirty="0"/>
              <a:t>3GPP TSG RAN Meeting </a:t>
            </a:r>
            <a:r>
              <a:rPr lang="en-GB" altLang="ko-KR" sz="1800" dirty="0" smtClean="0"/>
              <a:t>#91-e</a:t>
            </a:r>
          </a:p>
          <a:p>
            <a:pPr algn="l">
              <a:buNone/>
            </a:pPr>
            <a:r>
              <a:rPr lang="en-GB" altLang="ko-KR" sz="1800" dirty="0"/>
              <a:t>Electronic Meeting, March 16 - 26, 2021</a:t>
            </a: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10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/>
              <a:t>RP-210453</a:t>
            </a:r>
            <a:endParaRPr lang="en-GB" altLang="ko-KR" sz="18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2400" y="1011909"/>
            <a:ext cx="17700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dirty="0" smtClean="0"/>
              <a:t>Agenda Item: 15</a:t>
            </a:r>
            <a:endParaRPr lang="tr-TR" altLang="ko-KR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latinLnBrk="0"/>
            <a:r>
              <a:rPr lang="en-US" altLang="zh-CN" dirty="0" smtClean="0"/>
              <a:t>Justification</a:t>
            </a:r>
          </a:p>
          <a:p>
            <a:pPr lvl="1"/>
            <a:r>
              <a:rPr lang="en-US" altLang="ko-KR" dirty="0"/>
              <a:t>New service types (e.g., </a:t>
            </a:r>
            <a:r>
              <a:rPr lang="en-US" altLang="ko-KR" dirty="0" smtClean="0"/>
              <a:t>XR service,</a:t>
            </a:r>
            <a:r>
              <a:rPr lang="en-US" altLang="ko-KR" dirty="0"/>
              <a:t>  </a:t>
            </a:r>
            <a:r>
              <a:rPr lang="en-US" altLang="ko-KR" dirty="0" smtClean="0"/>
              <a:t>AI based service), New </a:t>
            </a:r>
            <a:r>
              <a:rPr lang="en-US" altLang="ko-KR" dirty="0"/>
              <a:t>device type (e.g., </a:t>
            </a:r>
            <a:r>
              <a:rPr lang="en-US" altLang="ko-KR" dirty="0" smtClean="0"/>
              <a:t>Self-driving Car)</a:t>
            </a:r>
            <a:endParaRPr lang="en-US" altLang="ko-KR" dirty="0"/>
          </a:p>
          <a:p>
            <a:pPr lvl="2" latinLnBrk="0"/>
            <a:r>
              <a:rPr lang="en-US" altLang="ko-KR" dirty="0"/>
              <a:t>Data traffic for both DL and UL direction can </a:t>
            </a:r>
            <a:r>
              <a:rPr lang="en-US" altLang="ko-KR" dirty="0" smtClean="0"/>
              <a:t>be heavy and dynamically </a:t>
            </a:r>
            <a:r>
              <a:rPr lang="en-US" altLang="ko-KR" dirty="0"/>
              <a:t>appeared. </a:t>
            </a:r>
            <a:r>
              <a:rPr lang="en-US" altLang="ko-KR" dirty="0" smtClean="0"/>
              <a:t>It </a:t>
            </a:r>
            <a:r>
              <a:rPr lang="en-US" altLang="ko-KR" dirty="0"/>
              <a:t>is required that data packet delivery is finished within a short time duration. </a:t>
            </a:r>
          </a:p>
          <a:p>
            <a:pPr lvl="1" latinLnBrk="0"/>
            <a:r>
              <a:rPr lang="en-US" altLang="ko-KR" dirty="0" smtClean="0"/>
              <a:t>Using unpaired spectrum</a:t>
            </a:r>
          </a:p>
          <a:p>
            <a:pPr lvl="2" latinLnBrk="0"/>
            <a:r>
              <a:rPr lang="en-US" altLang="ko-KR" dirty="0" smtClean="0"/>
              <a:t>Static TDD configuration and half duplex </a:t>
            </a:r>
            <a:r>
              <a:rPr lang="en-US" altLang="ko-KR" dirty="0"/>
              <a:t>has a limitation of UL maximum </a:t>
            </a:r>
            <a:r>
              <a:rPr lang="en-US" altLang="ko-KR" dirty="0" smtClean="0"/>
              <a:t>throughput </a:t>
            </a:r>
            <a:r>
              <a:rPr lang="en-US" altLang="ko-KR" dirty="0"/>
              <a:t>and latency problem. </a:t>
            </a:r>
          </a:p>
          <a:p>
            <a:pPr lvl="2" latinLnBrk="0"/>
            <a:r>
              <a:rPr lang="en-US" altLang="ko-KR" dirty="0" smtClean="0"/>
              <a:t>Dynamic </a:t>
            </a:r>
            <a:r>
              <a:rPr lang="en-US" altLang="ko-KR" dirty="0"/>
              <a:t>TDD </a:t>
            </a:r>
            <a:r>
              <a:rPr lang="en-US" altLang="ko-KR" dirty="0" smtClean="0"/>
              <a:t>configuration has </a:t>
            </a:r>
            <a:r>
              <a:rPr lang="en-US" altLang="ko-KR" dirty="0"/>
              <a:t>an </a:t>
            </a:r>
            <a:r>
              <a:rPr lang="en-US" altLang="ko-KR" dirty="0" smtClean="0"/>
              <a:t>potential </a:t>
            </a:r>
            <a:r>
              <a:rPr lang="en-US" altLang="ko-KR" dirty="0"/>
              <a:t>problem which is inter-operator interference issue.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Full duplex in unpaired spectrum provides enhancement of </a:t>
            </a:r>
            <a:r>
              <a:rPr lang="en-US" altLang="ko-KR" dirty="0"/>
              <a:t>DL/UL resource utilization and </a:t>
            </a:r>
            <a:r>
              <a:rPr lang="en-US" altLang="ko-KR" dirty="0" smtClean="0"/>
              <a:t>reduction of DL/UL </a:t>
            </a:r>
            <a:r>
              <a:rPr lang="en-US" altLang="ko-KR" dirty="0"/>
              <a:t>transmission latency </a:t>
            </a:r>
            <a:r>
              <a:rPr lang="en-US" altLang="ko-KR" dirty="0" smtClean="0"/>
              <a:t>by relaxing </a:t>
            </a:r>
            <a:r>
              <a:rPr lang="en-US" altLang="ko-KR" dirty="0"/>
              <a:t>restriction of exclusive DL-UL resource utilization</a:t>
            </a:r>
          </a:p>
          <a:p>
            <a:r>
              <a:rPr lang="en-US" altLang="ko-KR" dirty="0" smtClean="0"/>
              <a:t>Objective</a:t>
            </a:r>
            <a:endParaRPr lang="en-US" altLang="ko-KR" dirty="0"/>
          </a:p>
          <a:p>
            <a:pPr lvl="1"/>
            <a:r>
              <a:rPr lang="en-US" altLang="ko-KR" dirty="0"/>
              <a:t>Study support of intra-carrier </a:t>
            </a:r>
            <a:r>
              <a:rPr lang="en-US" altLang="ko-KR" dirty="0" err="1"/>
              <a:t>subband</a:t>
            </a:r>
            <a:r>
              <a:rPr lang="en-US" altLang="ko-KR" dirty="0"/>
              <a:t>-wise and spectrum-sharing </a:t>
            </a:r>
            <a:r>
              <a:rPr lang="en-US" altLang="ko-KR" dirty="0" smtClean="0"/>
              <a:t>Full Duplex</a:t>
            </a:r>
          </a:p>
          <a:p>
            <a:pPr lvl="2"/>
            <a:r>
              <a:rPr lang="en-US" altLang="ko-KR" dirty="0" smtClean="0"/>
              <a:t>“</a:t>
            </a:r>
            <a:r>
              <a:rPr lang="en-US" altLang="ko-KR" dirty="0" err="1"/>
              <a:t>gNB</a:t>
            </a:r>
            <a:r>
              <a:rPr lang="en-US" altLang="ko-KR" dirty="0"/>
              <a:t> </a:t>
            </a:r>
            <a:r>
              <a:rPr lang="en-US" altLang="ko-KR" dirty="0" smtClean="0"/>
              <a:t>FD</a:t>
            </a:r>
            <a:r>
              <a:rPr lang="en-US" altLang="ko-KR" baseline="30000" dirty="0" smtClean="0"/>
              <a:t>1)</a:t>
            </a:r>
            <a:r>
              <a:rPr lang="en-US" altLang="ko-KR" dirty="0" smtClean="0"/>
              <a:t> </a:t>
            </a:r>
            <a:r>
              <a:rPr lang="en-US" altLang="ko-KR" dirty="0"/>
              <a:t>&amp;  UE </a:t>
            </a:r>
            <a:r>
              <a:rPr lang="en-US" altLang="ko-KR" dirty="0" smtClean="0"/>
              <a:t>HD</a:t>
            </a:r>
            <a:r>
              <a:rPr lang="en-US" altLang="ko-KR" baseline="30000" dirty="0" smtClean="0"/>
              <a:t>2)</a:t>
            </a:r>
            <a:r>
              <a:rPr lang="en-US" altLang="ko-KR" dirty="0" smtClean="0"/>
              <a:t>” </a:t>
            </a:r>
            <a:r>
              <a:rPr lang="en-US" altLang="ko-KR" dirty="0"/>
              <a:t>and “</a:t>
            </a:r>
            <a:r>
              <a:rPr lang="en-US" altLang="ko-KR" dirty="0" err="1"/>
              <a:t>gNB</a:t>
            </a:r>
            <a:r>
              <a:rPr lang="en-US" altLang="ko-KR" dirty="0"/>
              <a:t> FD &amp; UE FD</a:t>
            </a:r>
            <a:r>
              <a:rPr lang="en-US" altLang="ko-KR" dirty="0" smtClean="0"/>
              <a:t>”</a:t>
            </a:r>
          </a:p>
          <a:p>
            <a:pPr lvl="2"/>
            <a:r>
              <a:rPr lang="en-US" altLang="ko-KR" dirty="0" smtClean="0"/>
              <a:t>Frequency range 1 (Unpaired Spectrum), Frequency range 2 and potentially Beyond 52.6GHz</a:t>
            </a:r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pPr lvl="1"/>
            <a:endParaRPr lang="en-US" altLang="ko-KR" sz="1400" dirty="0"/>
          </a:p>
        </p:txBody>
      </p:sp>
      <p:grpSp>
        <p:nvGrpSpPr>
          <p:cNvPr id="5" name="그룹 4"/>
          <p:cNvGrpSpPr/>
          <p:nvPr/>
        </p:nvGrpSpPr>
        <p:grpSpPr>
          <a:xfrm>
            <a:off x="1280592" y="5465597"/>
            <a:ext cx="7416696" cy="915731"/>
            <a:chOff x="3052077" y="4902335"/>
            <a:chExt cx="7416696" cy="915731"/>
          </a:xfrm>
        </p:grpSpPr>
        <p:sp>
          <p:nvSpPr>
            <p:cNvPr id="6" name="사다리꼴 5"/>
            <p:cNvSpPr/>
            <p:nvPr/>
          </p:nvSpPr>
          <p:spPr bwMode="auto">
            <a:xfrm>
              <a:off x="4564227" y="4908384"/>
              <a:ext cx="504000" cy="432048"/>
            </a:xfrm>
            <a:prstGeom prst="trapezoid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UL</a:t>
              </a:r>
              <a:endParaRPr lang="ko-KR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사다리꼴 6"/>
            <p:cNvSpPr/>
            <p:nvPr/>
          </p:nvSpPr>
          <p:spPr bwMode="auto">
            <a:xfrm>
              <a:off x="3556171" y="4913551"/>
              <a:ext cx="1008000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3052077" y="4908384"/>
              <a:ext cx="3672408" cy="704691"/>
              <a:chOff x="1136576" y="1412776"/>
              <a:chExt cx="3672408" cy="704691"/>
            </a:xfrm>
          </p:grpSpPr>
          <p:cxnSp>
            <p:nvCxnSpPr>
              <p:cNvPr id="17" name="직선 화살표 연결선 16"/>
              <p:cNvCxnSpPr/>
              <p:nvPr/>
            </p:nvCxnSpPr>
            <p:spPr bwMode="auto">
              <a:xfrm flipV="1">
                <a:off x="1136576" y="1840468"/>
                <a:ext cx="2520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8" name="사다리꼴 17"/>
              <p:cNvSpPr/>
              <p:nvPr/>
            </p:nvSpPr>
            <p:spPr bwMode="auto">
              <a:xfrm>
                <a:off x="1640632" y="1412776"/>
                <a:ext cx="1512000" cy="432048"/>
              </a:xfrm>
              <a:prstGeom prst="trapezoid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Box 9"/>
              <p:cNvSpPr txBox="1"/>
              <p:nvPr/>
            </p:nvSpPr>
            <p:spPr>
              <a:xfrm>
                <a:off x="1969316" y="1840468"/>
                <a:ext cx="880818" cy="276999"/>
              </a:xfrm>
              <a:prstGeom prst="rect">
                <a:avLst/>
              </a:prstGeom>
              <a:noFill/>
            </p:spPr>
            <p:txBody>
              <a:bodyPr wrap="none" rtlCol="0" anchor="t" anchorCtr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Carrier #0</a:t>
                </a:r>
                <a:endParaRPr lang="ko-KR" altLang="en-US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TextBox 10"/>
              <p:cNvSpPr txBox="1"/>
              <p:nvPr/>
            </p:nvSpPr>
            <p:spPr>
              <a:xfrm>
                <a:off x="3656984" y="1701968"/>
                <a:ext cx="1152000" cy="276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Frequency</a:t>
                </a:r>
                <a:endParaRPr lang="ko-KR" altLang="en-US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9" name="직선 화살표 연결선 8"/>
            <p:cNvCxnSpPr/>
            <p:nvPr/>
          </p:nvCxnSpPr>
          <p:spPr bwMode="auto">
            <a:xfrm flipV="1">
              <a:off x="6783208" y="5334947"/>
              <a:ext cx="2520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0" name="사다리꼴 9"/>
            <p:cNvSpPr/>
            <p:nvPr/>
          </p:nvSpPr>
          <p:spPr bwMode="auto">
            <a:xfrm>
              <a:off x="7287263" y="4908079"/>
              <a:ext cx="1523791" cy="432353"/>
            </a:xfrm>
            <a:prstGeom prst="trapezoi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6"/>
            <p:cNvSpPr txBox="1"/>
            <p:nvPr/>
          </p:nvSpPr>
          <p:spPr>
            <a:xfrm>
              <a:off x="7615948" y="5336076"/>
              <a:ext cx="880818" cy="27699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Carrier #0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7"/>
            <p:cNvSpPr txBox="1"/>
            <p:nvPr/>
          </p:nvSpPr>
          <p:spPr>
            <a:xfrm>
              <a:off x="9316773" y="5196447"/>
              <a:ext cx="1152000" cy="27699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사다리꼴 12"/>
            <p:cNvSpPr/>
            <p:nvPr/>
          </p:nvSpPr>
          <p:spPr bwMode="auto">
            <a:xfrm>
              <a:off x="7287169" y="4902335"/>
              <a:ext cx="1414069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DL</a:t>
              </a:r>
              <a:endParaRPr lang="ko-KR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사다리꼴 13"/>
            <p:cNvSpPr/>
            <p:nvPr/>
          </p:nvSpPr>
          <p:spPr bwMode="auto">
            <a:xfrm>
              <a:off x="7396073" y="4908384"/>
              <a:ext cx="1407401" cy="432048"/>
            </a:xfrm>
            <a:prstGeom prst="trapezoid">
              <a:avLst/>
            </a:prstGeom>
            <a:solidFill>
              <a:srgbClr val="92D050">
                <a:alpha val="62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1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UL</a:t>
              </a:r>
              <a:endParaRPr lang="ko-KR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23"/>
            <p:cNvSpPr txBox="1"/>
            <p:nvPr/>
          </p:nvSpPr>
          <p:spPr>
            <a:xfrm>
              <a:off x="3455470" y="5541067"/>
              <a:ext cx="1905802" cy="27699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Subband</a:t>
              </a:r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-wise Full Duplex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24"/>
            <p:cNvSpPr txBox="1"/>
            <p:nvPr/>
          </p:nvSpPr>
          <p:spPr>
            <a:xfrm>
              <a:off x="7156533" y="5541067"/>
              <a:ext cx="2218473" cy="27699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Spectrum-sharing Full </a:t>
              </a:r>
              <a:r>
                <a: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uplex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3"/>
          <p:cNvSpPr txBox="1"/>
          <p:nvPr/>
        </p:nvSpPr>
        <p:spPr>
          <a:xfrm>
            <a:off x="5457056" y="6464369"/>
            <a:ext cx="2687786" cy="27699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FD: Full Duplex, 2) HD: Half Duplex</a:t>
            </a:r>
            <a:endParaRPr lang="ko-KR" altLang="en-US" sz="12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17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Performance Evaluation (SLS)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08720"/>
            <a:ext cx="8640960" cy="5439265"/>
          </a:xfrm>
        </p:spPr>
        <p:txBody>
          <a:bodyPr/>
          <a:lstStyle/>
          <a:p>
            <a:r>
              <a:rPr lang="en-US" altLang="ko-KR" dirty="0" smtClean="0"/>
              <a:t>Target scenarios for performance comparison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Initial Evaluation Result</a:t>
            </a:r>
          </a:p>
          <a:p>
            <a:pPr lvl="1"/>
            <a:r>
              <a:rPr lang="en-US" altLang="ko-KR" dirty="0" smtClean="0"/>
              <a:t>Average UE packet delay (DL)</a:t>
            </a:r>
          </a:p>
          <a:p>
            <a:pPr marL="174625" lvl="1" indent="0">
              <a:buNone/>
            </a:pPr>
            <a:r>
              <a:rPr lang="en-US" altLang="ko-KR" dirty="0" smtClean="0"/>
              <a:t>           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2"/>
            <a:r>
              <a:rPr lang="en-US" altLang="ko-KR" dirty="0" smtClean="0"/>
              <a:t>Observation:</a:t>
            </a:r>
            <a:r>
              <a:rPr lang="en-US" altLang="ko-KR" dirty="0" smtClean="0">
                <a:solidFill>
                  <a:srgbClr val="FF0000"/>
                </a:solidFill>
              </a:rPr>
              <a:t>  Average UE Packet Delay is reduced and 50% UE throughput is enhanced, when Full duplex is applied.</a:t>
            </a:r>
          </a:p>
          <a:p>
            <a:pPr lvl="1"/>
            <a:endParaRPr lang="en-US" altLang="ko-KR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624" y="1268760"/>
            <a:ext cx="7201632" cy="142100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 bwMode="auto">
          <a:xfrm>
            <a:off x="5025008" y="2980476"/>
            <a:ext cx="292003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285750" indent="-144000" algn="l">
              <a:buFont typeface="Arial" panose="020B0604020202020204" pitchFamily="34" charset="0"/>
              <a:buChar char="•"/>
            </a:pPr>
            <a:r>
              <a:rPr lang="en-US" altLang="ko-KR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Average UE packet delay (UL)</a:t>
            </a:r>
            <a:endParaRPr lang="ko-KR" alt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20" y="3273223"/>
            <a:ext cx="378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781" y="3277298"/>
            <a:ext cx="3786667" cy="2526667"/>
          </a:xfrm>
          <a:prstGeom prst="rect">
            <a:avLst/>
          </a:prstGeom>
        </p:spPr>
      </p:pic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42297"/>
              </p:ext>
            </p:extLst>
          </p:nvPr>
        </p:nvGraphicFramePr>
        <p:xfrm>
          <a:off x="3224808" y="4118208"/>
          <a:ext cx="181224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9583"/>
                <a:gridCol w="672665"/>
              </a:tblGrid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only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103.91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HD and SB-FD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132.02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SB-FD only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144.04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직사각형 26"/>
          <p:cNvSpPr/>
          <p:nvPr/>
        </p:nvSpPr>
        <p:spPr bwMode="auto">
          <a:xfrm>
            <a:off x="3236855" y="3717072"/>
            <a:ext cx="1889917" cy="36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l"/>
            <a:r>
              <a:rPr lang="en-US" altLang="ko-KR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50% UE DL Throughput  (Mbps)</a:t>
            </a:r>
            <a:endParaRPr lang="ko-KR" altLang="en-US" sz="14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434955"/>
              </p:ext>
            </p:extLst>
          </p:nvPr>
        </p:nvGraphicFramePr>
        <p:xfrm>
          <a:off x="7101193" y="4083959"/>
          <a:ext cx="181224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9583"/>
                <a:gridCol w="672665"/>
              </a:tblGrid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only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HD and SB-FD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31.93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51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SB-FD only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35.56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직사각형 18"/>
          <p:cNvSpPr/>
          <p:nvPr/>
        </p:nvSpPr>
        <p:spPr bwMode="auto">
          <a:xfrm>
            <a:off x="7041232" y="3682823"/>
            <a:ext cx="1872209" cy="36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l"/>
            <a:r>
              <a:rPr lang="en-US" altLang="ko-KR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50% UE UL Throughput (Mbps)</a:t>
            </a:r>
            <a:endParaRPr lang="ko-KR" altLang="en-US" sz="14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632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Potential Scopes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Feasibility study of Full Duplex operation in </a:t>
            </a:r>
            <a:r>
              <a:rPr lang="en-US" altLang="ko-KR" dirty="0" err="1"/>
              <a:t>gNB</a:t>
            </a:r>
            <a:r>
              <a:rPr lang="en-US" altLang="ko-KR" dirty="0"/>
              <a:t> </a:t>
            </a:r>
            <a:r>
              <a:rPr lang="ko-KR" altLang="ko-KR"/>
              <a:t>–</a:t>
            </a:r>
            <a:r>
              <a:rPr lang="en-US" altLang="ko-KR" dirty="0"/>
              <a:t> </a:t>
            </a:r>
            <a:r>
              <a:rPr lang="en-US" altLang="ko-KR" dirty="0" smtClean="0"/>
              <a:t>UE [RAN1, RAN4]</a:t>
            </a:r>
          </a:p>
          <a:p>
            <a:pPr lvl="1"/>
            <a:r>
              <a:rPr lang="en-US" altLang="ko-KR" dirty="0"/>
              <a:t>Define/prioritize scenarios for Full Duplex operation </a:t>
            </a:r>
            <a:r>
              <a:rPr lang="en-US" altLang="ko-KR" dirty="0" smtClean="0"/>
              <a:t>in </a:t>
            </a:r>
            <a:r>
              <a:rPr lang="en-US" altLang="ko-KR" dirty="0"/>
              <a:t>terms </a:t>
            </a:r>
            <a:r>
              <a:rPr lang="en-US" altLang="ko-KR" dirty="0" smtClean="0"/>
              <a:t>of some aspects such as: </a:t>
            </a:r>
          </a:p>
          <a:p>
            <a:pPr lvl="2"/>
            <a:r>
              <a:rPr lang="en-US" altLang="ko-KR" dirty="0"/>
              <a:t>Frequency resource utilization (e.g., separated frequency resource in a carrier is used for DL and UL, same frequency resource in a carrier is used for simultaneous operation of both DL and UL), etc.</a:t>
            </a:r>
          </a:p>
          <a:p>
            <a:pPr lvl="2"/>
            <a:r>
              <a:rPr lang="en-US" altLang="ko-KR" dirty="0"/>
              <a:t>Frequency range (e.g., FR1, FR2)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Deployment </a:t>
            </a:r>
            <a:r>
              <a:rPr lang="en-US" altLang="ko-KR" dirty="0"/>
              <a:t>scenario (e.g., </a:t>
            </a:r>
            <a:r>
              <a:rPr lang="en-US" altLang="ko-KR" dirty="0" smtClean="0"/>
              <a:t>Rural, Urban, Indoor, Isolated)</a:t>
            </a:r>
          </a:p>
          <a:p>
            <a:pPr lvl="2"/>
            <a:r>
              <a:rPr lang="en-US" altLang="ko-KR" dirty="0" smtClean="0"/>
              <a:t>Antenna </a:t>
            </a:r>
            <a:r>
              <a:rPr lang="en-US" altLang="ko-KR" dirty="0"/>
              <a:t>configuration (e.g., </a:t>
            </a:r>
            <a:r>
              <a:rPr lang="en-US" altLang="ko-KR" dirty="0" smtClean="0"/>
              <a:t>Single-</a:t>
            </a:r>
            <a:r>
              <a:rPr lang="en-US" altLang="ko-KR" dirty="0"/>
              <a:t>/multi-panel, </a:t>
            </a:r>
            <a:r>
              <a:rPr lang="en-US" altLang="ko-KR" dirty="0" smtClean="0"/>
              <a:t>Co-located/distributed </a:t>
            </a:r>
            <a:r>
              <a:rPr lang="en-US" altLang="ko-KR" dirty="0"/>
              <a:t>antenna),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Note1: </a:t>
            </a:r>
            <a:r>
              <a:rPr lang="en-US" altLang="ko-KR" dirty="0"/>
              <a:t>In a resource allocation perspective, Full Duplex operation includes simultaneous TX-RX in a same carrier</a:t>
            </a:r>
          </a:p>
          <a:p>
            <a:pPr lvl="1"/>
            <a:r>
              <a:rPr lang="en-US" altLang="ko-KR" dirty="0" smtClean="0"/>
              <a:t>Note2: </a:t>
            </a:r>
            <a:r>
              <a:rPr lang="en-US" altLang="ko-KR" dirty="0"/>
              <a:t>The study may focus on unpaired spectrum, but necessity of enhancements for other scenarios(e.g. paired spectrum, </a:t>
            </a:r>
            <a:r>
              <a:rPr lang="en-US" altLang="ko-KR" dirty="0" err="1"/>
              <a:t>sidelink</a:t>
            </a:r>
            <a:r>
              <a:rPr lang="en-US" altLang="ko-KR" dirty="0"/>
              <a:t>) may be considered further</a:t>
            </a:r>
          </a:p>
          <a:p>
            <a:r>
              <a:rPr lang="en-US" altLang="ko-KR" dirty="0" smtClean="0"/>
              <a:t>Study </a:t>
            </a:r>
            <a:r>
              <a:rPr lang="en-US" altLang="ko-KR" dirty="0"/>
              <a:t>standardization impacts for the selected scenarios for </a:t>
            </a:r>
            <a:r>
              <a:rPr lang="en-US" altLang="ko-KR" dirty="0" smtClean="0"/>
              <a:t>Full Duplex operation [RAN1]</a:t>
            </a:r>
          </a:p>
          <a:p>
            <a:pPr lvl="1"/>
            <a:r>
              <a:rPr lang="en-US" altLang="ko-KR" dirty="0" smtClean="0"/>
              <a:t>Resource allocation (e.g., BWP)</a:t>
            </a:r>
          </a:p>
          <a:p>
            <a:pPr lvl="1"/>
            <a:r>
              <a:rPr lang="en-US" altLang="ko-KR" dirty="0" smtClean="0"/>
              <a:t>Interference handling (i.e., self-interference, UE-UE interference, </a:t>
            </a:r>
            <a:r>
              <a:rPr lang="en-US" altLang="ko-KR" dirty="0" err="1" smtClean="0"/>
              <a:t>gNB-gNB</a:t>
            </a:r>
            <a:r>
              <a:rPr lang="en-US" altLang="ko-KR" dirty="0" smtClean="0"/>
              <a:t> interference)</a:t>
            </a:r>
          </a:p>
          <a:p>
            <a:pPr lvl="1"/>
            <a:r>
              <a:rPr lang="en-US" altLang="ko-KR" dirty="0" smtClean="0"/>
              <a:t>MIMO operation (e.g., Beam management, Reference signal, CSI measurement, Multi-TRP/Cell)</a:t>
            </a:r>
          </a:p>
          <a:p>
            <a:pPr lvl="1"/>
            <a:r>
              <a:rPr lang="en-US" altLang="ko-KR" dirty="0" smtClean="0"/>
              <a:t>Duplex adaptation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99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/>
            <a:r>
              <a:rPr lang="en-US" altLang="ko-KR" dirty="0"/>
              <a:t>Annex 1. Evaluation Assumption for </a:t>
            </a:r>
            <a:r>
              <a:rPr lang="en-US" altLang="ko-KR" dirty="0" smtClean="0"/>
              <a:t>SLS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Deployment Scenario</a:t>
            </a:r>
          </a:p>
          <a:p>
            <a:pPr lvl="1">
              <a:spcAft>
                <a:spcPts val="0"/>
              </a:spcAft>
            </a:pPr>
            <a:r>
              <a:rPr lang="en-US" altLang="ko-KR" dirty="0" smtClean="0"/>
              <a:t>Carrier frequency: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/>
              <a:t>2GHz (Macro Layer), </a:t>
            </a:r>
            <a:r>
              <a:rPr lang="en-US" altLang="ko-KR" dirty="0" smtClean="0">
                <a:solidFill>
                  <a:srgbClr val="FF0000"/>
                </a:solidFill>
              </a:rPr>
              <a:t>3.5GHz (Micro Layer)</a:t>
            </a:r>
          </a:p>
          <a:p>
            <a:pPr lvl="1">
              <a:spcAft>
                <a:spcPts val="0"/>
              </a:spcAft>
            </a:pPr>
            <a:r>
              <a:rPr lang="en-US" altLang="ko-KR" dirty="0" smtClean="0"/>
              <a:t>Layout: Two layers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/>
              <a:t>Macro </a:t>
            </a:r>
            <a:r>
              <a:rPr lang="en-US" altLang="ko-KR" dirty="0"/>
              <a:t>layer: Hex. Grid, 19 BSs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>
                <a:solidFill>
                  <a:srgbClr val="FF0000"/>
                </a:solidFill>
              </a:rPr>
              <a:t>Micro </a:t>
            </a:r>
            <a:r>
              <a:rPr lang="en-US" altLang="ko-KR" dirty="0">
                <a:solidFill>
                  <a:srgbClr val="FF0000"/>
                </a:solidFill>
              </a:rPr>
              <a:t>layer: Random drop, 3 micro cells per macro sector</a:t>
            </a:r>
          </a:p>
          <a:p>
            <a:pPr marL="261938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/>
              <a:t>Min</a:t>
            </a:r>
            <a:r>
              <a:rPr lang="en-US" altLang="ko-KR" dirty="0"/>
              <a:t>. distance btw macro-to-macro: 500m</a:t>
            </a:r>
          </a:p>
          <a:p>
            <a:pPr marL="261938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>
                <a:solidFill>
                  <a:srgbClr val="FF0000"/>
                </a:solidFill>
              </a:rPr>
              <a:t>Min. distance btw macro-to-micro: 40m</a:t>
            </a:r>
          </a:p>
          <a:p>
            <a:pPr marL="261938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>
                <a:solidFill>
                  <a:srgbClr val="FF0000"/>
                </a:solidFill>
              </a:rPr>
              <a:t>Min. distance btw micro-to-micro: </a:t>
            </a:r>
            <a:r>
              <a:rPr lang="en-US" altLang="ko-KR" dirty="0" smtClean="0">
                <a:solidFill>
                  <a:srgbClr val="FF0000"/>
                </a:solidFill>
              </a:rPr>
              <a:t>40m</a:t>
            </a:r>
          </a:p>
          <a:p>
            <a:pPr lvl="1">
              <a:spcAft>
                <a:spcPts val="0"/>
              </a:spcAft>
            </a:pPr>
            <a:r>
              <a:rPr lang="en-US" altLang="ko-KR" dirty="0"/>
              <a:t>UE </a:t>
            </a:r>
            <a:r>
              <a:rPr lang="en-US" altLang="ko-KR" dirty="0" smtClean="0"/>
              <a:t>distribution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solidFill>
                  <a:srgbClr val="FF0000"/>
                </a:solidFill>
              </a:rPr>
              <a:t>855 micro UEs (5 UEs per micro cell in average)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solidFill>
                  <a:srgbClr val="FF0000"/>
                </a:solidFill>
              </a:rPr>
              <a:t>80% of indoor UEs, 20% of outdoor 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/>
              <a:t>Min</a:t>
            </a:r>
            <a:r>
              <a:rPr lang="en-US" altLang="ko-KR" dirty="0"/>
              <a:t>. distance btw macro-to-UE: 35m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solidFill>
                  <a:srgbClr val="FF0000"/>
                </a:solidFill>
              </a:rPr>
              <a:t>Min. distance btw micro-to-UE: </a:t>
            </a:r>
            <a:r>
              <a:rPr lang="en-US" altLang="ko-KR" dirty="0" smtClean="0">
                <a:solidFill>
                  <a:srgbClr val="FF0000"/>
                </a:solidFill>
              </a:rPr>
              <a:t>10m</a:t>
            </a:r>
          </a:p>
          <a:p>
            <a:pPr lvl="1">
              <a:spcAft>
                <a:spcPts val="0"/>
              </a:spcAft>
            </a:pPr>
            <a:r>
              <a:rPr lang="en-GB" altLang="ko-KR" dirty="0" err="1"/>
              <a:t>Tx</a:t>
            </a:r>
            <a:r>
              <a:rPr lang="en-GB" altLang="ko-KR" dirty="0"/>
              <a:t> </a:t>
            </a:r>
            <a:r>
              <a:rPr lang="en-GB" altLang="ko-KR" dirty="0" smtClean="0"/>
              <a:t>power: </a:t>
            </a:r>
            <a:r>
              <a:rPr lang="en-US" altLang="ko-KR" dirty="0" smtClean="0"/>
              <a:t>33dBm (Micro), 23dBm (UE)</a:t>
            </a:r>
          </a:p>
          <a:p>
            <a:pPr lvl="1">
              <a:spcAft>
                <a:spcPts val="0"/>
              </a:spcAft>
            </a:pPr>
            <a:r>
              <a:rPr lang="en-US" altLang="ko-KR" dirty="0" smtClean="0"/>
              <a:t>Antenna configuration</a:t>
            </a:r>
          </a:p>
          <a:p>
            <a:pPr lvl="2">
              <a:spcAft>
                <a:spcPts val="0"/>
              </a:spcAft>
            </a:pPr>
            <a:r>
              <a:rPr lang="en-US" altLang="ko-KR" dirty="0" smtClean="0"/>
              <a:t>BS: </a:t>
            </a:r>
            <a:r>
              <a:rPr lang="en-US" altLang="ko-KR" dirty="0"/>
              <a:t>(M, N, P, M</a:t>
            </a:r>
            <a:r>
              <a:rPr lang="en-US" altLang="ko-KR" baseline="-25000" dirty="0"/>
              <a:t>g</a:t>
            </a:r>
            <a:r>
              <a:rPr lang="en-US" altLang="ko-KR" dirty="0"/>
              <a:t>, N</a:t>
            </a:r>
            <a:r>
              <a:rPr lang="en-US" altLang="ko-KR" baseline="-25000" dirty="0"/>
              <a:t>g</a:t>
            </a:r>
            <a:r>
              <a:rPr lang="en-US" altLang="ko-KR" dirty="0"/>
              <a:t>) = (8, 8, 2, 1, 1</a:t>
            </a:r>
            <a:r>
              <a:rPr lang="en-US" altLang="ko-KR" dirty="0" smtClean="0"/>
              <a:t>), </a:t>
            </a:r>
            <a:r>
              <a:rPr lang="en-US" altLang="ko-KR" dirty="0"/>
              <a:t>(d</a:t>
            </a:r>
            <a:r>
              <a:rPr lang="en-US" altLang="ko-KR" baseline="-25000" dirty="0"/>
              <a:t>H</a:t>
            </a:r>
            <a:r>
              <a:rPr lang="en-US" altLang="ko-KR" dirty="0"/>
              <a:t>, d</a:t>
            </a:r>
            <a:r>
              <a:rPr lang="en-US" altLang="ko-KR" baseline="-25000" dirty="0"/>
              <a:t>V</a:t>
            </a:r>
            <a:r>
              <a:rPr lang="en-US" altLang="ko-KR" dirty="0"/>
              <a:t>) = (0.5, 0.8)λ</a:t>
            </a:r>
            <a:endParaRPr lang="ko-KR" altLang="ko-KR" dirty="0"/>
          </a:p>
          <a:p>
            <a:pPr lvl="2">
              <a:spcAft>
                <a:spcPts val="0"/>
              </a:spcAft>
            </a:pPr>
            <a:r>
              <a:rPr lang="en-US" altLang="ko-KR" dirty="0" smtClean="0"/>
              <a:t>UE: </a:t>
            </a:r>
            <a:r>
              <a:rPr lang="en-US" altLang="ko-KR" dirty="0"/>
              <a:t>(M, N, P, M</a:t>
            </a:r>
            <a:r>
              <a:rPr lang="en-US" altLang="ko-KR" baseline="-25000" dirty="0"/>
              <a:t>g</a:t>
            </a:r>
            <a:r>
              <a:rPr lang="en-US" altLang="ko-KR" dirty="0"/>
              <a:t>, N</a:t>
            </a:r>
            <a:r>
              <a:rPr lang="en-US" altLang="ko-KR" baseline="-25000" dirty="0"/>
              <a:t>g</a:t>
            </a:r>
            <a:r>
              <a:rPr lang="en-US" altLang="ko-KR" dirty="0"/>
              <a:t>) = (1, 1, 2, 1, 1</a:t>
            </a:r>
            <a:r>
              <a:rPr lang="en-US" altLang="ko-KR" dirty="0" smtClean="0"/>
              <a:t>)</a:t>
            </a:r>
          </a:p>
          <a:p>
            <a:pPr lvl="2">
              <a:spcAft>
                <a:spcPts val="0"/>
              </a:spcAft>
            </a:pPr>
            <a:endParaRPr lang="en-US" altLang="ko-KR" dirty="0" smtClean="0"/>
          </a:p>
          <a:p>
            <a:pPr>
              <a:spcAft>
                <a:spcPts val="0"/>
              </a:spcAft>
            </a:pPr>
            <a:r>
              <a:rPr lang="en-GB" altLang="ko-KR" dirty="0" smtClean="0"/>
              <a:t>Interference</a:t>
            </a:r>
          </a:p>
          <a:p>
            <a:pPr lvl="1">
              <a:spcAft>
                <a:spcPts val="0"/>
              </a:spcAft>
            </a:pPr>
            <a:r>
              <a:rPr lang="en-GB" altLang="ko-KR" dirty="0" smtClean="0"/>
              <a:t>ACIR </a:t>
            </a:r>
            <a:r>
              <a:rPr lang="en-GB" altLang="ko-KR" dirty="0"/>
              <a:t>for </a:t>
            </a:r>
            <a:r>
              <a:rPr lang="en-GB" altLang="ko-KR" dirty="0" smtClean="0"/>
              <a:t>CLI: </a:t>
            </a:r>
          </a:p>
          <a:p>
            <a:pPr lvl="2">
              <a:spcAft>
                <a:spcPts val="0"/>
              </a:spcAft>
            </a:pPr>
            <a:r>
              <a:rPr lang="en-US" altLang="ko-KR" dirty="0" smtClean="0"/>
              <a:t>43 dB(ACIR BS-BS), </a:t>
            </a:r>
            <a:r>
              <a:rPr lang="en-US" altLang="ko-KR" dirty="0"/>
              <a:t>28 </a:t>
            </a:r>
            <a:r>
              <a:rPr lang="en-US" altLang="ko-KR" dirty="0" smtClean="0"/>
              <a:t>dB (ACIR UE-UE)</a:t>
            </a:r>
          </a:p>
          <a:p>
            <a:pPr lvl="1">
              <a:spcAft>
                <a:spcPts val="0"/>
              </a:spcAft>
            </a:pPr>
            <a:r>
              <a:rPr lang="en-US" altLang="ko-KR" dirty="0" smtClean="0"/>
              <a:t>Self Interference Cancellation: </a:t>
            </a:r>
            <a:r>
              <a:rPr lang="en-US" altLang="ko-KR" dirty="0"/>
              <a:t>80dB</a:t>
            </a:r>
            <a:endParaRPr lang="en-GB" altLang="ko-KR" dirty="0" smtClean="0"/>
          </a:p>
          <a:p>
            <a:pPr lvl="2">
              <a:spcAft>
                <a:spcPts val="0"/>
              </a:spcAft>
            </a:pPr>
            <a:endParaRPr lang="en-US" altLang="ko-KR" dirty="0" smtClean="0"/>
          </a:p>
          <a:p>
            <a:pPr lvl="2">
              <a:spcAft>
                <a:spcPts val="0"/>
              </a:spcAft>
            </a:pPr>
            <a:endParaRPr lang="en-US" altLang="ko-KR" dirty="0"/>
          </a:p>
          <a:p>
            <a:pPr lvl="2">
              <a:spcAft>
                <a:spcPts val="0"/>
              </a:spcAft>
            </a:pPr>
            <a:endParaRPr lang="en-US" altLang="ko-KR" dirty="0" smtClean="0"/>
          </a:p>
          <a:p>
            <a:pPr lvl="1">
              <a:spcAft>
                <a:spcPts val="0"/>
              </a:spcAft>
            </a:pPr>
            <a:endParaRPr lang="en-US" altLang="ko-KR" dirty="0"/>
          </a:p>
          <a:p>
            <a:pPr lvl="1">
              <a:spcAft>
                <a:spcPts val="0"/>
              </a:spcAft>
            </a:pP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altLang="ko-KR" dirty="0"/>
              <a:t>Traffic model</a:t>
            </a:r>
          </a:p>
          <a:p>
            <a:pPr lvl="1">
              <a:spcAft>
                <a:spcPts val="0"/>
              </a:spcAft>
            </a:pPr>
            <a:r>
              <a:rPr lang="en-US" altLang="ko-KR" dirty="0"/>
              <a:t>FTP traffic model 3</a:t>
            </a:r>
          </a:p>
          <a:p>
            <a:pPr lvl="2">
              <a:spcAft>
                <a:spcPts val="0"/>
              </a:spcAft>
            </a:pPr>
            <a:r>
              <a:rPr lang="en-US" altLang="ko-KR" dirty="0"/>
              <a:t>Downlink: 10 packets/sec/UE, </a:t>
            </a:r>
            <a:r>
              <a:rPr lang="en-US" altLang="ko-KR" dirty="0" smtClean="0"/>
              <a:t>20KB/packet</a:t>
            </a:r>
            <a:endParaRPr lang="en-US" altLang="ko-KR" dirty="0"/>
          </a:p>
          <a:p>
            <a:pPr lvl="2">
              <a:spcAft>
                <a:spcPts val="0"/>
              </a:spcAft>
            </a:pPr>
            <a:r>
              <a:rPr lang="en-US" altLang="ko-KR" dirty="0"/>
              <a:t>Uplink: 10 packets/sec/UE, </a:t>
            </a:r>
            <a:r>
              <a:rPr lang="en-US" altLang="ko-KR" dirty="0" smtClean="0"/>
              <a:t>5KB/</a:t>
            </a:r>
            <a:r>
              <a:rPr lang="en-US" altLang="ko-KR" dirty="0"/>
              <a:t>packet</a:t>
            </a:r>
            <a:endParaRPr lang="en-US" altLang="ko-KR" dirty="0" smtClean="0"/>
          </a:p>
          <a:p>
            <a:pPr lvl="2">
              <a:spcAft>
                <a:spcPts val="0"/>
              </a:spcAft>
            </a:pPr>
            <a:endParaRPr lang="en-US" altLang="ko-KR" dirty="0"/>
          </a:p>
          <a:p>
            <a:r>
              <a:rPr lang="en-US" altLang="ko-KR" dirty="0" smtClean="0"/>
              <a:t>System Parameters</a:t>
            </a:r>
          </a:p>
          <a:p>
            <a:pPr lvl="1">
              <a:spcAft>
                <a:spcPts val="0"/>
              </a:spcAft>
            </a:pPr>
            <a:r>
              <a:rPr lang="en-US" altLang="ko-KR" dirty="0"/>
              <a:t>System </a:t>
            </a:r>
            <a:r>
              <a:rPr lang="en-US" altLang="ko-KR" dirty="0" smtClean="0"/>
              <a:t>BW/SCS:  </a:t>
            </a:r>
            <a:r>
              <a:rPr lang="en-GB" altLang="ko-KR" dirty="0" smtClean="0"/>
              <a:t>50MHz </a:t>
            </a:r>
            <a:r>
              <a:rPr lang="en-GB" altLang="ko-KR" dirty="0"/>
              <a:t>/ 15kHz (270RBs</a:t>
            </a:r>
            <a:r>
              <a:rPr lang="en-GB" altLang="ko-KR" dirty="0" smtClean="0"/>
              <a:t>)</a:t>
            </a:r>
          </a:p>
          <a:p>
            <a:pPr lvl="1">
              <a:spcAft>
                <a:spcPts val="0"/>
              </a:spcAft>
            </a:pPr>
            <a:r>
              <a:rPr lang="en-GB" altLang="ko-KR" dirty="0" smtClean="0"/>
              <a:t>DL/UL resource pattern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/>
              <a:t>Half Duplex only: </a:t>
            </a:r>
            <a:r>
              <a:rPr lang="en-GB" altLang="ko-KR" b="1" dirty="0" smtClean="0">
                <a:solidFill>
                  <a:srgbClr val="FF0000"/>
                </a:solidFill>
              </a:rPr>
              <a:t>DDD</a:t>
            </a:r>
            <a:r>
              <a:rPr lang="en-GB" altLang="ko-KR" dirty="0" smtClean="0"/>
              <a:t>UU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/>
              <a:t>Half Duplex + </a:t>
            </a:r>
            <a:r>
              <a:rPr lang="en-GB" altLang="ko-KR" dirty="0" err="1" smtClean="0"/>
              <a:t>SB_Full</a:t>
            </a:r>
            <a:r>
              <a:rPr lang="en-GB" altLang="ko-KR" dirty="0" smtClean="0"/>
              <a:t> Duplex: </a:t>
            </a:r>
            <a:r>
              <a:rPr lang="en-GB" altLang="ko-KR" b="1" dirty="0" smtClean="0">
                <a:solidFill>
                  <a:srgbClr val="FF0000"/>
                </a:solidFill>
              </a:rPr>
              <a:t>D</a:t>
            </a:r>
            <a:r>
              <a:rPr lang="en-GB" altLang="ko-KR" b="1" dirty="0" smtClean="0">
                <a:solidFill>
                  <a:srgbClr val="00B050"/>
                </a:solidFill>
              </a:rPr>
              <a:t>SSS</a:t>
            </a:r>
            <a:r>
              <a:rPr lang="en-GB" altLang="ko-KR" dirty="0" smtClean="0"/>
              <a:t>U </a:t>
            </a:r>
          </a:p>
          <a:p>
            <a:pPr marL="261938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ko-KR" dirty="0" smtClean="0"/>
              <a:t>	(</a:t>
            </a:r>
            <a:r>
              <a:rPr lang="en-GB" altLang="ko-KR" b="1" dirty="0" smtClean="0">
                <a:solidFill>
                  <a:srgbClr val="00B050"/>
                </a:solidFill>
              </a:rPr>
              <a:t>S</a:t>
            </a:r>
            <a:r>
              <a:rPr lang="en-GB" altLang="ko-KR" dirty="0" smtClean="0"/>
              <a:t>:</a:t>
            </a:r>
            <a:r>
              <a:rPr lang="en-GB" altLang="ko-KR" dirty="0"/>
              <a:t>DL and UL PRB ratio in S slot = </a:t>
            </a:r>
            <a:r>
              <a:rPr lang="en-GB" altLang="ko-KR" dirty="0" smtClean="0"/>
              <a:t>2:1, No Guard band)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err="1" smtClean="0"/>
              <a:t>SB_Full</a:t>
            </a:r>
            <a:r>
              <a:rPr lang="en-GB" altLang="ko-KR" dirty="0" smtClean="0"/>
              <a:t> Duplex only: </a:t>
            </a:r>
            <a:r>
              <a:rPr lang="en-GB" altLang="ko-KR" b="1" dirty="0" smtClean="0">
                <a:solidFill>
                  <a:srgbClr val="00B050"/>
                </a:solidFill>
              </a:rPr>
              <a:t>SSSSS</a:t>
            </a:r>
            <a:endParaRPr lang="en-GB" altLang="ko-KR" dirty="0" smtClean="0"/>
          </a:p>
          <a:p>
            <a:pPr marL="261938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ko-KR" dirty="0" smtClean="0"/>
              <a:t>	(</a:t>
            </a:r>
            <a:r>
              <a:rPr lang="en-GB" altLang="ko-KR" b="1" dirty="0">
                <a:solidFill>
                  <a:srgbClr val="00B050"/>
                </a:solidFill>
              </a:rPr>
              <a:t>S</a:t>
            </a:r>
            <a:r>
              <a:rPr lang="en-GB" altLang="ko-KR" dirty="0"/>
              <a:t>:DL and UL PRB ratio in S slot = </a:t>
            </a:r>
            <a:r>
              <a:rPr lang="en-GB" altLang="ko-KR" dirty="0" smtClean="0"/>
              <a:t>3:2, </a:t>
            </a:r>
            <a:r>
              <a:rPr lang="en-GB" altLang="ko-KR" dirty="0"/>
              <a:t>No Guard band</a:t>
            </a:r>
            <a:r>
              <a:rPr lang="en-GB" altLang="ko-KR" dirty="0" smtClean="0"/>
              <a:t>)</a:t>
            </a:r>
          </a:p>
          <a:p>
            <a:pPr lvl="1">
              <a:spcAft>
                <a:spcPts val="0"/>
              </a:spcAft>
            </a:pPr>
            <a:r>
              <a:rPr lang="en-GB" altLang="ko-KR" dirty="0"/>
              <a:t>Resource pattern </a:t>
            </a:r>
            <a:r>
              <a:rPr lang="en-GB" altLang="ko-KR" dirty="0" smtClean="0"/>
              <a:t>flexibility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/>
              <a:t>Static and common DL/UL resource pattern among </a:t>
            </a:r>
            <a:r>
              <a:rPr lang="en-GB" altLang="ko-KR" dirty="0" smtClean="0"/>
              <a:t>cells</a:t>
            </a:r>
          </a:p>
          <a:p>
            <a:pPr lvl="1">
              <a:spcAft>
                <a:spcPts val="0"/>
              </a:spcAft>
            </a:pPr>
            <a:r>
              <a:rPr lang="en-GB" altLang="ko-KR" dirty="0" smtClean="0"/>
              <a:t>HARQ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/>
              <a:t>Min. HARQ retransmission delay: 8 slots</a:t>
            </a:r>
            <a:endParaRPr lang="ko-KR" altLang="ko-KR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/>
              <a:t>Target BLER for initial transmission: </a:t>
            </a:r>
            <a:r>
              <a:rPr lang="en-GB" altLang="ko-KR" dirty="0" smtClean="0"/>
              <a:t>0.1</a:t>
            </a:r>
          </a:p>
          <a:p>
            <a:pPr lvl="1">
              <a:spcAft>
                <a:spcPts val="0"/>
              </a:spcAft>
            </a:pPr>
            <a:r>
              <a:rPr lang="en-GB" altLang="ko-KR" dirty="0" smtClean="0"/>
              <a:t>Rank-1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GB" altLang="ko-KR" dirty="0" smtClean="0"/>
          </a:p>
          <a:p>
            <a:r>
              <a:rPr lang="en-GB" altLang="ko-KR" dirty="0" smtClean="0"/>
              <a:t>Performance Metric</a:t>
            </a:r>
          </a:p>
          <a:p>
            <a:pPr lvl="1">
              <a:spcAft>
                <a:spcPts val="0"/>
              </a:spcAft>
            </a:pPr>
            <a:r>
              <a:rPr lang="en-GB" altLang="ko-KR" dirty="0"/>
              <a:t>UE average DL/UL traffic delay (slot</a:t>
            </a:r>
            <a:r>
              <a:rPr lang="en-GB" altLang="ko-KR" dirty="0" smtClean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/>
              <a:t>Traffic delay: </a:t>
            </a:r>
            <a:r>
              <a:rPr lang="en-US" altLang="ko-KR" dirty="0" smtClean="0"/>
              <a:t>Slot index (Packet transmission completion) - Slot index (Packet is generated)</a:t>
            </a:r>
            <a:endParaRPr lang="ko-KR" altLang="ko-KR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/>
              <a:t>Minimum </a:t>
            </a:r>
            <a:r>
              <a:rPr lang="en-US" altLang="ko-KR" dirty="0"/>
              <a:t>traffic </a:t>
            </a:r>
            <a:r>
              <a:rPr lang="en-US" altLang="ko-KR" dirty="0" smtClean="0"/>
              <a:t>delay: </a:t>
            </a:r>
            <a:r>
              <a:rPr lang="en-US" altLang="ko-KR" dirty="0"/>
              <a:t>1 </a:t>
            </a:r>
            <a:r>
              <a:rPr lang="en-US" altLang="ko-KR" dirty="0" smtClean="0"/>
              <a:t>slot</a:t>
            </a:r>
            <a:endParaRPr lang="en-US" altLang="ko-KR" dirty="0"/>
          </a:p>
          <a:p>
            <a:pPr lvl="1">
              <a:spcAft>
                <a:spcPts val="0"/>
              </a:spcAft>
            </a:pPr>
            <a:r>
              <a:rPr lang="en-GB" altLang="ko-KR" dirty="0"/>
              <a:t>UE </a:t>
            </a:r>
            <a:r>
              <a:rPr lang="en-GB" altLang="ko-KR" dirty="0" smtClean="0"/>
              <a:t>average </a:t>
            </a:r>
            <a:r>
              <a:rPr lang="en-GB" altLang="ko-KR" dirty="0"/>
              <a:t>DL/UL throughput (Mbps</a:t>
            </a:r>
            <a:r>
              <a:rPr lang="en-GB" altLang="ko-KR" dirty="0" smtClean="0"/>
              <a:t>)</a:t>
            </a:r>
          </a:p>
          <a:p>
            <a:pPr lvl="2">
              <a:spcAft>
                <a:spcPts val="0"/>
              </a:spcAft>
            </a:pPr>
            <a:r>
              <a:rPr lang="en-GB" altLang="ko-KR" dirty="0" smtClean="0"/>
              <a:t>Average throughput  = sum ( Packet size/traffic delay(n) ) / 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6010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Annex 2. Intra-cell </a:t>
            </a:r>
            <a:r>
              <a:rPr lang="en-US" altLang="ko-KR" dirty="0"/>
              <a:t>UE2UE </a:t>
            </a:r>
            <a:r>
              <a:rPr lang="en-US" altLang="ko-KR" dirty="0" smtClean="0"/>
              <a:t>Cross Link Interference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Measurement Environment</a:t>
            </a:r>
            <a:endParaRPr lang="en-US" altLang="ko-KR" dirty="0" smtClean="0"/>
          </a:p>
          <a:p>
            <a:pPr lvl="1"/>
            <a:r>
              <a:rPr lang="en-US" altLang="ko-KR" b="1" dirty="0" smtClean="0"/>
              <a:t>Deployment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Indoor (Parking lot)</a:t>
            </a:r>
          </a:p>
          <a:p>
            <a:pPr lvl="1"/>
            <a:r>
              <a:rPr lang="en-US" altLang="ko-KR" b="1" dirty="0" smtClean="0"/>
              <a:t>One </a:t>
            </a:r>
            <a:r>
              <a:rPr lang="en-US" altLang="ko-KR" b="1" dirty="0" err="1"/>
              <a:t>gNB</a:t>
            </a:r>
            <a:r>
              <a:rPr lang="en-US" altLang="ko-KR" dirty="0"/>
              <a:t> </a:t>
            </a:r>
            <a:r>
              <a:rPr lang="en-US" altLang="ko-KR" dirty="0" smtClean="0"/>
              <a:t>(</a:t>
            </a:r>
            <a:r>
              <a:rPr lang="en-US" altLang="ko-KR" dirty="0"/>
              <a:t>Wideband Full Duplex operation for </a:t>
            </a:r>
            <a:r>
              <a:rPr lang="en-US" altLang="ko-KR" dirty="0" err="1"/>
              <a:t>simult</a:t>
            </a:r>
            <a:r>
              <a:rPr lang="en-US" altLang="ko-KR" dirty="0"/>
              <a:t>. </a:t>
            </a:r>
            <a:r>
              <a:rPr lang="en-US" altLang="ko-KR" dirty="0">
                <a:solidFill>
                  <a:srgbClr val="00B0F0"/>
                </a:solidFill>
              </a:rPr>
              <a:t>DL</a:t>
            </a:r>
            <a:r>
              <a:rPr lang="en-US" altLang="ko-KR" dirty="0"/>
              <a:t> &amp;</a:t>
            </a:r>
            <a:r>
              <a:rPr lang="en-US" altLang="ko-KR" dirty="0">
                <a:solidFill>
                  <a:srgbClr val="FF0000"/>
                </a:solidFill>
              </a:rPr>
              <a:t>UL</a:t>
            </a:r>
            <a:r>
              <a:rPr lang="en-US" altLang="ko-KR" dirty="0"/>
              <a:t>)</a:t>
            </a:r>
          </a:p>
          <a:p>
            <a:pPr marL="176213" lvl="1" indent="0">
              <a:buNone/>
            </a:pPr>
            <a:r>
              <a:rPr lang="en-US" altLang="ko-KR" dirty="0"/>
              <a:t>     BW: 100MHz, Center Frequency: </a:t>
            </a:r>
            <a:r>
              <a:rPr lang="en-US" altLang="ko-KR" dirty="0" smtClean="0"/>
              <a:t>3.5GHz</a:t>
            </a:r>
          </a:p>
          <a:p>
            <a:pPr marL="176213" lvl="1" indent="0">
              <a:buNone/>
            </a:pPr>
            <a:r>
              <a:rPr lang="en-US" altLang="ko-KR" dirty="0" smtClean="0"/>
              <a:t>     1Tx-1Rx</a:t>
            </a:r>
            <a:r>
              <a:rPr lang="en-US" altLang="ko-KR" dirty="0"/>
              <a:t>,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/>
              <a:t>power (5dBm)</a:t>
            </a:r>
          </a:p>
          <a:p>
            <a:pPr lvl="1"/>
            <a:r>
              <a:rPr lang="en-US" altLang="ko-KR" b="1" dirty="0" smtClean="0"/>
              <a:t>One aggressor </a:t>
            </a:r>
            <a:r>
              <a:rPr lang="en-US" altLang="ko-KR" b="1" dirty="0"/>
              <a:t>UE</a:t>
            </a:r>
            <a:r>
              <a:rPr lang="en-US" altLang="ko-KR" dirty="0"/>
              <a:t> (</a:t>
            </a:r>
            <a:r>
              <a:rPr lang="en-US" altLang="ko-KR" dirty="0">
                <a:solidFill>
                  <a:srgbClr val="FF0000"/>
                </a:solidFill>
              </a:rPr>
              <a:t>UL</a:t>
            </a:r>
            <a:r>
              <a:rPr lang="en-US" altLang="ko-KR" dirty="0"/>
              <a:t>) : </a:t>
            </a:r>
            <a:endParaRPr lang="en-US" altLang="ko-KR" dirty="0" smtClean="0"/>
          </a:p>
          <a:p>
            <a:pPr marL="174625" lvl="1" indent="0">
              <a:buNone/>
            </a:pPr>
            <a:r>
              <a:rPr lang="en-US" altLang="ko-KR" dirty="0" smtClean="0"/>
              <a:t>     2Tx</a:t>
            </a:r>
            <a:r>
              <a:rPr lang="en-US" altLang="ko-KR" dirty="0"/>
              <a:t>,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/>
              <a:t>power (5, -5, -15, -25dBm, &amp; No </a:t>
            </a:r>
            <a:r>
              <a:rPr lang="en-US" altLang="ko-KR" dirty="0" err="1"/>
              <a:t>Tx</a:t>
            </a:r>
            <a:r>
              <a:rPr lang="en-US" altLang="ko-KR" dirty="0" smtClean="0"/>
              <a:t>)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6 candidate locations</a:t>
            </a:r>
            <a:endParaRPr lang="en-US" altLang="ko-KR" dirty="0"/>
          </a:p>
          <a:p>
            <a:pPr lvl="1"/>
            <a:r>
              <a:rPr lang="en-US" altLang="ko-KR" b="1" dirty="0" smtClean="0"/>
              <a:t>One victim </a:t>
            </a:r>
            <a:r>
              <a:rPr lang="en-US" altLang="ko-KR" b="1" dirty="0"/>
              <a:t>UE</a:t>
            </a:r>
            <a:r>
              <a:rPr lang="en-US" altLang="ko-KR" dirty="0"/>
              <a:t> (</a:t>
            </a:r>
            <a:r>
              <a:rPr lang="en-US" altLang="ko-KR" dirty="0">
                <a:solidFill>
                  <a:srgbClr val="00B0F0"/>
                </a:solidFill>
              </a:rPr>
              <a:t>DL</a:t>
            </a:r>
            <a:r>
              <a:rPr lang="en-US" altLang="ko-KR" dirty="0"/>
              <a:t>): </a:t>
            </a:r>
            <a:endParaRPr lang="en-US" altLang="ko-KR" dirty="0" smtClean="0"/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2Rx</a:t>
            </a:r>
          </a:p>
          <a:p>
            <a:pPr marL="174625" lvl="1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4 candidate locations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</p:txBody>
      </p:sp>
      <p:sp>
        <p:nvSpPr>
          <p:cNvPr id="10" name="내용 개체 틀 9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altLang="ko-KR" b="1" dirty="0" smtClean="0"/>
              <a:t>Observation</a:t>
            </a:r>
          </a:p>
          <a:p>
            <a:pPr lvl="1"/>
            <a:r>
              <a:rPr lang="en-US" altLang="ko-KR" dirty="0" smtClean="0"/>
              <a:t>Measured </a:t>
            </a:r>
            <a:r>
              <a:rPr lang="en-US" altLang="ko-KR" dirty="0"/>
              <a:t>SINR (dB) of victim UE is </a:t>
            </a:r>
            <a:r>
              <a:rPr lang="en-US" altLang="ko-KR" dirty="0" smtClean="0"/>
              <a:t>varying </a:t>
            </a:r>
            <a:r>
              <a:rPr lang="en-US" altLang="ko-KR" dirty="0"/>
              <a:t>depending on </a:t>
            </a:r>
            <a:r>
              <a:rPr lang="en-US" altLang="ko-KR" dirty="0" err="1"/>
              <a:t>Tx</a:t>
            </a:r>
            <a:r>
              <a:rPr lang="en-US" altLang="ko-KR" dirty="0"/>
              <a:t> power of aggressor UE, and </a:t>
            </a:r>
            <a:r>
              <a:rPr lang="en-US" altLang="ko-KR" dirty="0" smtClean="0"/>
              <a:t>distance between </a:t>
            </a:r>
            <a:r>
              <a:rPr lang="en-US" altLang="ko-KR" dirty="0"/>
              <a:t>aggressor UE and victim </a:t>
            </a:r>
            <a:r>
              <a:rPr lang="en-US" altLang="ko-KR" dirty="0" smtClean="0"/>
              <a:t>UE. </a:t>
            </a:r>
          </a:p>
          <a:p>
            <a:pPr lvl="1"/>
            <a:r>
              <a:rPr lang="en-US" altLang="ko-KR" dirty="0" smtClean="0"/>
              <a:t>In many cases (e.g</a:t>
            </a:r>
            <a:r>
              <a:rPr lang="en-US" altLang="ko-KR" dirty="0"/>
              <a:t>., lower </a:t>
            </a:r>
            <a:r>
              <a:rPr lang="en-US" altLang="ko-KR" dirty="0" err="1"/>
              <a:t>Tx</a:t>
            </a:r>
            <a:r>
              <a:rPr lang="en-US" altLang="ko-KR" dirty="0"/>
              <a:t> power </a:t>
            </a:r>
            <a:r>
              <a:rPr lang="en-US" altLang="ko-KR" dirty="0" smtClean="0"/>
              <a:t>for aggressor UE, or longer distance between victim UE and aggressor UE), </a:t>
            </a:r>
            <a:r>
              <a:rPr lang="en-US" altLang="ko-KR" dirty="0"/>
              <a:t>intra-cell UE2UE CLI is </a:t>
            </a:r>
            <a:r>
              <a:rPr lang="en-US" altLang="ko-KR" dirty="0" smtClean="0"/>
              <a:t>negligible. </a:t>
            </a:r>
          </a:p>
          <a:p>
            <a:pPr lvl="1"/>
            <a:r>
              <a:rPr lang="en-US" altLang="ko-KR" dirty="0" smtClean="0"/>
              <a:t>It seems that the intra-cell </a:t>
            </a:r>
            <a:r>
              <a:rPr lang="en-US" altLang="ko-KR" dirty="0"/>
              <a:t>UE2UE CLI is </a:t>
            </a:r>
            <a:r>
              <a:rPr lang="en-US" altLang="ko-KR" dirty="0" smtClean="0"/>
              <a:t>manageable</a:t>
            </a:r>
            <a:r>
              <a:rPr lang="en-US" altLang="ko-KR" dirty="0"/>
              <a:t> </a:t>
            </a:r>
            <a:r>
              <a:rPr lang="en-US" altLang="ko-KR" dirty="0" smtClean="0"/>
              <a:t>by cross-Link </a:t>
            </a:r>
            <a:r>
              <a:rPr lang="en-US" altLang="ko-KR" dirty="0"/>
              <a:t>Interference (CLI) mitigation schemes </a:t>
            </a:r>
            <a:r>
              <a:rPr lang="en-US" altLang="ko-KR" dirty="0" smtClean="0"/>
              <a:t>and network scheduling.</a:t>
            </a:r>
          </a:p>
        </p:txBody>
      </p:sp>
      <p:grpSp>
        <p:nvGrpSpPr>
          <p:cNvPr id="29" name="그룹 28"/>
          <p:cNvGrpSpPr>
            <a:grpSpLocks/>
          </p:cNvGrpSpPr>
          <p:nvPr/>
        </p:nvGrpSpPr>
        <p:grpSpPr>
          <a:xfrm>
            <a:off x="3278912" y="3238291"/>
            <a:ext cx="4839423" cy="2855005"/>
            <a:chOff x="4385402" y="2348880"/>
            <a:chExt cx="5438074" cy="3793385"/>
          </a:xfrm>
        </p:grpSpPr>
        <p:grpSp>
          <p:nvGrpSpPr>
            <p:cNvPr id="31" name="그룹 30"/>
            <p:cNvGrpSpPr/>
            <p:nvPr/>
          </p:nvGrpSpPr>
          <p:grpSpPr>
            <a:xfrm>
              <a:off x="4385402" y="2348880"/>
              <a:ext cx="5438074" cy="3793385"/>
              <a:chOff x="4376936" y="2348880"/>
              <a:chExt cx="5438074" cy="3793385"/>
            </a:xfrm>
          </p:grpSpPr>
          <p:pic>
            <p:nvPicPr>
              <p:cNvPr id="36" name="그림 3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6936" y="2348880"/>
                <a:ext cx="5438074" cy="37933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7" name="그룹 36"/>
              <p:cNvGrpSpPr/>
              <p:nvPr/>
            </p:nvGrpSpPr>
            <p:grpSpPr>
              <a:xfrm>
                <a:off x="5252215" y="2780928"/>
                <a:ext cx="3706108" cy="2952328"/>
                <a:chOff x="5252215" y="2780928"/>
                <a:chExt cx="3706108" cy="2952328"/>
              </a:xfrm>
            </p:grpSpPr>
            <p:grpSp>
              <p:nvGrpSpPr>
                <p:cNvPr id="38" name="그룹 37"/>
                <p:cNvGrpSpPr/>
                <p:nvPr/>
              </p:nvGrpSpPr>
              <p:grpSpPr>
                <a:xfrm>
                  <a:off x="5252215" y="2780928"/>
                  <a:ext cx="1719001" cy="2016224"/>
                  <a:chOff x="5252215" y="2780928"/>
                  <a:chExt cx="1719001" cy="2016224"/>
                </a:xfrm>
              </p:grpSpPr>
              <p:cxnSp>
                <p:nvCxnSpPr>
                  <p:cNvPr id="51" name="직선 화살표 연결선 50"/>
                  <p:cNvCxnSpPr/>
                  <p:nvPr/>
                </p:nvCxnSpPr>
                <p:spPr bwMode="auto">
                  <a:xfrm flipH="1">
                    <a:off x="6750426" y="2780928"/>
                    <a:ext cx="220790" cy="36004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56" name="직선 화살표 연결선 55"/>
                  <p:cNvCxnSpPr/>
                  <p:nvPr/>
                </p:nvCxnSpPr>
                <p:spPr bwMode="auto">
                  <a:xfrm flipH="1">
                    <a:off x="5252215" y="2780928"/>
                    <a:ext cx="1553408" cy="201622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00B0F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</p:grpSp>
            <p:grpSp>
              <p:nvGrpSpPr>
                <p:cNvPr id="39" name="그룹 38"/>
                <p:cNvGrpSpPr/>
                <p:nvPr/>
              </p:nvGrpSpPr>
              <p:grpSpPr>
                <a:xfrm>
                  <a:off x="5701675" y="3284984"/>
                  <a:ext cx="3256648" cy="2448272"/>
                  <a:chOff x="5701675" y="3284984"/>
                  <a:chExt cx="3256648" cy="2448272"/>
                </a:xfrm>
              </p:grpSpPr>
              <p:cxnSp>
                <p:nvCxnSpPr>
                  <p:cNvPr id="40" name="직선 화살표 연결선 39"/>
                  <p:cNvCxnSpPr/>
                  <p:nvPr/>
                </p:nvCxnSpPr>
                <p:spPr bwMode="auto">
                  <a:xfrm flipH="1">
                    <a:off x="6963336" y="3284984"/>
                    <a:ext cx="532255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1" name="직선 화살표 연결선 40"/>
                  <p:cNvCxnSpPr/>
                  <p:nvPr/>
                </p:nvCxnSpPr>
                <p:spPr bwMode="auto">
                  <a:xfrm flipH="1" flipV="1">
                    <a:off x="6957226" y="3497102"/>
                    <a:ext cx="6110" cy="65197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3" name="직선 화살표 연결선 42"/>
                  <p:cNvCxnSpPr/>
                  <p:nvPr/>
                </p:nvCxnSpPr>
                <p:spPr bwMode="auto">
                  <a:xfrm flipV="1">
                    <a:off x="5701675" y="3497102"/>
                    <a:ext cx="1159145" cy="223615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4" name="직선 화살표 연결선 43"/>
                  <p:cNvCxnSpPr/>
                  <p:nvPr/>
                </p:nvCxnSpPr>
                <p:spPr bwMode="auto">
                  <a:xfrm flipH="1">
                    <a:off x="6963337" y="3356992"/>
                    <a:ext cx="1994986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5" name="직선 화살표 연결선 44"/>
                  <p:cNvCxnSpPr/>
                  <p:nvPr/>
                </p:nvCxnSpPr>
                <p:spPr bwMode="auto">
                  <a:xfrm flipH="1" flipV="1">
                    <a:off x="6974029" y="3409019"/>
                    <a:ext cx="1266728" cy="83655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81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6" name="직선 화살표 연결선 45"/>
                  <p:cNvCxnSpPr/>
                  <p:nvPr/>
                </p:nvCxnSpPr>
                <p:spPr bwMode="auto">
                  <a:xfrm flipH="1" flipV="1">
                    <a:off x="7010653" y="3533053"/>
                    <a:ext cx="218810" cy="220020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</p:grpSp>
          </p:grpSp>
        </p:grpSp>
        <p:grpSp>
          <p:nvGrpSpPr>
            <p:cNvPr id="33" name="그룹 32"/>
            <p:cNvGrpSpPr/>
            <p:nvPr/>
          </p:nvGrpSpPr>
          <p:grpSpPr>
            <a:xfrm>
              <a:off x="5277244" y="3140968"/>
              <a:ext cx="1628666" cy="1991216"/>
              <a:chOff x="5277244" y="3140968"/>
              <a:chExt cx="1628666" cy="1991216"/>
            </a:xfrm>
          </p:grpSpPr>
          <p:sp>
            <p:nvSpPr>
              <p:cNvPr id="34" name="모서리가 둥근 직사각형 33"/>
              <p:cNvSpPr/>
              <p:nvPr/>
            </p:nvSpPr>
            <p:spPr bwMode="auto">
              <a:xfrm>
                <a:off x="6321152" y="3140968"/>
                <a:ext cx="584758" cy="520727"/>
              </a:xfrm>
              <a:prstGeom prst="roundRect">
                <a:avLst/>
              </a:prstGeom>
              <a:noFill/>
              <a:ln w="28575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모서리가 둥근 직사각형 34"/>
              <p:cNvSpPr/>
              <p:nvPr/>
            </p:nvSpPr>
            <p:spPr bwMode="auto">
              <a:xfrm>
                <a:off x="5277244" y="4611457"/>
                <a:ext cx="584758" cy="520727"/>
              </a:xfrm>
              <a:prstGeom prst="roundRect">
                <a:avLst/>
              </a:prstGeom>
              <a:noFill/>
              <a:ln w="28575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3625694" y="6145559"/>
            <a:ext cx="3827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libri" panose="020F0502020204030204" pitchFamily="34" charset="0"/>
              </a:rPr>
              <a:t>&lt;Deployment for CLI measurement of Victim UE&gt;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329264" y="4293096"/>
            <a:ext cx="2326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FF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Aggressor UE for transmission</a:t>
            </a: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A1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(3m,10m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 A7(20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,10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A3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,30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 A9(20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,30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A6 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  A12(20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3008784" y="3515524"/>
            <a:ext cx="21453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00B0F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Victim UE for reception</a:t>
            </a: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 (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m,10m)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V2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V4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4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0m)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V6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6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0" name="모서리가 둥근 직사각형 59"/>
          <p:cNvSpPr/>
          <p:nvPr/>
        </p:nvSpPr>
        <p:spPr bwMode="auto">
          <a:xfrm>
            <a:off x="4720647" y="4221088"/>
            <a:ext cx="520385" cy="391913"/>
          </a:xfrm>
          <a:prstGeom prst="round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61" name="모서리가 둥근 직사각형 60"/>
          <p:cNvSpPr/>
          <p:nvPr/>
        </p:nvSpPr>
        <p:spPr bwMode="auto">
          <a:xfrm>
            <a:off x="3404502" y="5701383"/>
            <a:ext cx="520385" cy="391913"/>
          </a:xfrm>
          <a:prstGeom prst="round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29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Annex 2. </a:t>
            </a:r>
            <a:r>
              <a:rPr lang="en-US" altLang="ko-KR" dirty="0"/>
              <a:t>Intra-cell UE2UE Cross Link </a:t>
            </a:r>
            <a:r>
              <a:rPr lang="en-US" altLang="ko-KR" dirty="0" smtClean="0"/>
              <a:t>Interference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UE2UE </a:t>
            </a:r>
            <a:r>
              <a:rPr lang="en-US" altLang="ko-KR" dirty="0" smtClean="0"/>
              <a:t>CLI Measurement </a:t>
            </a:r>
            <a:r>
              <a:rPr lang="en-US" altLang="ko-KR" dirty="0"/>
              <a:t>Result</a:t>
            </a:r>
          </a:p>
          <a:p>
            <a:pPr lvl="1"/>
            <a:r>
              <a:rPr lang="en-US" altLang="ko-KR" b="1" dirty="0"/>
              <a:t>Victim UE1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UE4</a:t>
            </a:r>
            <a:endParaRPr lang="ko-KR" altLang="en-US" b="1"/>
          </a:p>
          <a:p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en-US" altLang="ko-KR" dirty="0" smtClean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UE2</a:t>
            </a:r>
            <a:endParaRPr lang="en-US" altLang="ko-KR" b="1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b="1" dirty="0"/>
              <a:t>Victim </a:t>
            </a:r>
            <a:r>
              <a:rPr lang="en-US" altLang="ko-KR" b="1" dirty="0" smtClean="0"/>
              <a:t>UE6</a:t>
            </a:r>
            <a:endParaRPr lang="ko-KR" altLang="en-US" b="1"/>
          </a:p>
          <a:p>
            <a:pPr lvl="1"/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93" y="1582583"/>
            <a:ext cx="3896901" cy="233710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51" y="4155513"/>
            <a:ext cx="3896901" cy="234228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986" y="1586279"/>
            <a:ext cx="3922811" cy="230601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576" y="4141743"/>
            <a:ext cx="3917629" cy="231119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 bwMode="auto">
          <a:xfrm>
            <a:off x="1496616" y="3212976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611276" y="3678655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6529919" y="3177253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6133642" y="3644308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1611276" y="6233332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 bwMode="auto">
          <a:xfrm>
            <a:off x="6133642" y="6198985"/>
            <a:ext cx="432000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7069698" y="5733256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2537250" y="5784055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6609184" y="980728"/>
            <a:ext cx="216024" cy="144016"/>
          </a:xfrm>
          <a:prstGeom prst="round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6795622" y="942085"/>
            <a:ext cx="3053922" cy="212082"/>
          </a:xfrm>
          <a:prstGeom prst="round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l"/>
            <a:r>
              <a:rPr lang="en-US" altLang="ko-KR" sz="1200" b="0" dirty="0" smtClean="0">
                <a:solidFill>
                  <a:srgbClr val="000000"/>
                </a:solidFill>
              </a:rPr>
              <a:t>Source of severe UE2UE CLI to victim UE</a:t>
            </a:r>
            <a:endParaRPr lang="ko-KR" altLang="en-US" sz="1200" b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64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66" y="4053779"/>
            <a:ext cx="3667671" cy="2204505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441" y="2994213"/>
            <a:ext cx="3432381" cy="290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/>
            <a:r>
              <a:rPr lang="en-US" altLang="ko-KR" dirty="0"/>
              <a:t>Annex 3. UE2UE Adjacent Carrier Interference</a:t>
            </a:r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altLang="ko-KR" b="1" dirty="0" smtClean="0"/>
              <a:t>Observation</a:t>
            </a:r>
          </a:p>
          <a:p>
            <a:pPr lvl="1"/>
            <a:r>
              <a:rPr lang="en-US" altLang="ko-KR" dirty="0" smtClean="0"/>
              <a:t>ACI from a far UE is </a:t>
            </a:r>
            <a:r>
              <a:rPr lang="en-US" altLang="ko-KR" dirty="0"/>
              <a:t>negligible.</a:t>
            </a:r>
            <a:endParaRPr lang="en-US" altLang="ko-KR" dirty="0" smtClean="0"/>
          </a:p>
          <a:p>
            <a:pPr lvl="1"/>
            <a:r>
              <a:rPr lang="en-US" altLang="ko-KR" dirty="0"/>
              <a:t>ACI from a </a:t>
            </a:r>
            <a:r>
              <a:rPr lang="en-US" altLang="ko-KR" dirty="0" smtClean="0"/>
              <a:t>near UE </a:t>
            </a:r>
            <a:r>
              <a:rPr lang="en-US" altLang="ko-KR" dirty="0" smtClean="0"/>
              <a:t>affects </a:t>
            </a:r>
            <a:r>
              <a:rPr lang="en-US" altLang="ko-KR" dirty="0" smtClean="0"/>
              <a:t>to received signal quality of victim UE. Power </a:t>
            </a:r>
            <a:r>
              <a:rPr lang="en-US" altLang="ko-KR" dirty="0"/>
              <a:t>of </a:t>
            </a:r>
            <a:r>
              <a:rPr lang="en-US" altLang="ko-KR" dirty="0" smtClean="0"/>
              <a:t>ACI </a:t>
            </a:r>
            <a:r>
              <a:rPr lang="en-US" altLang="ko-KR" dirty="0"/>
              <a:t>is </a:t>
            </a:r>
            <a:r>
              <a:rPr lang="en-US" altLang="ko-KR" dirty="0" smtClean="0"/>
              <a:t>diminished when </a:t>
            </a:r>
            <a:r>
              <a:rPr lang="en-US" altLang="ko-KR" dirty="0"/>
              <a:t>frequency position for UL signal transmission of aggressor UE is far from the frequency position for DL signal reception of victim </a:t>
            </a:r>
            <a:r>
              <a:rPr lang="en-US" altLang="ko-KR" dirty="0" smtClean="0"/>
              <a:t>UE</a:t>
            </a:r>
            <a:r>
              <a:rPr lang="en-US" altLang="ko-KR" dirty="0"/>
              <a:t>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seems that the UE2UE ACI is manageable</a:t>
            </a:r>
            <a:r>
              <a:rPr lang="en-US" altLang="ko-KR" dirty="0"/>
              <a:t> </a:t>
            </a:r>
            <a:r>
              <a:rPr lang="en-US" altLang="ko-KR" dirty="0" smtClean="0"/>
              <a:t>by network scheduling.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662238" y="6145559"/>
            <a:ext cx="3827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libri" panose="020F0502020204030204" pitchFamily="34" charset="0"/>
              </a:rPr>
              <a:t>&lt;Deployment for ACI measurement of Victim UE&gt;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501918" y="4705092"/>
            <a:ext cx="2326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FF000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Aggressor UE for transmission</a:t>
            </a:r>
          </a:p>
        </p:txBody>
      </p:sp>
      <p:sp>
        <p:nvSpPr>
          <p:cNvPr id="61" name="모서리가 둥근 직사각형 60"/>
          <p:cNvSpPr/>
          <p:nvPr/>
        </p:nvSpPr>
        <p:spPr bwMode="auto">
          <a:xfrm>
            <a:off x="5889104" y="5402211"/>
            <a:ext cx="520385" cy="391913"/>
          </a:xfrm>
          <a:prstGeom prst="round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cxnSp>
        <p:nvCxnSpPr>
          <p:cNvPr id="30" name="직선 화살표 연결선 29"/>
          <p:cNvCxnSpPr/>
          <p:nvPr/>
        </p:nvCxnSpPr>
        <p:spPr bwMode="auto">
          <a:xfrm flipH="1">
            <a:off x="6348028" y="3356992"/>
            <a:ext cx="1756334" cy="19048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직선 화살표 연결선 31"/>
          <p:cNvCxnSpPr/>
          <p:nvPr/>
        </p:nvCxnSpPr>
        <p:spPr bwMode="auto">
          <a:xfrm flipH="1">
            <a:off x="6584287" y="5402211"/>
            <a:ext cx="47366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7" name="그림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539" y="2132856"/>
            <a:ext cx="3757254" cy="139268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1260893" y="3449221"/>
            <a:ext cx="2568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Calibri" panose="020F0502020204030204" pitchFamily="34" charset="0"/>
              </a:rPr>
              <a:t>&lt;Adjacent Carrier Interference&gt;</a:t>
            </a:r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56864" y="5559623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Aggressor UE #2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4749462" y="4730282"/>
            <a:ext cx="2145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Candidate Locations of </a:t>
            </a:r>
            <a:r>
              <a:rPr lang="en-US" altLang="ko-KR" sz="1200" dirty="0" smtClean="0">
                <a:solidFill>
                  <a:srgbClr val="00B0F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Victim UE for reception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4880992" y="5487615"/>
            <a:ext cx="107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Victim UE#2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,60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1640632" y="4475267"/>
            <a:ext cx="2766469" cy="994671"/>
            <a:chOff x="1640632" y="4475267"/>
            <a:chExt cx="2766469" cy="994671"/>
          </a:xfrm>
        </p:grpSpPr>
        <p:sp>
          <p:nvSpPr>
            <p:cNvPr id="12" name="오른쪽 중괄호 11"/>
            <p:cNvSpPr/>
            <p:nvPr/>
          </p:nvSpPr>
          <p:spPr bwMode="auto">
            <a:xfrm>
              <a:off x="1640632" y="4475267"/>
              <a:ext cx="144016" cy="994671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 rot="3847609">
              <a:off x="1673584" y="4740579"/>
              <a:ext cx="5421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b="0" dirty="0" smtClean="0">
                  <a:latin typeface="Arial Unicode MS" panose="020B0604020202020204" pitchFamily="50" charset="-127"/>
                  <a:ea typeface="Arial Unicode MS" panose="020B0604020202020204" pitchFamily="50" charset="-127"/>
                  <a:cs typeface="Arial Unicode MS" panose="020B0604020202020204" pitchFamily="50" charset="-127"/>
                </a:rPr>
                <a:t>15dB</a:t>
              </a:r>
              <a:endParaRPr lang="ko-KR" altLang="en-US" sz="1200"/>
            </a:p>
          </p:txBody>
        </p:sp>
        <p:sp>
          <p:nvSpPr>
            <p:cNvPr id="53" name="오른쪽 중괄호 52"/>
            <p:cNvSpPr/>
            <p:nvPr/>
          </p:nvSpPr>
          <p:spPr bwMode="auto">
            <a:xfrm>
              <a:off x="4063254" y="5037890"/>
              <a:ext cx="97658" cy="1540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 rot="3847609">
              <a:off x="3975893" y="4899391"/>
              <a:ext cx="58541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b="0" dirty="0" smtClean="0">
                  <a:latin typeface="Arial Unicode MS" panose="020B0604020202020204" pitchFamily="50" charset="-127"/>
                  <a:ea typeface="Arial Unicode MS" panose="020B0604020202020204" pitchFamily="50" charset="-127"/>
                  <a:cs typeface="Arial Unicode MS" panose="020B0604020202020204" pitchFamily="50" charset="-127"/>
                </a:rPr>
                <a:t>2.5dB</a:t>
              </a:r>
              <a:endParaRPr lang="ko-KR" altLang="en-US" sz="1200"/>
            </a:p>
          </p:txBody>
        </p:sp>
        <p:sp>
          <p:nvSpPr>
            <p:cNvPr id="55" name="오른쪽 중괄호 54"/>
            <p:cNvSpPr/>
            <p:nvPr/>
          </p:nvSpPr>
          <p:spPr bwMode="auto">
            <a:xfrm>
              <a:off x="3487190" y="4677850"/>
              <a:ext cx="97658" cy="360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 rot="3847609">
              <a:off x="3431235" y="4719599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b="0" dirty="0" smtClean="0">
                  <a:latin typeface="Arial Unicode MS" panose="020B0604020202020204" pitchFamily="50" charset="-127"/>
                  <a:ea typeface="Arial Unicode MS" panose="020B0604020202020204" pitchFamily="50" charset="-127"/>
                  <a:cs typeface="Arial Unicode MS" panose="020B0604020202020204" pitchFamily="50" charset="-127"/>
                </a:rPr>
                <a:t>5 dB</a:t>
              </a:r>
              <a:endParaRPr lang="ko-KR" altLang="en-US" sz="1200"/>
            </a:p>
          </p:txBody>
        </p:sp>
      </p:grp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/>
              <a:t>Measurement Environment</a:t>
            </a:r>
            <a:endParaRPr lang="en-US" altLang="ko-KR" dirty="0" smtClean="0"/>
          </a:p>
          <a:p>
            <a:pPr lvl="1"/>
            <a:r>
              <a:rPr lang="en-US" altLang="ko-KR" b="1" dirty="0"/>
              <a:t>One aggressor UE</a:t>
            </a:r>
            <a:r>
              <a:rPr lang="en-US" altLang="ko-KR" dirty="0"/>
              <a:t> (</a:t>
            </a:r>
            <a:r>
              <a:rPr lang="en-US" altLang="ko-KR" dirty="0" smtClean="0">
                <a:solidFill>
                  <a:srgbClr val="FF0000"/>
                </a:solidFill>
              </a:rPr>
              <a:t>UL </a:t>
            </a:r>
            <a:r>
              <a:rPr lang="en-US" altLang="ko-KR" dirty="0" err="1" smtClean="0">
                <a:solidFill>
                  <a:srgbClr val="FF0000"/>
                </a:solidFill>
              </a:rPr>
              <a:t>Tx</a:t>
            </a:r>
            <a:r>
              <a:rPr lang="en-US" altLang="ko-KR" dirty="0" smtClean="0"/>
              <a:t>) </a:t>
            </a:r>
            <a:r>
              <a:rPr lang="en-US" altLang="ko-KR" dirty="0"/>
              <a:t>: Center </a:t>
            </a:r>
            <a:r>
              <a:rPr lang="en-US" altLang="ko-KR" dirty="0" smtClean="0"/>
              <a:t>Frequency </a:t>
            </a:r>
            <a:r>
              <a:rPr lang="en-US" altLang="ko-KR" b="1" dirty="0"/>
              <a:t>3.75GHz</a:t>
            </a:r>
          </a:p>
          <a:p>
            <a:pPr lvl="1"/>
            <a:r>
              <a:rPr lang="en-US" altLang="ko-KR" b="1" dirty="0" smtClean="0"/>
              <a:t>One </a:t>
            </a:r>
            <a:r>
              <a:rPr lang="en-US" altLang="ko-KR" b="1" dirty="0" err="1" smtClean="0"/>
              <a:t>gNB</a:t>
            </a:r>
            <a:r>
              <a:rPr lang="en-US" altLang="ko-KR" dirty="0" smtClean="0"/>
              <a:t> (</a:t>
            </a:r>
            <a:r>
              <a:rPr lang="en-US" altLang="ko-KR" dirty="0" smtClean="0">
                <a:solidFill>
                  <a:srgbClr val="00B0F0"/>
                </a:solidFill>
              </a:rPr>
              <a:t>DL</a:t>
            </a:r>
            <a:r>
              <a:rPr lang="en-US" altLang="ko-KR" dirty="0" smtClean="0"/>
              <a:t> </a:t>
            </a:r>
            <a:r>
              <a:rPr lang="en-US" altLang="ko-KR" dirty="0" err="1" smtClean="0">
                <a:solidFill>
                  <a:srgbClr val="00B0F0"/>
                </a:solidFill>
              </a:rPr>
              <a:t>Tx</a:t>
            </a:r>
            <a:r>
              <a:rPr lang="en-US" altLang="ko-KR" dirty="0"/>
              <a:t>): Center </a:t>
            </a:r>
            <a:r>
              <a:rPr lang="en-US" altLang="ko-KR" dirty="0" smtClean="0"/>
              <a:t>Frequency </a:t>
            </a:r>
            <a:r>
              <a:rPr lang="en-US" altLang="ko-KR" b="1" dirty="0" smtClean="0"/>
              <a:t>3.85GHz</a:t>
            </a:r>
          </a:p>
          <a:p>
            <a:pPr lvl="1"/>
            <a:r>
              <a:rPr lang="en-US" altLang="ko-KR" b="1" dirty="0" smtClean="0"/>
              <a:t>One victim UE</a:t>
            </a:r>
            <a:r>
              <a:rPr lang="en-US" altLang="ko-KR" dirty="0" smtClean="0"/>
              <a:t> (</a:t>
            </a:r>
            <a:r>
              <a:rPr lang="en-US" altLang="ko-KR" dirty="0" smtClean="0">
                <a:solidFill>
                  <a:srgbClr val="00B0F0"/>
                </a:solidFill>
              </a:rPr>
              <a:t>DL Rx</a:t>
            </a:r>
            <a:r>
              <a:rPr lang="en-US" altLang="ko-KR" dirty="0" smtClean="0"/>
              <a:t>): </a:t>
            </a:r>
            <a:r>
              <a:rPr lang="en-US" altLang="ko-KR" dirty="0" err="1" smtClean="0"/>
              <a:t>Subband</a:t>
            </a:r>
            <a:r>
              <a:rPr lang="en-US" altLang="ko-KR" dirty="0" smtClean="0"/>
              <a:t> (20MHz) wise DL reception    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Measurement Result</a:t>
            </a:r>
          </a:p>
          <a:p>
            <a:pPr lvl="1"/>
            <a:endParaRPr lang="en-US" altLang="ko-KR" dirty="0" smtClean="0"/>
          </a:p>
        </p:txBody>
      </p:sp>
      <p:cxnSp>
        <p:nvCxnSpPr>
          <p:cNvPr id="26" name="직선 화살표 연결선 25"/>
          <p:cNvCxnSpPr/>
          <p:nvPr/>
        </p:nvCxnSpPr>
        <p:spPr bwMode="auto">
          <a:xfrm flipV="1">
            <a:off x="6687708" y="3554006"/>
            <a:ext cx="2184398" cy="175418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28" name="직사각형 27"/>
          <p:cNvSpPr/>
          <p:nvPr/>
        </p:nvSpPr>
        <p:spPr>
          <a:xfrm>
            <a:off x="8322982" y="3970201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Aggressor UE #1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endParaRPr lang="en-US" altLang="ko-KR" sz="1200" b="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l"/>
            <a:r>
              <a:rPr lang="ko-KR" altLang="en-US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(</a:t>
            </a:r>
            <a:r>
              <a:rPr lang="ko-KR" altLang="en-US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</a:t>
            </a:r>
            <a:r>
              <a:rPr lang="en-US" altLang="ko-KR" sz="1200" b="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</a:t>
            </a:r>
            <a:r>
              <a:rPr lang="ko-KR" altLang="en-US" sz="1200" b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0</a:t>
            </a:r>
            <a:r>
              <a:rPr lang="en-US" altLang="ko-KR" sz="1200" b="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m</a:t>
            </a:r>
            <a:r>
              <a:rPr lang="ko-KR" altLang="en-US" sz="1200" b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)</a:t>
            </a:r>
            <a:endParaRPr lang="ko-KR" altLang="en-US" sz="1200" b="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5094502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61079</TotalTime>
  <Words>1050</Words>
  <Application>Microsoft Office PowerPoint</Application>
  <PresentationFormat>A4 용지(210x297mm)</PresentationFormat>
  <Paragraphs>219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Arial Unicode MS</vt:lpstr>
      <vt:lpstr>굴림</vt:lpstr>
      <vt:lpstr>돋움</vt:lpstr>
      <vt:lpstr>맑은 고딕</vt:lpstr>
      <vt:lpstr>Arial</vt:lpstr>
      <vt:lpstr>Calibri</vt:lpstr>
      <vt:lpstr>Times New Roman</vt:lpstr>
      <vt:lpstr>Wingdings</vt:lpstr>
      <vt:lpstr>2014_WTS_PPT양식_Beta_r1</vt:lpstr>
      <vt:lpstr>Motivation for new SI: Study on Duplexing Flexibility for NR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고현수/책임연구원/미래기술센터 C&amp;M표준(연)5G무선통신표준Task(hyunsoo.ko@lge.com)</cp:lastModifiedBy>
  <cp:revision>1105</cp:revision>
  <cp:lastPrinted>2016-03-10T23:37:06Z</cp:lastPrinted>
  <dcterms:created xsi:type="dcterms:W3CDTF">2014-06-23T02:51:18Z</dcterms:created>
  <dcterms:modified xsi:type="dcterms:W3CDTF">2021-03-15T15:33:23Z</dcterms:modified>
</cp:coreProperties>
</file>