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0" r:id="rId4"/>
    <p:sldId id="261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satOff val="1848"/>
              <a:lumOff val="-15262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5E6E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A5F5E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E5E6E5"/>
          </a:solidFill>
        </a:fill>
      </a:tcStyle>
    </a:firstCol>
    <a:la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lastRow>
    <a:fir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A5F5E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A5F5E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9"/>
  </p:normalViewPr>
  <p:slideViewPr>
    <p:cSldViewPr snapToGrid="0" snapToObjects="1">
      <p:cViewPr varScale="1">
        <p:scale>
          <a:sx n="38" d="100"/>
          <a:sy n="38" d="100"/>
        </p:scale>
        <p:origin x="765" y="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Text"/>
          <p:cNvSpPr txBox="1">
            <a:spLocks noGrp="1"/>
          </p:cNvSpPr>
          <p:nvPr>
            <p:ph type="title"/>
          </p:nvPr>
        </p:nvSpPr>
        <p:spPr>
          <a:xfrm>
            <a:off x="673100" y="2870200"/>
            <a:ext cx="23050500" cy="45593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3100" y="7416800"/>
            <a:ext cx="23050500" cy="1816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2223" y="2023540"/>
            <a:ext cx="1761598" cy="108831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" name="Group"/>
          <p:cNvGrpSpPr/>
          <p:nvPr/>
        </p:nvGrpSpPr>
        <p:grpSpPr>
          <a:xfrm>
            <a:off x="14130787" y="2171307"/>
            <a:ext cx="1303782" cy="1254453"/>
            <a:chOff x="0" y="0"/>
            <a:chExt cx="1303781" cy="1254452"/>
          </a:xfrm>
        </p:grpSpPr>
        <p:pic>
          <p:nvPicPr>
            <p:cNvPr id="18" name="page1image856.png" descr="page1image85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page1image264.png" descr="page1image264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1" name="China Mobile"/>
          <p:cNvSpPr txBox="1"/>
          <p:nvPr/>
        </p:nvSpPr>
        <p:spPr>
          <a:xfrm>
            <a:off x="15211364" y="2366733"/>
            <a:ext cx="5195192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200" b="1">
                <a:solidFill>
                  <a:srgbClr val="3983CA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China Mobile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001000"/>
            <a:ext cx="19621500" cy="647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103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74900" y="5892800"/>
            <a:ext cx="19621500" cy="850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“Type a quote here.”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mage"/>
          <p:cNvSpPr>
            <a:spLocks noGrp="1"/>
          </p:cNvSpPr>
          <p:nvPr>
            <p:ph type="pic" idx="21"/>
          </p:nvPr>
        </p:nvSpPr>
        <p:spPr>
          <a:xfrm>
            <a:off x="4280774" y="-1688429"/>
            <a:ext cx="15829857" cy="118491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2387600" y="9728200"/>
            <a:ext cx="19621500" cy="18034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7600" y="11518900"/>
            <a:ext cx="19621500" cy="1600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673100" y="4572000"/>
            <a:ext cx="23050500" cy="45593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Image"/>
          <p:cNvSpPr>
            <a:spLocks noGrp="1"/>
          </p:cNvSpPr>
          <p:nvPr>
            <p:ph type="pic" idx="21"/>
          </p:nvPr>
        </p:nvSpPr>
        <p:spPr>
          <a:xfrm>
            <a:off x="10590462" y="1511300"/>
            <a:ext cx="13644824" cy="1212873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673100" y="1435100"/>
            <a:ext cx="11049000" cy="5461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3100" y="6870700"/>
            <a:ext cx="11049000" cy="5461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736600" indent="-736600">
              <a:lnSpc>
                <a:spcPct val="120000"/>
              </a:lnSpc>
              <a:spcBef>
                <a:spcPts val="6500"/>
              </a:spcBef>
              <a:defRPr sz="6400"/>
            </a:lvl1pPr>
            <a:lvl2pPr marL="1473200" indent="-736600">
              <a:lnSpc>
                <a:spcPct val="120000"/>
              </a:lnSpc>
              <a:spcBef>
                <a:spcPts val="6500"/>
              </a:spcBef>
              <a:defRPr sz="6400"/>
            </a:lvl2pPr>
            <a:lvl3pPr marL="2209800" indent="-736600">
              <a:lnSpc>
                <a:spcPct val="120000"/>
              </a:lnSpc>
              <a:spcBef>
                <a:spcPts val="6500"/>
              </a:spcBef>
              <a:defRPr sz="6400"/>
            </a:lvl3pPr>
            <a:lvl4pPr marL="2946400" indent="-736600">
              <a:lnSpc>
                <a:spcPct val="120000"/>
              </a:lnSpc>
              <a:spcBef>
                <a:spcPts val="6500"/>
              </a:spcBef>
              <a:defRPr sz="6400"/>
            </a:lvl4pPr>
            <a:lvl5pPr marL="3683000" indent="-736600">
              <a:lnSpc>
                <a:spcPct val="120000"/>
              </a:lnSpc>
              <a:spcBef>
                <a:spcPts val="6500"/>
              </a:spcBef>
              <a:defRPr sz="6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Image"/>
          <p:cNvSpPr>
            <a:spLocks noGrp="1"/>
          </p:cNvSpPr>
          <p:nvPr>
            <p:ph type="pic" sz="half" idx="21"/>
          </p:nvPr>
        </p:nvSpPr>
        <p:spPr>
          <a:xfrm>
            <a:off x="11814854" y="3230211"/>
            <a:ext cx="11753235" cy="104473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73100" y="3835400"/>
            <a:ext cx="11049000" cy="8864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1435100" y="1066800"/>
            <a:ext cx="21501100" cy="11557000"/>
          </a:xfrm>
          <a:prstGeom prst="rect">
            <a:avLst/>
          </a:prstGeom>
        </p:spPr>
        <p:txBody>
          <a:bodyPr/>
          <a:lstStyle>
            <a:lvl1pPr marL="736600" indent="-736600">
              <a:lnSpc>
                <a:spcPct val="120000"/>
              </a:lnSpc>
              <a:spcBef>
                <a:spcPts val="6500"/>
              </a:spcBef>
              <a:defRPr sz="6400"/>
            </a:lvl1pPr>
            <a:lvl2pPr marL="1473200" indent="-736600">
              <a:lnSpc>
                <a:spcPct val="120000"/>
              </a:lnSpc>
              <a:spcBef>
                <a:spcPts val="6500"/>
              </a:spcBef>
              <a:defRPr sz="6400"/>
            </a:lvl2pPr>
            <a:lvl3pPr marL="2209800" indent="-736600">
              <a:lnSpc>
                <a:spcPct val="120000"/>
              </a:lnSpc>
              <a:spcBef>
                <a:spcPts val="6500"/>
              </a:spcBef>
              <a:defRPr sz="6400"/>
            </a:lvl3pPr>
            <a:lvl4pPr marL="2946400" indent="-736600">
              <a:lnSpc>
                <a:spcPct val="120000"/>
              </a:lnSpc>
              <a:spcBef>
                <a:spcPts val="6500"/>
              </a:spcBef>
              <a:defRPr sz="6400"/>
            </a:lvl4pPr>
            <a:lvl5pPr marL="3683000" indent="-736600">
              <a:lnSpc>
                <a:spcPct val="120000"/>
              </a:lnSpc>
              <a:spcBef>
                <a:spcPts val="6500"/>
              </a:spcBef>
              <a:defRPr sz="6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2-033_1302x975.jpeg"/>
          <p:cNvSpPr>
            <a:spLocks noGrp="1"/>
          </p:cNvSpPr>
          <p:nvPr>
            <p:ph type="pic" sz="half" idx="21"/>
          </p:nvPr>
        </p:nvSpPr>
        <p:spPr>
          <a:xfrm>
            <a:off x="12407900" y="57150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3" name="Image"/>
          <p:cNvSpPr>
            <a:spLocks noGrp="1"/>
          </p:cNvSpPr>
          <p:nvPr>
            <p:ph type="pic" sz="half" idx="22"/>
          </p:nvPr>
        </p:nvSpPr>
        <p:spPr>
          <a:xfrm>
            <a:off x="12420600" y="-6731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4" name="2-10-superquadro_1631x2178.jpeg"/>
          <p:cNvSpPr>
            <a:spLocks noGrp="1"/>
          </p:cNvSpPr>
          <p:nvPr>
            <p:ph type="pic" idx="23"/>
          </p:nvPr>
        </p:nvSpPr>
        <p:spPr>
          <a:xfrm>
            <a:off x="-825499" y="-2108200"/>
            <a:ext cx="13804901" cy="1844321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t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73100" y="355600"/>
            <a:ext cx="23050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grpSp>
        <p:nvGrpSpPr>
          <p:cNvPr id="5" name="Group"/>
          <p:cNvGrpSpPr/>
          <p:nvPr/>
        </p:nvGrpSpPr>
        <p:grpSpPr>
          <a:xfrm>
            <a:off x="533332" y="402040"/>
            <a:ext cx="1303782" cy="1254453"/>
            <a:chOff x="0" y="0"/>
            <a:chExt cx="1303781" cy="1254452"/>
          </a:xfrm>
        </p:grpSpPr>
        <p:pic>
          <p:nvPicPr>
            <p:cNvPr id="3" name="page1image856.png" descr="page1image856.png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" name="page1image264.png" descr="page1image264.png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6" name="Image" descr="Image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1927129" y="11911876"/>
            <a:ext cx="1761598" cy="1088309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Body Level One…"/>
          <p:cNvSpPr txBox="1">
            <a:spLocks noGrp="1"/>
          </p:cNvSpPr>
          <p:nvPr>
            <p:ph type="body" idx="1"/>
          </p:nvPr>
        </p:nvSpPr>
        <p:spPr>
          <a:xfrm>
            <a:off x="673100" y="3835400"/>
            <a:ext cx="23050500" cy="8864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76100" y="13081000"/>
            <a:ext cx="419100" cy="457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5842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11684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17526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23368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29210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35052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40894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46736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52578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小标题"/>
          <p:cNvSpPr txBox="1">
            <a:spLocks noGrp="1"/>
          </p:cNvSpPr>
          <p:nvPr>
            <p:ph type="subTitle" sz="quarter" idx="1"/>
          </p:nvPr>
        </p:nvSpPr>
        <p:spPr>
          <a:xfrm>
            <a:off x="758444" y="4852416"/>
            <a:ext cx="23050500" cy="479145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11500" dirty="0">
                <a:latin typeface="Arial" panose="020B0604020202020204" pitchFamily="34" charset="0"/>
                <a:cs typeface="Arial" panose="020B0604020202020204" pitchFamily="34" charset="0"/>
              </a:rPr>
              <a:t>Plan for RAN Slicing SI and WI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EDE844-CECD-41AF-B47D-D63DAE730CBB}"/>
              </a:ext>
            </a:extLst>
          </p:cNvPr>
          <p:cNvSpPr txBox="1"/>
          <p:nvPr/>
        </p:nvSpPr>
        <p:spPr>
          <a:xfrm>
            <a:off x="377952" y="239000"/>
            <a:ext cx="23311104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#91e	                                                                                          RP-210398</a:t>
            </a:r>
          </a:p>
          <a:p>
            <a:pPr algn="l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Electronic Meeting, March 16-26, 2021   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>
            <a:extLst>
              <a:ext uri="{FF2B5EF4-FFF2-40B4-BE49-F238E27FC236}">
                <a16:creationId xmlns:a16="http://schemas.microsoft.com/office/drawing/2014/main" id="{47605055-B8CB-46BE-906B-99426DC1DCC2}"/>
              </a:ext>
            </a:extLst>
          </p:cNvPr>
          <p:cNvSpPr txBox="1">
            <a:spLocks/>
          </p:cNvSpPr>
          <p:nvPr/>
        </p:nvSpPr>
        <p:spPr>
          <a:xfrm>
            <a:off x="22037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</a:rPr>
              <a:t>Status for RAN slicing SI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等线 Light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C2BAB7E1-D890-472F-83E8-5BD1F30BE3FE}"/>
              </a:ext>
            </a:extLst>
          </p:cNvPr>
          <p:cNvSpPr txBox="1">
            <a:spLocks/>
          </p:cNvSpPr>
          <p:nvPr/>
        </p:nvSpPr>
        <p:spPr>
          <a:xfrm>
            <a:off x="2020824" y="2556950"/>
            <a:ext cx="20924520" cy="9720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 RAN2 conclusion:</a:t>
            </a:r>
          </a:p>
          <a:p>
            <a:pPr lvl="1">
              <a:buFont typeface="等线" panose="02010600030101010101" pitchFamily="2" charset="-122"/>
              <a:buChar char="–"/>
            </a:pP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From RAN2 viewpoint, the RAN slicing SI can be concluded</a:t>
            </a:r>
          </a:p>
          <a:p>
            <a:pPr lvl="1">
              <a:buFont typeface="等线" panose="02010600030101010101" pitchFamily="2" charset="-122"/>
              <a:buChar char="–"/>
            </a:pPr>
            <a:endParaRPr lang="en-US" altLang="zh-CN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 RAN3 agreements on the SI status:</a:t>
            </a:r>
          </a:p>
          <a:p>
            <a:pPr lvl="1">
              <a:buFont typeface="等线" panose="02010600030101010101" pitchFamily="2" charset="-122"/>
              <a:buChar char="–"/>
            </a:pP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RAN3 proposes to extend the SI with one quarter in RAN3 and do down-selection during the extended SI.</a:t>
            </a:r>
            <a:endParaRPr lang="zh-CN" alt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等线" panose="02010600030101010101" pitchFamily="2" charset="-122"/>
              <a:buChar char="–"/>
            </a:pP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Common understanding is that, extending the RAN3 part of this SI would not impact the start of potential normative work in RAN2</a:t>
            </a:r>
          </a:p>
          <a:p>
            <a:endParaRPr lang="zh-CN" alt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>
            <a:extLst>
              <a:ext uri="{FF2B5EF4-FFF2-40B4-BE49-F238E27FC236}">
                <a16:creationId xmlns:a16="http://schemas.microsoft.com/office/drawing/2014/main" id="{47605055-B8CB-46BE-906B-99426DC1DCC2}"/>
              </a:ext>
            </a:extLst>
          </p:cNvPr>
          <p:cNvSpPr txBox="1">
            <a:spLocks/>
          </p:cNvSpPr>
          <p:nvPr/>
        </p:nvSpPr>
        <p:spPr>
          <a:xfrm>
            <a:off x="2203703" y="365125"/>
            <a:ext cx="195501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</a:rPr>
              <a:t>Schedule Plan for the RAN slicing SI and WI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等线 Light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C2BAB7E1-D890-472F-83E8-5BD1F30BE3FE}"/>
              </a:ext>
            </a:extLst>
          </p:cNvPr>
          <p:cNvSpPr txBox="1">
            <a:spLocks/>
          </p:cNvSpPr>
          <p:nvPr/>
        </p:nvSpPr>
        <p:spPr>
          <a:xfrm>
            <a:off x="2020824" y="2276729"/>
            <a:ext cx="20924520" cy="3721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 Proposal:</a:t>
            </a:r>
          </a:p>
          <a:p>
            <a:pPr lvl="1">
              <a:buFont typeface="等线" panose="02010600030101010101" pitchFamily="2" charset="-122"/>
              <a:buChar char="–"/>
            </a:pP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RAN2 starts RAN Slicing WI in 2021Q2</a:t>
            </a:r>
          </a:p>
          <a:p>
            <a:pPr lvl="1">
              <a:buFont typeface="等线" panose="02010600030101010101" pitchFamily="2" charset="-122"/>
              <a:buChar char="–"/>
            </a:pP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RAN3 extend the SI with one quarter</a:t>
            </a:r>
          </a:p>
          <a:p>
            <a:pPr lvl="1">
              <a:buFont typeface="等线" panose="02010600030101010101" pitchFamily="2" charset="-122"/>
              <a:buChar char="–"/>
            </a:pP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Update the scope of WID in 2021.6 to capture objectives of RAN3.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769DA6A5-75C8-424F-B0A6-277B58850318}"/>
              </a:ext>
            </a:extLst>
          </p:cNvPr>
          <p:cNvCxnSpPr>
            <a:cxnSpLocks/>
          </p:cNvCxnSpPr>
          <p:nvPr/>
        </p:nvCxnSpPr>
        <p:spPr>
          <a:xfrm>
            <a:off x="1740304" y="7874284"/>
            <a:ext cx="21061090" cy="120237"/>
          </a:xfrm>
          <a:prstGeom prst="straightConnector1">
            <a:avLst/>
          </a:prstGeom>
          <a:ln w="1079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8BE940D8-8D3B-4D2B-8463-F74BB260E4C2}"/>
              </a:ext>
            </a:extLst>
          </p:cNvPr>
          <p:cNvSpPr/>
          <p:nvPr/>
        </p:nvSpPr>
        <p:spPr>
          <a:xfrm>
            <a:off x="1505193" y="8664295"/>
            <a:ext cx="4468761" cy="901423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669F8BE-14DE-4BC8-8655-0929DF27E48C}"/>
              </a:ext>
            </a:extLst>
          </p:cNvPr>
          <p:cNvSpPr/>
          <p:nvPr/>
        </p:nvSpPr>
        <p:spPr>
          <a:xfrm>
            <a:off x="5973957" y="8664295"/>
            <a:ext cx="3096295" cy="901422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RAN3 extended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63311CE-4935-4F8A-A5BB-628F535330E9}"/>
              </a:ext>
            </a:extLst>
          </p:cNvPr>
          <p:cNvSpPr/>
          <p:nvPr/>
        </p:nvSpPr>
        <p:spPr>
          <a:xfrm>
            <a:off x="5973954" y="10235491"/>
            <a:ext cx="14673782" cy="901421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WI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F4D4332-3FA5-4B88-AFA5-DCE725935B5F}"/>
              </a:ext>
            </a:extLst>
          </p:cNvPr>
          <p:cNvSpPr txBox="1"/>
          <p:nvPr/>
        </p:nvSpPr>
        <p:spPr>
          <a:xfrm>
            <a:off x="4409927" y="6710354"/>
            <a:ext cx="3023257" cy="88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2021.3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4F75615-8CE3-4341-8C65-114122C768A4}"/>
              </a:ext>
            </a:extLst>
          </p:cNvPr>
          <p:cNvSpPr txBox="1"/>
          <p:nvPr/>
        </p:nvSpPr>
        <p:spPr>
          <a:xfrm>
            <a:off x="7443559" y="6743343"/>
            <a:ext cx="3105367" cy="856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2021.6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08491F7-7136-471C-9A59-45C6D21EFF88}"/>
              </a:ext>
            </a:extLst>
          </p:cNvPr>
          <p:cNvSpPr txBox="1"/>
          <p:nvPr/>
        </p:nvSpPr>
        <p:spPr>
          <a:xfrm>
            <a:off x="18606569" y="6714915"/>
            <a:ext cx="3771020" cy="856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2022.3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44B5E00-5FD9-4A23-AB22-D2060FB39E07}"/>
              </a:ext>
            </a:extLst>
          </p:cNvPr>
          <p:cNvSpPr/>
          <p:nvPr/>
        </p:nvSpPr>
        <p:spPr>
          <a:xfrm>
            <a:off x="5772607" y="7683683"/>
            <a:ext cx="402694" cy="44866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C7C124B9-5EC9-4FC5-AAD3-9BC545904A3B}"/>
              </a:ext>
            </a:extLst>
          </p:cNvPr>
          <p:cNvSpPr/>
          <p:nvPr/>
        </p:nvSpPr>
        <p:spPr>
          <a:xfrm>
            <a:off x="8794895" y="7736454"/>
            <a:ext cx="402694" cy="44866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E97F9B3-9CB2-4B16-842B-6A8EF5693CE8}"/>
              </a:ext>
            </a:extLst>
          </p:cNvPr>
          <p:cNvSpPr/>
          <p:nvPr/>
        </p:nvSpPr>
        <p:spPr>
          <a:xfrm>
            <a:off x="20362055" y="7736454"/>
            <a:ext cx="402694" cy="44866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78492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>
            <a:extLst>
              <a:ext uri="{FF2B5EF4-FFF2-40B4-BE49-F238E27FC236}">
                <a16:creationId xmlns:a16="http://schemas.microsoft.com/office/drawing/2014/main" id="{47605055-B8CB-46BE-906B-99426DC1DCC2}"/>
              </a:ext>
            </a:extLst>
          </p:cNvPr>
          <p:cNvSpPr txBox="1">
            <a:spLocks/>
          </p:cNvSpPr>
          <p:nvPr/>
        </p:nvSpPr>
        <p:spPr>
          <a:xfrm>
            <a:off x="22037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</a:rPr>
              <a:t>Objective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等线 Light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C2BAB7E1-D890-472F-83E8-5BD1F30BE3FE}"/>
              </a:ext>
            </a:extLst>
          </p:cNvPr>
          <p:cNvSpPr txBox="1">
            <a:spLocks/>
          </p:cNvSpPr>
          <p:nvPr/>
        </p:nvSpPr>
        <p:spPr>
          <a:xfrm>
            <a:off x="2020824" y="2276728"/>
            <a:ext cx="20924520" cy="9720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spcAft>
                <a:spcPts val="900"/>
              </a:spcAft>
              <a:buNone/>
            </a:pPr>
            <a:r>
              <a:rPr lang="en-US" altLang="zh-CN" sz="32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work item aims to standardize the enhancement on RAN support of network slicing. Detailed objectives of the work item are:</a:t>
            </a:r>
            <a:endParaRPr lang="zh-CN" altLang="zh-CN" sz="32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Support slice based cell selection and reselection, specify mechanisms and signalling including</a:t>
            </a:r>
            <a:r>
              <a:rPr lang="en-GB" altLang="zh-CN" sz="32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[RAN2]</a:t>
            </a:r>
            <a:endParaRPr lang="zh-CN" altLang="zh-CN" sz="32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hangingPunct="0">
              <a:spcAft>
                <a:spcPts val="900"/>
              </a:spcAft>
              <a:buFont typeface="+mj-lt"/>
              <a:buAutoNum type="alphaLcPeriod"/>
            </a:pP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assist cell reselection, broadcast the supported slice info of the current cell and neighbour cells, and cell reselection priority per slice in system information message. </a:t>
            </a:r>
            <a:endParaRPr lang="zh-CN" altLang="zh-CN" sz="32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hangingPunct="0">
              <a:spcAft>
                <a:spcPts val="900"/>
              </a:spcAft>
              <a:buFont typeface="+mj-lt"/>
              <a:buAutoNum type="alphaLcPeriod"/>
            </a:pP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assist cell reselection, include the slice info (with similar information as slice info in SI message) in </a:t>
            </a:r>
            <a:r>
              <a:rPr lang="en-GB" altLang="zh-CN" sz="3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RRCRelease</a:t>
            </a: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message</a:t>
            </a:r>
            <a:endParaRPr lang="zh-CN" altLang="zh-CN" sz="32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hangingPunct="0">
              <a:spcAft>
                <a:spcPts val="900"/>
              </a:spcAft>
              <a:buFont typeface="+mj-lt"/>
              <a:buAutoNum type="alphaLcPeriod"/>
            </a:pP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assist cell selection, </a:t>
            </a:r>
            <a:r>
              <a:rPr lang="en-US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if needed</a:t>
            </a: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broadcast supported slice of serving cell in SI message if SIB1 concerns can be addressed</a:t>
            </a:r>
            <a:endParaRPr lang="zh-CN" altLang="zh-CN" sz="32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eriod" startAt="2"/>
            </a:pP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Support slice based RACH configuration, specify mechanisms and signalling including [RAN2]</a:t>
            </a:r>
            <a:endParaRPr lang="zh-CN" altLang="zh-CN" sz="32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hangingPunct="0">
              <a:spcAft>
                <a:spcPts val="900"/>
              </a:spcAft>
              <a:buFont typeface="+mj-lt"/>
              <a:buAutoNum type="alphaLcPeriod"/>
            </a:pP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Configure separated PRACH configuration (e.g., transmission occasions of time-frequency domain and preambles) for slice or slice group</a:t>
            </a:r>
            <a:endParaRPr lang="zh-CN" altLang="zh-CN" sz="32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hangingPunct="0">
              <a:spcAft>
                <a:spcPts val="900"/>
              </a:spcAft>
              <a:buFont typeface="+mj-lt"/>
              <a:buAutoNum type="alphaLcPeriod"/>
            </a:pP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Configure RACH parameters prioritization (e.g., </a:t>
            </a:r>
            <a:r>
              <a:rPr lang="en-GB" altLang="zh-CN" sz="3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scalingFactorBI</a:t>
            </a: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</a:t>
            </a:r>
            <a:r>
              <a:rPr lang="en-GB" altLang="zh-CN" sz="3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powerRampingStepHighPriority</a:t>
            </a:r>
            <a:r>
              <a:rPr lang="en-GB" altLang="zh-CN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for slice or slice group</a:t>
            </a:r>
            <a:endParaRPr lang="zh-CN" altLang="zh-CN" sz="32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sz="32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Note: The use of RAN slicing in given cells shall not prevent from accessibility for Rel-15 and Rel-16 UEs.</a:t>
            </a:r>
            <a:endParaRPr lang="zh-CN" altLang="zh-CN" sz="32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sz="32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Note: RAN3 objectives to be added after down-selection of solutions finish.</a:t>
            </a:r>
          </a:p>
          <a:p>
            <a:pPr hangingPunct="0">
              <a:spcAft>
                <a:spcPts val="900"/>
              </a:spcAft>
            </a:pP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Note: This work item should take SA2 output on slicing enhancement into consideration if RAN impacts are identified.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89064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Showroom">
  <a:themeElements>
    <a:clrScheme name="Showroom">
      <a:dk1>
        <a:srgbClr val="535353"/>
      </a:dk1>
      <a:lt1>
        <a:srgbClr val="340053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howroom">
  <a:themeElements>
    <a:clrScheme name="Showroom">
      <a:dk1>
        <a:srgbClr val="000000"/>
      </a:dk1>
      <a:lt1>
        <a:srgbClr val="FFFFFF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363</Words>
  <Application>Microsoft Office PowerPoint</Application>
  <PresentationFormat>自定义</PresentationFormat>
  <Paragraphs>36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Gill Sans</vt:lpstr>
      <vt:lpstr>Gill Sans Light</vt:lpstr>
      <vt:lpstr>Helvetica Neue</vt:lpstr>
      <vt:lpstr>等线</vt:lpstr>
      <vt:lpstr>Arial</vt:lpstr>
      <vt:lpstr>Showroom</vt:lpstr>
      <vt:lpstr>PowerPoint 演示文稿</vt:lpstr>
      <vt:lpstr>PowerPoint 演示文稿</vt:lpstr>
      <vt:lpstr>PowerPoint 演示文稿</vt:lpstr>
      <vt:lpstr>PowerPoint 演示文稿</vt:lpstr>
    </vt:vector>
  </TitlesOfParts>
  <Manager>HUNAN</Manager>
  <Company>CMCC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</dc:title>
  <dc:subject/>
  <dc:creator/>
  <cp:keywords/>
  <dc:description/>
  <cp:lastModifiedBy>CMCC</cp:lastModifiedBy>
  <cp:revision>10</cp:revision>
  <dcterms:modified xsi:type="dcterms:W3CDTF">2021-03-14T00:31:37Z</dcterms:modified>
  <cp:category/>
</cp:coreProperties>
</file>