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62" r:id="rId2"/>
    <p:sldId id="263" r:id="rId3"/>
    <p:sldId id="264" r:id="rId4"/>
    <p:sldId id="265" r:id="rId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60180" autoAdjust="0"/>
  </p:normalViewPr>
  <p:slideViewPr>
    <p:cSldViewPr snapToGrid="0" snapToObjects="1">
      <p:cViewPr>
        <p:scale>
          <a:sx n="25" d="100"/>
          <a:sy n="25" d="100"/>
        </p:scale>
        <p:origin x="-907" y="-562"/>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2021-03-15</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4800"/>
            </a:lvl1pPr>
            <a:lvl2pPr>
              <a:defRPr sz="4800"/>
            </a:lvl2pPr>
            <a:lvl3pPr>
              <a:defRPr sz="4800"/>
            </a:lvl3pPr>
            <a:lvl4pPr>
              <a:defRPr sz="4800"/>
            </a:lvl4pPr>
            <a:lvl5pPr>
              <a:defRPr sz="4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xfrm>
            <a:off x="11940390" y="13066276"/>
            <a:ext cx="490520" cy="471924"/>
          </a:xfrm>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759519" y="437774"/>
            <a:ext cx="22872685" cy="8171462"/>
          </a:xfrm>
          <a:prstGeom prst="rect">
            <a:avLst/>
          </a:prstGeom>
          <a:noFill/>
          <a:ln w="9525">
            <a:noFill/>
            <a:miter lim="800000"/>
          </a:ln>
          <a:effectLst/>
        </p:spPr>
        <p:txBody>
          <a:bodyPr vert="horz" wrap="square" lIns="243834" tIns="121917" rIns="243834" bIns="121917" numCol="1" anchor="ctr" anchorCtr="0" compatLnSpc="1">
            <a:spAutoFit/>
          </a:bodyPr>
          <a:lstStyle/>
          <a:p>
            <a:pPr algn="l"/>
            <a:r>
              <a:rPr lang="en-GB" altLang="zh-CN" b="1" dirty="0" smtClean="0"/>
              <a:t>3GPP TSG RAN Meeting #91e	                                             </a:t>
            </a:r>
            <a:r>
              <a:rPr lang="en-GB" altLang="zh-CN" b="1" dirty="0" smtClean="0"/>
              <a:t>RP-210382 </a:t>
            </a:r>
            <a:endParaRPr lang="zh-CN" altLang="zh-CN" dirty="0" smtClean="0"/>
          </a:p>
          <a:p>
            <a:pPr algn="l"/>
            <a:r>
              <a:rPr lang="en-GB" altLang="zh-CN" b="1" dirty="0" smtClean="0"/>
              <a:t>Electronic Meeting, March 16 - 26, 2021 </a:t>
            </a:r>
            <a:endParaRPr lang="zh-CN" altLang="zh-CN"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4523505"/>
            <a:ext cx="20354261" cy="7873800"/>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 Motivation for new WI on PC2 for NR band n34</a:t>
            </a:r>
          </a:p>
          <a:p>
            <a:pPr algn="ctr">
              <a:spcBef>
                <a:spcPct val="0"/>
              </a:spcBef>
              <a:defRPr/>
            </a:pPr>
            <a:endParaRPr lang="en-US" altLang="zh-CN" sz="9600" b="1" dirty="0" smtClean="0">
              <a:latin typeface="+mj-lt"/>
              <a:ea typeface="Malgun Gothic" panose="020B0503020000020004" pitchFamily="34" charset="-127"/>
              <a:cs typeface="Arial" panose="020B0604020202020204" pitchFamily="34" charset="0"/>
            </a:endParaRPr>
          </a:p>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CMCC</a:t>
            </a:r>
            <a:endParaRPr lang="en-US" altLang="zh-CN" sz="6400" b="1" dirty="0">
              <a:latin typeface="微软雅黑" pitchFamily="34" charset="-122"/>
              <a:ea typeface="微软雅黑" pitchFamily="34" charset="-122"/>
              <a:cs typeface="+mj-cs"/>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118870" y="3225801"/>
            <a:ext cx="22401261" cy="15713872"/>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r>
              <a:rPr lang="en-GB" altLang="zh-CN" sz="4000" dirty="0" smtClean="0"/>
              <a:t>There are challenges on the uplink coverage of high frequency, and particularly in the discontinuity of TDD mode. Concerning the imbalance of uplink and downlink budget, we need to increase the uplink coverage. RAN4 has completed PC2 HPUE feature to improve the uplink coverage for 5G SA deployments on NR bands n41, n77, n78 and n79 in Rel-15 NR WI. NR Band n34 with frequency range 2010-2025MHz is an NR TDD band, the limit of 2GHz 5G NR uplink coverage lead to the imbalance coverage of uplink and downlink. In addition, 5G NR UE may use a larger transmission bandwidth, if increase bandwidth but not increase the UE transmission power, power spectral density will reduce, and the uplink coverage will be reduced. It is more urgent need to increase the UE output power for n34 in order to guarantee uplink coverage. </a:t>
            </a:r>
          </a:p>
          <a:p>
            <a:pPr hangingPunct="0"/>
            <a:r>
              <a:rPr lang="en-GB" altLang="zh-CN" sz="4000" dirty="0" smtClean="0"/>
              <a:t>It is proposed to specify Power Class 2 UE for NR band n34 supporting +26 </a:t>
            </a:r>
            <a:r>
              <a:rPr lang="en-GB" altLang="zh-CN" sz="4000" dirty="0" err="1" smtClean="0"/>
              <a:t>dBm</a:t>
            </a:r>
            <a:r>
              <a:rPr lang="en-GB" altLang="zh-CN" sz="4000" dirty="0" smtClean="0"/>
              <a:t>. The PC2 n34 UE maximum output power can be reference PC2 n41, n77,n78,n79 HPUE, defined as +26dBm in this Work Item. This Work Item is to develop a new feature to enable HPUE (power class 2) for NR band n34.</a:t>
            </a:r>
            <a:endParaRPr lang="zh-CN" altLang="zh-CN" sz="4000" dirty="0" smtClean="0"/>
          </a:p>
          <a:p>
            <a:pPr hangingPunct="0"/>
            <a:endParaRPr lang="en-GB" altLang="zh-CN" sz="40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599687" y="3406567"/>
            <a:ext cx="20498313" cy="9659709"/>
          </a:xfrm>
        </p:spPr>
        <p:txBody>
          <a:bodyPr>
            <a:noAutofit/>
          </a:bodyPr>
          <a:lstStyle/>
          <a:p>
            <a:pPr hangingPunct="0">
              <a:buNone/>
            </a:pPr>
            <a:endParaRPr lang="en-GB" altLang="zh-CN" sz="3600" dirty="0" smtClean="0"/>
          </a:p>
          <a:p>
            <a:pPr hangingPunct="0">
              <a:buNone/>
            </a:pPr>
            <a:r>
              <a:rPr lang="en-GB" altLang="zh-CN" sz="3600" dirty="0" smtClean="0"/>
              <a:t>The core objectives of the WI are:</a:t>
            </a:r>
            <a:endParaRPr lang="zh-CN" altLang="zh-CN" sz="3600" dirty="0" smtClean="0"/>
          </a:p>
          <a:p>
            <a:pPr lvl="0" hangingPunct="0"/>
            <a:r>
              <a:rPr lang="en-GB" altLang="zh-CN" sz="3600" dirty="0" smtClean="0"/>
              <a:t> Introduction of NR band n34 to support high power UE (Power class 2)</a:t>
            </a:r>
            <a:endParaRPr lang="zh-CN" altLang="zh-CN" sz="3600" dirty="0" smtClean="0"/>
          </a:p>
          <a:p>
            <a:pPr lvl="0" hangingPunct="0"/>
            <a:r>
              <a:rPr lang="en-GB" altLang="zh-CN" sz="3600" dirty="0" smtClean="0"/>
              <a:t>  Specify RF characteristics for n34, including UE maximum output power, </a:t>
            </a:r>
            <a:r>
              <a:rPr lang="en-GB" altLang="zh-CN" sz="3600" dirty="0" err="1" smtClean="0"/>
              <a:t>Tx</a:t>
            </a:r>
            <a:r>
              <a:rPr lang="en-GB" altLang="zh-CN" sz="3600" dirty="0" smtClean="0"/>
              <a:t> power tolerance and UL-MIMO for PC2 n34.</a:t>
            </a:r>
            <a:endParaRPr lang="zh-CN" altLang="zh-CN" sz="3600" dirty="0" smtClean="0"/>
          </a:p>
          <a:p>
            <a:pPr lvl="0"/>
            <a:r>
              <a:rPr lang="en-GB" altLang="zh-CN" sz="3600" dirty="0" smtClean="0"/>
              <a:t>  Release independent issue is to be considered for PC2 n34</a:t>
            </a:r>
          </a:p>
          <a:p>
            <a:pPr hangingPunct="0">
              <a:buNone/>
            </a:pPr>
            <a:endParaRPr lang="en-GB" altLang="zh-CN" sz="3600" dirty="0" smtClean="0"/>
          </a:p>
          <a:p>
            <a:pPr hangingPunct="0">
              <a:buNone/>
            </a:pPr>
            <a:r>
              <a:rPr lang="en-GB" altLang="zh-CN" sz="3600" dirty="0" smtClean="0"/>
              <a:t>The performance objectives of the WI are:</a:t>
            </a:r>
            <a:endParaRPr lang="zh-CN" altLang="zh-CN" sz="3600" dirty="0" smtClean="0"/>
          </a:p>
          <a:p>
            <a:pPr lvl="0" hangingPunct="0"/>
            <a:r>
              <a:rPr lang="en-GB" altLang="zh-CN" sz="3600" dirty="0" smtClean="0"/>
              <a:t>Release independence requirements if needed (TS 38.307)</a:t>
            </a:r>
            <a:endParaRPr lang="zh-CN" altLang="zh-CN" sz="3600" dirty="0" smtClean="0"/>
          </a:p>
          <a:p>
            <a:pPr lvl="0"/>
            <a:endParaRPr lang="zh-CN" altLang="zh-CN" dirty="0" smtClean="0"/>
          </a:p>
          <a:p>
            <a:pPr>
              <a:buNone/>
            </a:pPr>
            <a:endParaRPr kumimoji="1" lang="en-US" altLang="zh-CN" dirty="0" smtClean="0">
              <a:latin typeface="+mj-lt"/>
            </a:endParaRPr>
          </a:p>
        </p:txBody>
      </p:sp>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3</a:t>
            </a:fld>
            <a:endParaRPr lang="uk-UA">
              <a:latin typeface="+mj-lt"/>
            </a:endParaRPr>
          </a:p>
        </p:txBody>
      </p:sp>
      <p:sp>
        <p:nvSpPr>
          <p:cNvPr id="5" name="矩形 4"/>
          <p:cNvSpPr/>
          <p:nvPr/>
        </p:nvSpPr>
        <p:spPr>
          <a:xfrm>
            <a:off x="3563119" y="1162705"/>
            <a:ext cx="16977360" cy="923330"/>
          </a:xfrm>
          <a:prstGeom prst="rect">
            <a:avLst/>
          </a:prstGeom>
        </p:spPr>
        <p:txBody>
          <a:bodyPr wrap="square">
            <a:spAutoFit/>
          </a:bodyPr>
          <a:lstStyle/>
          <a:p>
            <a:r>
              <a:rPr lang="en-GB" altLang="zh-CN" sz="5400" b="1" dirty="0" smtClean="0"/>
              <a:t>Objective of Core and performance part WI</a:t>
            </a:r>
            <a:endParaRPr lang="zh-CN" altLang="zh-CN" sz="5400" b="1" dirty="0" smtClean="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016000" y="965200"/>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48593" y="13066276"/>
            <a:ext cx="274114" cy="471924"/>
          </a:xfrm>
        </p:spPr>
        <p:txBody>
          <a:bodyPr/>
          <a:lstStyle/>
          <a:p>
            <a:fld id="{86CB4B4D-7CA3-9044-876B-883B54F8677D}" type="slidenum">
              <a:rPr lang="en-US" altLang="zh-CN" smtClean="0"/>
              <a:pPr/>
              <a:t>4</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40</TotalTime>
  <Words>332</Words>
  <Application>Microsoft Office PowerPoint</Application>
  <PresentationFormat>自定义</PresentationFormat>
  <Paragraphs>49</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Showroom</vt:lpstr>
      <vt:lpstr>幻灯片 1</vt:lpstr>
      <vt:lpstr>Justification</vt:lpstr>
      <vt:lpstr>幻灯片 3</vt:lpstr>
      <vt:lpstr>幻灯片 4</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19</cp:revision>
  <dcterms:modified xsi:type="dcterms:W3CDTF">2021-03-15T08:44:14Z</dcterms:modified>
  <cp:category/>
</cp:coreProperties>
</file>