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"/>
  </p:notesMasterIdLst>
  <p:sldIdLst>
    <p:sldId id="376" r:id="rId2"/>
    <p:sldId id="377" r:id="rId3"/>
    <p:sldId id="379" r:id="rId4"/>
    <p:sldId id="380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5" autoAdjust="0"/>
    <p:restoredTop sz="94660"/>
  </p:normalViewPr>
  <p:slideViewPr>
    <p:cSldViewPr snapToGrid="0">
      <p:cViewPr varScale="1">
        <p:scale>
          <a:sx n="79" d="100"/>
          <a:sy n="79" d="100"/>
        </p:scale>
        <p:origin x="41" y="2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8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35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46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2021/3/15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A002CB-CDE7-43AF-B30C-AFEE6C625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5903" y="4978822"/>
            <a:ext cx="7387570" cy="456860"/>
          </a:xfrm>
        </p:spPr>
        <p:txBody>
          <a:bodyPr/>
          <a:lstStyle/>
          <a:p>
            <a:r>
              <a:rPr lang="en-US" altLang="zh-CN" dirty="0"/>
              <a:t>AI: 9.13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28915" y="4362607"/>
            <a:ext cx="7393613" cy="456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800" dirty="0"/>
              <a:t>Discussion on meeting schedule in 2021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2946" y="3556922"/>
            <a:ext cx="8459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3GPP TSG RAN WG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#91-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	                                                          RP-210325</a:t>
            </a:r>
            <a:endParaRPr lang="zh-CN" altLang="zh-CN" sz="1400" b="1" dirty="0">
              <a:solidFill>
                <a:schemeClr val="bg1"/>
              </a:solidFill>
              <a:latin typeface="Arial" panose="020B0604020202020204" pitchFamily="34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MS Mincho"/>
                <a:cs typeface="Arial" panose="020B0604020202020204" pitchFamily="34" charset="0"/>
              </a:rPr>
              <a:t>Electronic Meeting, March 16 - 26, 2021</a:t>
            </a:r>
            <a:endParaRPr lang="zh-CN" altLang="zh-CN" sz="1400" b="1" dirty="0">
              <a:solidFill>
                <a:schemeClr val="bg1"/>
              </a:solidFill>
              <a:effectLst/>
              <a:latin typeface="Arial" panose="020B0604020202020204" pitchFamily="34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0ADB0C-9447-474D-A3B0-7290C02B36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60653" y="1588633"/>
            <a:ext cx="10477388" cy="4475423"/>
          </a:xfrm>
        </p:spPr>
        <p:txBody>
          <a:bodyPr>
            <a:normAutofit/>
          </a:bodyPr>
          <a:lstStyle/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Global Covid-19 pandemic is yet to come under control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Different countries/regions have travel restrictions still on place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Currently meetings in Q3 and Q4 are scheduled as F2F meetings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Travel planning, including visa application/processing may take several months 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  <a:latin typeface="vivo Bold"/>
              <a:ea typeface="vivo type CNS"/>
              <a:cs typeface="Times New Roman" pitchFamily="18" charset="0"/>
            </a:endParaRP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zh-CN" altLang="en-US" dirty="0">
              <a:solidFill>
                <a:schemeClr val="tx1"/>
              </a:solidFill>
              <a:latin typeface="vivo Bold"/>
              <a:ea typeface="vivo type CN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F4A872-4FB7-4E16-9E01-9F6BFE19E8D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vert="horz" lIns="0" tIns="0" rIns="0" bIns="0" rtlCol="0" anchor="ctr">
            <a:noAutofit/>
          </a:bodyPr>
          <a:lstStyle/>
          <a:p>
            <a:r>
              <a:rPr lang="en-US" altLang="zh-CN" sz="2400" b="1" dirty="0"/>
              <a:t>Background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91874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/>
        <p:txBody>
          <a:bodyPr>
            <a:normAutofit/>
          </a:bodyPr>
          <a:lstStyle/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At most 3 WGs meetings in 2</a:t>
            </a:r>
            <a:r>
              <a:rPr lang="en-US" altLang="zh-CN" sz="1800" baseline="30000" dirty="0">
                <a:latin typeface="vivo Bold"/>
                <a:ea typeface="vivo type CNS"/>
                <a:cs typeface="Times New Roman" pitchFamily="18" charset="0"/>
              </a:rPr>
              <a:t>nd</a:t>
            </a: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 half of 2021, “3-week” </a:t>
            </a:r>
            <a:r>
              <a:rPr lang="en-US" altLang="zh-CN" sz="1800" dirty="0" err="1">
                <a:latin typeface="vivo Bold"/>
                <a:ea typeface="vivo type CNS"/>
                <a:cs typeface="Times New Roman" pitchFamily="18" charset="0"/>
              </a:rPr>
              <a:t>emeeting</a:t>
            </a: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 should be avoided in any circumstance.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Confirm meetings in Q3, Q4 2021 to be </a:t>
            </a:r>
            <a:r>
              <a:rPr lang="en-US" altLang="zh-CN" sz="1800" dirty="0" err="1">
                <a:latin typeface="vivo Bold"/>
                <a:ea typeface="vivo type CNS"/>
                <a:cs typeface="Times New Roman" pitchFamily="18" charset="0"/>
              </a:rPr>
              <a:t>emeetings</a:t>
            </a:r>
            <a:endParaRPr lang="en-US" altLang="zh-CN" sz="1800" dirty="0">
              <a:latin typeface="vivo Bold"/>
              <a:ea typeface="vivo type CNS"/>
              <a:cs typeface="Times New Roman" pitchFamily="18" charset="0"/>
            </a:endParaRPr>
          </a:p>
          <a:p>
            <a:pPr marL="597694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Tentative </a:t>
            </a:r>
            <a:r>
              <a:rPr lang="en-US" altLang="zh-CN" sz="1800" dirty="0" err="1">
                <a:latin typeface="vivo Bold"/>
                <a:ea typeface="vivo type CNS"/>
                <a:cs typeface="Times New Roman" pitchFamily="18" charset="0"/>
              </a:rPr>
              <a:t>emeeting</a:t>
            </a:r>
            <a:r>
              <a:rPr lang="en-US" altLang="zh-CN" sz="1800" dirty="0">
                <a:latin typeface="vivo Bold"/>
                <a:ea typeface="vivo type CNS"/>
                <a:cs typeface="Times New Roman" pitchFamily="18" charset="0"/>
              </a:rPr>
              <a:t> schedules for RAN TSG and WGs in Q3, Q4, 2021. </a:t>
            </a:r>
            <a:endParaRPr lang="en-US" altLang="zh-CN" sz="1800" dirty="0">
              <a:latin typeface="vivo Bold"/>
              <a:cs typeface="Arial" panose="020B0604020202020204" pitchFamily="34" charset="0"/>
            </a:endParaRPr>
          </a:p>
          <a:p>
            <a:pPr marL="285750" indent="-342900">
              <a:lnSpc>
                <a:spcPct val="70000"/>
              </a:lnSpc>
              <a:spcBef>
                <a:spcPts val="1200"/>
              </a:spcBef>
            </a:pPr>
            <a:endParaRPr lang="en-US" altLang="zh-CN" sz="1800" dirty="0"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Proposal 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1124130" y="3095831"/>
            <a:ext cx="167595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</p:txBody>
      </p:sp>
      <p:sp>
        <p:nvSpPr>
          <p:cNvPr id="9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2842450" y="3095081"/>
            <a:ext cx="174064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</p:txBody>
      </p:sp>
      <p:sp>
        <p:nvSpPr>
          <p:cNvPr id="10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1127645" y="3702744"/>
            <a:ext cx="224102" cy="21914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1-2</a:t>
            </a:r>
          </a:p>
        </p:txBody>
      </p:sp>
      <p:sp>
        <p:nvSpPr>
          <p:cNvPr id="11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1376294" y="3702743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735786" y="3702743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3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2106663" y="3702743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4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2851918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5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3222768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3593617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8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3964467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9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4615413" y="3096582"/>
            <a:ext cx="1534576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</p:txBody>
      </p:sp>
      <p:sp>
        <p:nvSpPr>
          <p:cNvPr id="20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6182308" y="3096582"/>
            <a:ext cx="15345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21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4333988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2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4701873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5072723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4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5443572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5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5814421" y="3702744"/>
            <a:ext cx="409249" cy="21914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26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6263587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27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6634437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8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7010784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9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7381634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30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7749519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31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8120369" y="370274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32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8491218" y="3702743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33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7741078" y="3095081"/>
            <a:ext cx="15345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34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9308057" y="3095081"/>
            <a:ext cx="169147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3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2464522" y="3705810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36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8856602" y="369678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37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9221986" y="369678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38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9585618" y="369678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39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9935745" y="3699291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40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10299377" y="369678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41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10663963" y="369678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27-31</a:t>
            </a:r>
          </a:p>
        </p:txBody>
      </p:sp>
      <p:sp>
        <p:nvSpPr>
          <p:cNvPr id="42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3927632" y="3996200"/>
            <a:ext cx="57246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WGs</a:t>
            </a:r>
          </a:p>
        </p:txBody>
      </p:sp>
      <p:sp>
        <p:nvSpPr>
          <p:cNvPr id="4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5069750" y="3968477"/>
            <a:ext cx="355424" cy="13333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</p:txBody>
      </p:sp>
      <p:sp>
        <p:nvSpPr>
          <p:cNvPr id="44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9935745" y="3961275"/>
            <a:ext cx="355424" cy="13405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</p:txBody>
      </p:sp>
      <p:sp>
        <p:nvSpPr>
          <p:cNvPr id="45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6875229" y="3985877"/>
            <a:ext cx="46663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WGs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939066" y="4331463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/>
              <a:t>4+3</a:t>
            </a:r>
            <a:endParaRPr lang="zh-CN" altLang="en-US" u="sng" dirty="0"/>
          </a:p>
        </p:txBody>
      </p:sp>
      <p:sp>
        <p:nvSpPr>
          <p:cNvPr id="47" name="文本框 46"/>
          <p:cNvSpPr txBox="1"/>
          <p:nvPr/>
        </p:nvSpPr>
        <p:spPr>
          <a:xfrm>
            <a:off x="8505385" y="4339589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/>
              <a:t>5+2</a:t>
            </a:r>
            <a:endParaRPr lang="zh-CN" altLang="en-US" u="sng" dirty="0"/>
          </a:p>
        </p:txBody>
      </p:sp>
      <p:sp>
        <p:nvSpPr>
          <p:cNvPr id="48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8483982" y="4015215"/>
            <a:ext cx="54751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WGs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609030" y="4327417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/>
              <a:t>2+5</a:t>
            </a:r>
            <a:endParaRPr lang="zh-CN" altLang="en-US" u="sng" dirty="0"/>
          </a:p>
        </p:txBody>
      </p:sp>
      <p:sp>
        <p:nvSpPr>
          <p:cNvPr id="51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7060596" y="4096481"/>
            <a:ext cx="46663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WGs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098812" y="4481080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/>
              <a:t>5+2</a:t>
            </a:r>
            <a:endParaRPr lang="zh-CN" altLang="en-US" u="sng" dirty="0"/>
          </a:p>
        </p:txBody>
      </p:sp>
      <p:sp>
        <p:nvSpPr>
          <p:cNvPr id="55" name="文本框 54"/>
          <p:cNvSpPr txBox="1"/>
          <p:nvPr/>
        </p:nvSpPr>
        <p:spPr>
          <a:xfrm>
            <a:off x="6859211" y="4574445"/>
            <a:ext cx="402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Or</a:t>
            </a:r>
            <a:endParaRPr lang="zh-CN" altLang="en-US" sz="1400" dirty="0"/>
          </a:p>
        </p:txBody>
      </p:sp>
      <p:sp>
        <p:nvSpPr>
          <p:cNvPr id="57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6034997" y="3956320"/>
            <a:ext cx="453262" cy="134552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59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10444456" y="3962324"/>
            <a:ext cx="514686" cy="133951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60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9070932" y="3968477"/>
            <a:ext cx="420984" cy="133336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</p:spTree>
    <p:extLst>
      <p:ext uri="{BB962C8B-B14F-4D97-AF65-F5344CB8AC3E}">
        <p14:creationId xmlns:p14="http://schemas.microsoft.com/office/powerpoint/2010/main" val="1695792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883736" cy="456860"/>
          </a:xfrm>
        </p:spPr>
        <p:txBody>
          <a:bodyPr/>
          <a:lstStyle/>
          <a:p>
            <a:r>
              <a:rPr lang="en-US" altLang="zh-CN" sz="2400" b="1" dirty="0"/>
              <a:t>Annex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altLang="zh-CN" sz="2000" dirty="0"/>
              <a:t>RAN time plan in Q1 and Q1, 2021 </a:t>
            </a:r>
            <a:endParaRPr lang="zh-CN" altLang="en-US" dirty="0"/>
          </a:p>
        </p:txBody>
      </p:sp>
      <p:cxnSp>
        <p:nvCxnSpPr>
          <p:cNvPr id="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1947600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: Rounded Corners 117">
            <a:extLst>
              <a:ext uri="{FF2B5EF4-FFF2-40B4-BE49-F238E27FC236}">
                <a16:creationId xmlns:a16="http://schemas.microsoft.com/office/drawing/2014/main" id="{DD721602-B007-4FC1-BCBB-B16620BDA6E7}"/>
              </a:ext>
            </a:extLst>
          </p:cNvPr>
          <p:cNvSpPr/>
          <p:nvPr/>
        </p:nvSpPr>
        <p:spPr>
          <a:xfrm>
            <a:off x="5651391" y="3796605"/>
            <a:ext cx="724208" cy="3864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1" name="Rectangle: Rounded Corners 218">
            <a:extLst>
              <a:ext uri="{FF2B5EF4-FFF2-40B4-BE49-F238E27FC236}">
                <a16:creationId xmlns:a16="http://schemas.microsoft.com/office/drawing/2014/main" id="{DAD18A45-3849-45A8-87E8-F3FCD8718EA6}"/>
              </a:ext>
            </a:extLst>
          </p:cNvPr>
          <p:cNvSpPr/>
          <p:nvPr/>
        </p:nvSpPr>
        <p:spPr>
          <a:xfrm>
            <a:off x="7147428" y="2717336"/>
            <a:ext cx="344374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" name="Rectangle: Rounded Corners 217">
            <a:extLst>
              <a:ext uri="{FF2B5EF4-FFF2-40B4-BE49-F238E27FC236}">
                <a16:creationId xmlns:a16="http://schemas.microsoft.com/office/drawing/2014/main" id="{51B69A0B-0107-4A30-9950-6D8F325BF631}"/>
              </a:ext>
            </a:extLst>
          </p:cNvPr>
          <p:cNvSpPr/>
          <p:nvPr/>
        </p:nvSpPr>
        <p:spPr>
          <a:xfrm>
            <a:off x="5292164" y="2717336"/>
            <a:ext cx="33331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8250423" y="2717492"/>
            <a:ext cx="298464" cy="3456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4" name="Rectangle: Rounded Corners 131">
            <a:extLst>
              <a:ext uri="{FF2B5EF4-FFF2-40B4-BE49-F238E27FC236}">
                <a16:creationId xmlns:a16="http://schemas.microsoft.com/office/drawing/2014/main" id="{D4C8BA77-A9E4-420C-893E-AEAFB35728FB}"/>
              </a:ext>
            </a:extLst>
          </p:cNvPr>
          <p:cNvSpPr/>
          <p:nvPr/>
        </p:nvSpPr>
        <p:spPr>
          <a:xfrm>
            <a:off x="3657204" y="3843016"/>
            <a:ext cx="388659" cy="231726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1591449" y="3192658"/>
            <a:ext cx="704687" cy="245259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20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502328" y="1617721"/>
            <a:ext cx="691600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21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1222733" y="1617721"/>
            <a:ext cx="1442160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22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2697212" y="1616971"/>
            <a:ext cx="174064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34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842904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1859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1581232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6185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0921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3058110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3429497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3795358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3815406" y="2717492"/>
            <a:ext cx="302150" cy="3456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6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2714778" y="2714145"/>
            <a:ext cx="33331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47" name="Rectangle: Rounded Corners 183">
            <a:extLst>
              <a:ext uri="{FF2B5EF4-FFF2-40B4-BE49-F238E27FC236}">
                <a16:creationId xmlns:a16="http://schemas.microsoft.com/office/drawing/2014/main" id="{C467D48E-4C19-4A96-B4FD-7E9B4E95210C}"/>
              </a:ext>
            </a:extLst>
          </p:cNvPr>
          <p:cNvSpPr/>
          <p:nvPr/>
        </p:nvSpPr>
        <p:spPr>
          <a:xfrm>
            <a:off x="502327" y="2714145"/>
            <a:ext cx="333311" cy="386456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48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3811409" y="3843016"/>
            <a:ext cx="355424" cy="23172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57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91097" y="2612062"/>
            <a:ext cx="12013314" cy="537338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latin typeface="Arial" charset="0"/>
            </a:endParaRPr>
          </a:p>
        </p:txBody>
      </p:sp>
      <p:sp>
        <p:nvSpPr>
          <p:cNvPr id="67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487511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68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858361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69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1226246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70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1597096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71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967945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72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2338795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3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2706680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74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3077530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75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3448379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76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3819229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7" name="Rectangle: Rounded Corners 121">
            <a:extLst>
              <a:ext uri="{FF2B5EF4-FFF2-40B4-BE49-F238E27FC236}">
                <a16:creationId xmlns:a16="http://schemas.microsoft.com/office/drawing/2014/main" id="{6CB81F5D-31D5-4457-ACCD-E2E02A40DDD2}"/>
              </a:ext>
            </a:extLst>
          </p:cNvPr>
          <p:cNvSpPr/>
          <p:nvPr/>
        </p:nvSpPr>
        <p:spPr>
          <a:xfrm>
            <a:off x="2330531" y="5729709"/>
            <a:ext cx="70370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78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862325" y="3796606"/>
            <a:ext cx="692052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79" name="Rectangle: Rounded Corners 195">
            <a:extLst>
              <a:ext uri="{FF2B5EF4-FFF2-40B4-BE49-F238E27FC236}">
                <a16:creationId xmlns:a16="http://schemas.microsoft.com/office/drawing/2014/main" id="{9CF33AC0-8245-41A9-8249-11570E70F309}"/>
              </a:ext>
            </a:extLst>
          </p:cNvPr>
          <p:cNvSpPr/>
          <p:nvPr/>
        </p:nvSpPr>
        <p:spPr>
          <a:xfrm>
            <a:off x="870488" y="5258802"/>
            <a:ext cx="70509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0" name="Rectangle: Rounded Corners 197">
            <a:extLst>
              <a:ext uri="{FF2B5EF4-FFF2-40B4-BE49-F238E27FC236}">
                <a16:creationId xmlns:a16="http://schemas.microsoft.com/office/drawing/2014/main" id="{34046CC4-907E-4BB2-9D7A-8E83AC184393}"/>
              </a:ext>
            </a:extLst>
          </p:cNvPr>
          <p:cNvSpPr/>
          <p:nvPr/>
        </p:nvSpPr>
        <p:spPr>
          <a:xfrm>
            <a:off x="859278" y="4786566"/>
            <a:ext cx="719572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81" name="Rectangle: Rounded Corners 198">
            <a:extLst>
              <a:ext uri="{FF2B5EF4-FFF2-40B4-BE49-F238E27FC236}">
                <a16:creationId xmlns:a16="http://schemas.microsoft.com/office/drawing/2014/main" id="{F0C933E5-C77C-4B6D-9CC4-F0228821CF6A}"/>
              </a:ext>
            </a:extLst>
          </p:cNvPr>
          <p:cNvSpPr/>
          <p:nvPr/>
        </p:nvSpPr>
        <p:spPr>
          <a:xfrm>
            <a:off x="867902" y="4285691"/>
            <a:ext cx="699418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2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4470175" y="1618472"/>
            <a:ext cx="1534576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83" name="Rectangle 205">
            <a:extLst>
              <a:ext uri="{FF2B5EF4-FFF2-40B4-BE49-F238E27FC236}">
                <a16:creationId xmlns:a16="http://schemas.microsoft.com/office/drawing/2014/main" id="{87505F28-0473-45DA-9F4F-ADC5BD2D3484}"/>
              </a:ext>
            </a:extLst>
          </p:cNvPr>
          <p:cNvSpPr/>
          <p:nvPr/>
        </p:nvSpPr>
        <p:spPr>
          <a:xfrm>
            <a:off x="7610711" y="1617721"/>
            <a:ext cx="98955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84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6037070" y="1618472"/>
            <a:ext cx="15345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4540771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4416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31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8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7246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9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8499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6764692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134914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Connector 12">
            <a:extLst>
              <a:ext uri="{FF2B5EF4-FFF2-40B4-BE49-F238E27FC236}">
                <a16:creationId xmlns:a16="http://schemas.microsoft.com/office/drawing/2014/main" id="{3579E115-AA48-406F-9B8D-C582BFC1991D}"/>
              </a:ext>
            </a:extLst>
          </p:cNvPr>
          <p:cNvCxnSpPr>
            <a:cxnSpLocks/>
          </p:cNvCxnSpPr>
          <p:nvPr/>
        </p:nvCxnSpPr>
        <p:spPr bwMode="auto">
          <a:xfrm flipV="1">
            <a:off x="7500201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Straight Connector 12">
            <a:extLst>
              <a:ext uri="{FF2B5EF4-FFF2-40B4-BE49-F238E27FC236}">
                <a16:creationId xmlns:a16="http://schemas.microsoft.com/office/drawing/2014/main" id="{D9221150-9F5A-4605-8316-1347138E0C7E}"/>
              </a:ext>
            </a:extLst>
          </p:cNvPr>
          <p:cNvCxnSpPr>
            <a:cxnSpLocks/>
          </p:cNvCxnSpPr>
          <p:nvPr/>
        </p:nvCxnSpPr>
        <p:spPr bwMode="auto">
          <a:xfrm flipV="1">
            <a:off x="7870055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4188750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95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4556635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96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4927485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97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5298334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8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5669184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99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6037069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100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6407919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01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6784266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02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7155116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103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7523001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104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7893851" y="2224634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4166833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6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8264700" y="2224633"/>
            <a:ext cx="335566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568FB49D-9FF4-4DD4-BD37-EDB81814730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46215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C25D509E-C181-456A-8C16-5CD222FDD17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11098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0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8253097" y="3843016"/>
            <a:ext cx="355424" cy="23172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111" name="Rectangle: Rounded Corners 259">
            <a:extLst>
              <a:ext uri="{FF2B5EF4-FFF2-40B4-BE49-F238E27FC236}">
                <a16:creationId xmlns:a16="http://schemas.microsoft.com/office/drawing/2014/main" id="{F1D681A8-1083-4670-9BC3-3C2EEB2AB53D}"/>
              </a:ext>
            </a:extLst>
          </p:cNvPr>
          <p:cNvSpPr/>
          <p:nvPr/>
        </p:nvSpPr>
        <p:spPr>
          <a:xfrm>
            <a:off x="6772697" y="5729709"/>
            <a:ext cx="70370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12" name="Rectangle: Rounded Corners 122">
            <a:extLst>
              <a:ext uri="{FF2B5EF4-FFF2-40B4-BE49-F238E27FC236}">
                <a16:creationId xmlns:a16="http://schemas.microsoft.com/office/drawing/2014/main" id="{0F15EE4C-7157-40B0-8D44-14FA0CD44962}"/>
              </a:ext>
            </a:extLst>
          </p:cNvPr>
          <p:cNvSpPr/>
          <p:nvPr/>
        </p:nvSpPr>
        <p:spPr>
          <a:xfrm>
            <a:off x="6907093" y="5258802"/>
            <a:ext cx="505853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3" name="Rectangle: Rounded Corners 125">
            <a:extLst>
              <a:ext uri="{FF2B5EF4-FFF2-40B4-BE49-F238E27FC236}">
                <a16:creationId xmlns:a16="http://schemas.microsoft.com/office/drawing/2014/main" id="{2CE0ABCB-D23E-4105-820B-48D05D76B4CF}"/>
              </a:ext>
            </a:extLst>
          </p:cNvPr>
          <p:cNvSpPr/>
          <p:nvPr/>
        </p:nvSpPr>
        <p:spPr>
          <a:xfrm>
            <a:off x="6785051" y="4772702"/>
            <a:ext cx="713322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14" name="Rectangle: Rounded Corners 132">
            <a:extLst>
              <a:ext uri="{FF2B5EF4-FFF2-40B4-BE49-F238E27FC236}">
                <a16:creationId xmlns:a16="http://schemas.microsoft.com/office/drawing/2014/main" id="{F5172F87-3A95-4682-9C2C-113B893200BC}"/>
              </a:ext>
            </a:extLst>
          </p:cNvPr>
          <p:cNvSpPr/>
          <p:nvPr/>
        </p:nvSpPr>
        <p:spPr>
          <a:xfrm>
            <a:off x="4925385" y="4285691"/>
            <a:ext cx="5277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5" name="Rectangle: Rounded Corners 115">
            <a:extLst>
              <a:ext uri="{FF2B5EF4-FFF2-40B4-BE49-F238E27FC236}">
                <a16:creationId xmlns:a16="http://schemas.microsoft.com/office/drawing/2014/main" id="{9E1A2E68-E9FB-42FB-8C54-8303C3EAA29A}"/>
              </a:ext>
            </a:extLst>
          </p:cNvPr>
          <p:cNvSpPr/>
          <p:nvPr/>
        </p:nvSpPr>
        <p:spPr>
          <a:xfrm>
            <a:off x="4925481" y="3796606"/>
            <a:ext cx="52763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6" name="Rectangle: Rounded Corners 116">
            <a:extLst>
              <a:ext uri="{FF2B5EF4-FFF2-40B4-BE49-F238E27FC236}">
                <a16:creationId xmlns:a16="http://schemas.microsoft.com/office/drawing/2014/main" id="{AE15AB87-CFDD-42C5-92C8-B460A1B0D7B1}"/>
              </a:ext>
            </a:extLst>
          </p:cNvPr>
          <p:cNvSpPr/>
          <p:nvPr/>
        </p:nvSpPr>
        <p:spPr>
          <a:xfrm>
            <a:off x="6907093" y="3796606"/>
            <a:ext cx="52079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8" name="Rectangle: Rounded Corners 120">
            <a:extLst>
              <a:ext uri="{FF2B5EF4-FFF2-40B4-BE49-F238E27FC236}">
                <a16:creationId xmlns:a16="http://schemas.microsoft.com/office/drawing/2014/main" id="{D55FE1EE-2FE6-480D-845C-55898C42EBA8}"/>
              </a:ext>
            </a:extLst>
          </p:cNvPr>
          <p:cNvSpPr/>
          <p:nvPr/>
        </p:nvSpPr>
        <p:spPr>
          <a:xfrm>
            <a:off x="4191830" y="3192658"/>
            <a:ext cx="452184" cy="29676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9" name="Rectangle: Rounded Corners 140">
            <a:extLst>
              <a:ext uri="{FF2B5EF4-FFF2-40B4-BE49-F238E27FC236}">
                <a16:creationId xmlns:a16="http://schemas.microsoft.com/office/drawing/2014/main" id="{56562301-9430-4FA9-BF5C-8597C2908F53}"/>
              </a:ext>
            </a:extLst>
          </p:cNvPr>
          <p:cNvSpPr/>
          <p:nvPr/>
        </p:nvSpPr>
        <p:spPr>
          <a:xfrm>
            <a:off x="6901239" y="4285691"/>
            <a:ext cx="5277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0" name="Rectangle: Rounded Corners 141">
            <a:extLst>
              <a:ext uri="{FF2B5EF4-FFF2-40B4-BE49-F238E27FC236}">
                <a16:creationId xmlns:a16="http://schemas.microsoft.com/office/drawing/2014/main" id="{A1D9218E-CDF1-469C-90D7-12FAB1D2E2E2}"/>
              </a:ext>
            </a:extLst>
          </p:cNvPr>
          <p:cNvSpPr/>
          <p:nvPr/>
        </p:nvSpPr>
        <p:spPr>
          <a:xfrm>
            <a:off x="5651391" y="4285691"/>
            <a:ext cx="724208" cy="3864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21" name="Rectangle: Rounded Corners 142">
            <a:extLst>
              <a:ext uri="{FF2B5EF4-FFF2-40B4-BE49-F238E27FC236}">
                <a16:creationId xmlns:a16="http://schemas.microsoft.com/office/drawing/2014/main" id="{8253A6DA-E5E2-4B32-BC0F-7A6BBB84A519}"/>
              </a:ext>
            </a:extLst>
          </p:cNvPr>
          <p:cNvSpPr/>
          <p:nvPr/>
        </p:nvSpPr>
        <p:spPr>
          <a:xfrm>
            <a:off x="4931271" y="5258802"/>
            <a:ext cx="52772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62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22" name="Rectangle: Rounded Corners 143">
            <a:extLst>
              <a:ext uri="{FF2B5EF4-FFF2-40B4-BE49-F238E27FC236}">
                <a16:creationId xmlns:a16="http://schemas.microsoft.com/office/drawing/2014/main" id="{386BD343-4AFE-481F-90B1-A3DA61B468D9}"/>
              </a:ext>
            </a:extLst>
          </p:cNvPr>
          <p:cNvSpPr/>
          <p:nvPr/>
        </p:nvSpPr>
        <p:spPr>
          <a:xfrm>
            <a:off x="5651391" y="5258801"/>
            <a:ext cx="724208" cy="3864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2641" y="23763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40196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20560</TotalTime>
  <Words>386</Words>
  <Application>Microsoft Office PowerPoint</Application>
  <PresentationFormat>宽屏</PresentationFormat>
  <Paragraphs>270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Helvetica Neue</vt:lpstr>
      <vt:lpstr>Helvetica Neue Medium</vt:lpstr>
      <vt:lpstr>MS Mincho</vt:lpstr>
      <vt:lpstr>Nokia Pure Text Light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762</cp:revision>
  <dcterms:created xsi:type="dcterms:W3CDTF">2019-03-21T01:16:59Z</dcterms:created>
  <dcterms:modified xsi:type="dcterms:W3CDTF">2021-03-15T11:58:25Z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