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2"/>
  </p:notesMasterIdLst>
  <p:sldIdLst>
    <p:sldId id="376" r:id="rId2"/>
    <p:sldId id="400" r:id="rId3"/>
    <p:sldId id="416" r:id="rId4"/>
    <p:sldId id="430" r:id="rId5"/>
    <p:sldId id="431" r:id="rId6"/>
    <p:sldId id="435" r:id="rId7"/>
    <p:sldId id="429" r:id="rId8"/>
    <p:sldId id="423" r:id="rId9"/>
    <p:sldId id="390" r:id="rId10"/>
    <p:sldId id="347"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5FFF"/>
    <a:srgbClr val="E848EC"/>
    <a:srgbClr val="A8EE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60" autoAdjust="0"/>
    <p:restoredTop sz="94660"/>
  </p:normalViewPr>
  <p:slideViewPr>
    <p:cSldViewPr snapToGrid="0">
      <p:cViewPr varScale="1">
        <p:scale>
          <a:sx n="113" d="100"/>
          <a:sy n="113" d="100"/>
        </p:scale>
        <p:origin x="222"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2021/3/15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9</a:t>
            </a:fld>
            <a:endParaRPr lang="zh-CN" altLang="en-US"/>
          </a:p>
        </p:txBody>
      </p:sp>
    </p:spTree>
    <p:extLst>
      <p:ext uri="{BB962C8B-B14F-4D97-AF65-F5344CB8AC3E}">
        <p14:creationId xmlns:p14="http://schemas.microsoft.com/office/powerpoint/2010/main" val="42730851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2021/3/15</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bioee.ucsd.edu/papers/A%20Near-Zero-Power%20Wake-Up%20Receiver%20Achieving%20-69-dBm%20Sensitivity%20-%20Hall%20(JSSC,%202018).pdf" TargetMode="External"/><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3.png"/><Relationship Id="rId12" Type="http://schemas.openxmlformats.org/officeDocument/2006/relationships/image" Target="../media/image18.svg"/><Relationship Id="rId2" Type="http://schemas.openxmlformats.org/officeDocument/2006/relationships/image" Target="../media/image9.png"/><Relationship Id="rId16" Type="http://schemas.openxmlformats.org/officeDocument/2006/relationships/image" Target="../media/image22.svg"/><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svg"/><Relationship Id="rId4" Type="http://schemas.microsoft.com/office/2007/relationships/hdphoto" Target="../media/hdphoto1.wdp"/><Relationship Id="rId9" Type="http://schemas.openxmlformats.org/officeDocument/2006/relationships/image" Target="../media/image15.png"/><Relationship Id="rId14" Type="http://schemas.openxmlformats.org/officeDocument/2006/relationships/image" Target="../media/image20.svg"/></Relationships>
</file>

<file path=ppt/slides/_rels/slide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
        <p:nvSpPr>
          <p:cNvPr id="14" name="内容占位符 6">
            <a:extLst>
              <a:ext uri="{FF2B5EF4-FFF2-40B4-BE49-F238E27FC236}">
                <a16:creationId xmlns:a16="http://schemas.microsoft.com/office/drawing/2014/main" id="{779A1EF3-0A64-4A52-8F9E-79733B3DF07F}"/>
              </a:ext>
            </a:extLst>
          </p:cNvPr>
          <p:cNvSpPr>
            <a:spLocks noGrp="1"/>
          </p:cNvSpPr>
          <p:nvPr>
            <p:ph sz="quarter" idx="37"/>
          </p:nvPr>
        </p:nvSpPr>
        <p:spPr>
          <a:xfrm>
            <a:off x="-993" y="3021922"/>
            <a:ext cx="8653431" cy="2622508"/>
          </a:xfrm>
        </p:spPr>
        <p:txBody>
          <a:bodyPr/>
          <a:lstStyle/>
          <a:p>
            <a:r>
              <a:rPr lang="en-GB" altLang="zh-CN" sz="1600" b="1" dirty="0">
                <a:solidFill>
                  <a:schemeClr val="bg1"/>
                </a:solidFill>
                <a:latin typeface="+mn-lt"/>
              </a:rPr>
              <a:t>3GPP TSG RAN Meeting #</a:t>
            </a:r>
            <a:r>
              <a:rPr lang="en-US" altLang="zh-CN" sz="1600" b="1" dirty="0">
                <a:solidFill>
                  <a:schemeClr val="bg1"/>
                </a:solidFill>
                <a:latin typeface="+mn-lt"/>
              </a:rPr>
              <a:t>91e</a:t>
            </a:r>
            <a:r>
              <a:rPr lang="en-GB" altLang="zh-CN" sz="1600" b="1" dirty="0">
                <a:solidFill>
                  <a:schemeClr val="bg1"/>
                </a:solidFill>
                <a:latin typeface="+mn-lt"/>
              </a:rPr>
              <a:t>	                                                            		RP-210322</a:t>
            </a:r>
            <a:endParaRPr lang="zh-CN" altLang="zh-CN" sz="1600" dirty="0">
              <a:solidFill>
                <a:schemeClr val="bg1"/>
              </a:solidFill>
              <a:latin typeface="+mn-lt"/>
            </a:endParaRPr>
          </a:p>
          <a:p>
            <a:r>
              <a:rPr lang="en-GB" altLang="zh-CN" sz="1600" b="1" dirty="0">
                <a:solidFill>
                  <a:schemeClr val="bg1"/>
                </a:solidFill>
                <a:latin typeface="+mn-lt"/>
              </a:rPr>
              <a:t>Electronic Meeting, </a:t>
            </a:r>
            <a:r>
              <a:rPr lang="en-US" altLang="zh-CN" sz="1600" b="1" dirty="0">
                <a:solidFill>
                  <a:schemeClr val="bg1"/>
                </a:solidFill>
                <a:latin typeface="+mn-lt"/>
              </a:rPr>
              <a:t>Mar.</a:t>
            </a:r>
            <a:r>
              <a:rPr lang="zh-CN" altLang="en-US" sz="1600" b="1" dirty="0">
                <a:solidFill>
                  <a:schemeClr val="bg1"/>
                </a:solidFill>
                <a:latin typeface="+mn-lt"/>
              </a:rPr>
              <a:t> </a:t>
            </a:r>
            <a:r>
              <a:rPr lang="en-US" altLang="zh-CN" sz="1600" b="1" dirty="0">
                <a:solidFill>
                  <a:schemeClr val="bg1"/>
                </a:solidFill>
                <a:latin typeface="+mn-lt"/>
              </a:rPr>
              <a:t>22-26</a:t>
            </a:r>
            <a:r>
              <a:rPr lang="en-GB" altLang="zh-CN" sz="1600" b="1" dirty="0">
                <a:solidFill>
                  <a:schemeClr val="bg1"/>
                </a:solidFill>
                <a:latin typeface="+mn-lt"/>
              </a:rPr>
              <a:t>, 202</a:t>
            </a:r>
            <a:r>
              <a:rPr lang="en-US" altLang="zh-CN" sz="1600" b="1" dirty="0">
                <a:solidFill>
                  <a:schemeClr val="bg1"/>
                </a:solidFill>
                <a:latin typeface="+mn-lt"/>
              </a:rPr>
              <a:t>1</a:t>
            </a:r>
            <a:endParaRPr lang="zh-CN" altLang="zh-CN" sz="1600" dirty="0">
              <a:solidFill>
                <a:schemeClr val="bg1"/>
              </a:solidFill>
              <a:latin typeface="+mn-lt"/>
            </a:endParaRPr>
          </a:p>
          <a:p>
            <a:endParaRPr lang="zh-CN" altLang="en-US" dirty="0">
              <a:latin typeface="+mn-lt"/>
            </a:endParaRPr>
          </a:p>
        </p:txBody>
      </p:sp>
      <p:sp>
        <p:nvSpPr>
          <p:cNvPr id="15" name="文本占位符 2">
            <a:extLst>
              <a:ext uri="{FF2B5EF4-FFF2-40B4-BE49-F238E27FC236}">
                <a16:creationId xmlns:a16="http://schemas.microsoft.com/office/drawing/2014/main" id="{556D7706-C590-42E3-A49E-EB0A7D82CF85}"/>
              </a:ext>
            </a:extLst>
          </p:cNvPr>
          <p:cNvSpPr txBox="1">
            <a:spLocks/>
          </p:cNvSpPr>
          <p:nvPr/>
        </p:nvSpPr>
        <p:spPr>
          <a:xfrm>
            <a:off x="754960" y="4936136"/>
            <a:ext cx="5341040" cy="607346"/>
          </a:xfrm>
          <a:prstGeom prst="rect">
            <a:avLst/>
          </a:prstGeom>
        </p:spPr>
        <p:txBody>
          <a:bodyPr vert="horz" lIns="91440" tIns="45720" rIns="91440" bIns="45720" rtlCol="0"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kern="120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r>
              <a:rPr lang="en-US" altLang="zh-CN" b="1" dirty="0">
                <a:latin typeface="+mn-lt"/>
              </a:rPr>
              <a:t>Source: 		vivo</a:t>
            </a:r>
            <a:endParaRPr lang="zh-CN" altLang="en-US" b="1" dirty="0">
              <a:latin typeface="+mn-lt"/>
            </a:endParaRPr>
          </a:p>
          <a:p>
            <a:pPr>
              <a:lnSpc>
                <a:spcPct val="100000"/>
              </a:lnSpc>
              <a:spcBef>
                <a:spcPts val="600"/>
              </a:spcBef>
            </a:pPr>
            <a:r>
              <a:rPr lang="en-US" altLang="zh-CN" b="1" dirty="0">
                <a:latin typeface="+mn-lt"/>
              </a:rPr>
              <a:t>Document for: 	Discussion &amp; Decision</a:t>
            </a:r>
          </a:p>
          <a:p>
            <a:pPr>
              <a:lnSpc>
                <a:spcPct val="100000"/>
              </a:lnSpc>
              <a:spcBef>
                <a:spcPts val="600"/>
              </a:spcBef>
            </a:pPr>
            <a:r>
              <a:rPr lang="en-GB" altLang="zh-CN" b="1" dirty="0">
                <a:latin typeface="+mn-lt"/>
              </a:rPr>
              <a:t>Agenda Item:	</a:t>
            </a:r>
            <a:r>
              <a:rPr lang="en-US" altLang="zh-CN" b="1" dirty="0">
                <a:latin typeface="+mn-lt"/>
              </a:rPr>
              <a:t>9.13</a:t>
            </a:r>
          </a:p>
        </p:txBody>
      </p:sp>
      <p:sp>
        <p:nvSpPr>
          <p:cNvPr id="16" name="文本占位符 4">
            <a:extLst>
              <a:ext uri="{FF2B5EF4-FFF2-40B4-BE49-F238E27FC236}">
                <a16:creationId xmlns:a16="http://schemas.microsoft.com/office/drawing/2014/main" id="{7E1EC7B8-3E4A-49E6-9254-D708DF50E0E1}"/>
              </a:ext>
            </a:extLst>
          </p:cNvPr>
          <p:cNvSpPr txBox="1">
            <a:spLocks/>
          </p:cNvSpPr>
          <p:nvPr/>
        </p:nvSpPr>
        <p:spPr>
          <a:xfrm>
            <a:off x="381727" y="3938456"/>
            <a:ext cx="8089173" cy="456860"/>
          </a:xfrm>
          <a:prstGeom prst="rect">
            <a:avLst/>
          </a:prstGeom>
        </p:spPr>
        <p:txBody>
          <a:bodyPr vert="horz" lIns="0" tIns="0" rIns="0" bIns="0" rtlCol="0" anchor="ctr">
            <a:noAutofit/>
          </a:bodyPr>
          <a:lstStyle>
            <a:lvl1pPr marL="0" indent="0" algn="l" defTabSz="914355" rtl="0" eaLnBrk="1" latinLnBrk="0" hangingPunct="1">
              <a:lnSpc>
                <a:spcPct val="150000"/>
              </a:lnSpc>
              <a:spcBef>
                <a:spcPts val="0"/>
              </a:spcBef>
              <a:spcAft>
                <a:spcPts val="0"/>
              </a:spcAft>
              <a:buFont typeface="Arial" panose="020B0604020202020204" pitchFamily="34" charset="0"/>
              <a:buNone/>
              <a:defRPr sz="3600" b="0" i="0" kern="120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800" dirty="0">
                <a:solidFill>
                  <a:srgbClr val="FFC000"/>
                </a:solidFill>
                <a:latin typeface="+mn-lt"/>
              </a:rPr>
              <a:t>Support of almost-zero-power (AZP) wake-up signals and PA-less device operation in Rel-18</a:t>
            </a:r>
            <a:endParaRPr lang="zh-CN" altLang="en-US" sz="2800" dirty="0">
              <a:solidFill>
                <a:srgbClr val="FFC000"/>
              </a:solidFill>
              <a:latin typeface="+mn-lt"/>
            </a:endParaRPr>
          </a:p>
        </p:txBody>
      </p:sp>
    </p:spTree>
    <p:extLst>
      <p:ext uri="{BB962C8B-B14F-4D97-AF65-F5344CB8AC3E}">
        <p14:creationId xmlns:p14="http://schemas.microsoft.com/office/powerpoint/2010/main" val="956339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Tree>
    <p:extLst>
      <p:ext uri="{BB962C8B-B14F-4D97-AF65-F5344CB8AC3E}">
        <p14:creationId xmlns:p14="http://schemas.microsoft.com/office/powerpoint/2010/main" val="905385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B53D35B2-AD08-43A5-8F65-E2788CAE858A}"/>
              </a:ext>
            </a:extLst>
          </p:cNvPr>
          <p:cNvSpPr>
            <a:spLocks noGrp="1"/>
          </p:cNvSpPr>
          <p:nvPr>
            <p:ph sz="quarter" idx="59"/>
          </p:nvPr>
        </p:nvSpPr>
        <p:spPr>
          <a:xfrm>
            <a:off x="595085" y="1146629"/>
            <a:ext cx="11305161" cy="2071351"/>
          </a:xfrm>
        </p:spPr>
        <p:txBody>
          <a:bodyPr>
            <a:noAutofit/>
          </a:bodyPr>
          <a:lstStyle/>
          <a:p>
            <a:pPr marL="285750" lvl="1" indent="-285750" fontAlgn="base" hangingPunct="0">
              <a:lnSpc>
                <a:spcPct val="100000"/>
              </a:lnSpc>
              <a:spcBef>
                <a:spcPts val="600"/>
              </a:spcBef>
              <a:spcAft>
                <a:spcPts val="600"/>
              </a:spcAft>
            </a:pPr>
            <a:r>
              <a:rPr lang="en-US" altLang="zh-CN" sz="1800" dirty="0">
                <a:latin typeface="+mn-lt"/>
                <a:cs typeface="Calibri" panose="020F0502020204030204" pitchFamily="34" charset="0"/>
              </a:rPr>
              <a:t>IDLE model activities contributes power powers for Smartphone,</a:t>
            </a:r>
            <a:r>
              <a:rPr lang="zh-CN" altLang="en-US" sz="1800" dirty="0">
                <a:latin typeface="+mn-lt"/>
                <a:cs typeface="Calibri" panose="020F0502020204030204" pitchFamily="34" charset="0"/>
              </a:rPr>
              <a:t> </a:t>
            </a:r>
            <a:r>
              <a:rPr lang="en-US" altLang="zh-CN" sz="1800" dirty="0">
                <a:latin typeface="+mn-lt"/>
                <a:cs typeface="Calibri" panose="020F0502020204030204" pitchFamily="34" charset="0"/>
              </a:rPr>
              <a:t>wearables , IoT </a:t>
            </a:r>
          </a:p>
          <a:p>
            <a:pPr marL="597694" lvl="2" indent="-285750" fontAlgn="base" hangingPunct="0">
              <a:lnSpc>
                <a:spcPct val="100000"/>
              </a:lnSpc>
              <a:spcBef>
                <a:spcPts val="0"/>
              </a:spcBef>
            </a:pPr>
            <a:r>
              <a:rPr lang="en-US" altLang="zh-CN" dirty="0">
                <a:latin typeface="+mn-lt"/>
                <a:cs typeface="Calibri" panose="020F0502020204030204" pitchFamily="34" charset="0"/>
              </a:rPr>
              <a:t>Almost </a:t>
            </a:r>
            <a:r>
              <a:rPr lang="en-US" altLang="zh-CN" b="1" dirty="0">
                <a:solidFill>
                  <a:srgbClr val="FF0000"/>
                </a:solidFill>
                <a:latin typeface="+mn-lt"/>
                <a:cs typeface="Calibri" panose="020F0502020204030204" pitchFamily="34" charset="0"/>
              </a:rPr>
              <a:t>50%</a:t>
            </a:r>
            <a:r>
              <a:rPr lang="en-US" altLang="zh-CN" dirty="0">
                <a:latin typeface="+mn-lt"/>
                <a:cs typeface="Calibri" panose="020F0502020204030204" pitchFamily="34" charset="0"/>
              </a:rPr>
              <a:t> of the power consumption is contributed by IDLE mode activities</a:t>
            </a:r>
            <a:r>
              <a:rPr lang="en-US" dirty="0">
                <a:latin typeface="+mn-lt"/>
                <a:cs typeface="Calibri" panose="020F0502020204030204" pitchFamily="34" charset="0"/>
              </a:rPr>
              <a:t>, including deep sleep, paging monitoring, and cell search/measurements</a:t>
            </a:r>
          </a:p>
          <a:p>
            <a:pPr marL="285750" indent="-285750" fontAlgn="base" hangingPunct="0">
              <a:lnSpc>
                <a:spcPct val="100000"/>
              </a:lnSpc>
              <a:spcBef>
                <a:spcPts val="600"/>
              </a:spcBef>
              <a:spcAft>
                <a:spcPts val="600"/>
              </a:spcAft>
            </a:pPr>
            <a:r>
              <a:rPr lang="en-US" sz="1800" dirty="0">
                <a:latin typeface="+mn-lt"/>
                <a:cs typeface="Calibri" panose="020F0502020204030204" pitchFamily="34" charset="0"/>
              </a:rPr>
              <a:t>Idle mode power saving is critical for UE battery life, e.g. </a:t>
            </a:r>
            <a:r>
              <a:rPr lang="en-US" altLang="zh-CN" sz="1800" dirty="0" err="1">
                <a:latin typeface="+mn-lt"/>
                <a:cs typeface="Calibri" panose="020F0502020204030204" pitchFamily="34" charset="0"/>
              </a:rPr>
              <a:t>R</a:t>
            </a:r>
            <a:r>
              <a:rPr lang="en-US" sz="1800" dirty="0" err="1">
                <a:latin typeface="+mn-lt"/>
                <a:cs typeface="Calibri" panose="020F0502020204030204" pitchFamily="34" charset="0"/>
              </a:rPr>
              <a:t>edCap</a:t>
            </a:r>
            <a:r>
              <a:rPr lang="en-US" sz="1800" dirty="0">
                <a:latin typeface="+mn-lt"/>
                <a:cs typeface="Calibri" panose="020F0502020204030204" pitchFamily="34" charset="0"/>
              </a:rPr>
              <a:t> TR38.875</a:t>
            </a:r>
          </a:p>
          <a:p>
            <a:pPr marL="597694" lvl="2" indent="-285750" fontAlgn="base" hangingPunct="0">
              <a:lnSpc>
                <a:spcPct val="100000"/>
              </a:lnSpc>
              <a:spcBef>
                <a:spcPts val="0"/>
              </a:spcBef>
            </a:pPr>
            <a:r>
              <a:rPr lang="en-US" dirty="0">
                <a:latin typeface="+mn-lt"/>
                <a:cs typeface="Calibri" panose="020F0502020204030204" pitchFamily="34" charset="0"/>
              </a:rPr>
              <a:t>For industrial sensors, </a:t>
            </a:r>
            <a:r>
              <a:rPr lang="en-GB" dirty="0">
                <a:latin typeface="+mn-lt"/>
                <a:cs typeface="Calibri" panose="020F0502020204030204" pitchFamily="34" charset="0"/>
              </a:rPr>
              <a:t>the</a:t>
            </a:r>
            <a:r>
              <a:rPr lang="en-GB" altLang="zh-CN" dirty="0">
                <a:latin typeface="+mn-lt"/>
                <a:cs typeface="Calibri" panose="020F0502020204030204" pitchFamily="34" charset="0"/>
              </a:rPr>
              <a:t> battery should last at least few years</a:t>
            </a:r>
          </a:p>
          <a:p>
            <a:pPr marL="597694" lvl="2" indent="-285750" fontAlgn="base" hangingPunct="0">
              <a:lnSpc>
                <a:spcPct val="100000"/>
              </a:lnSpc>
              <a:spcBef>
                <a:spcPts val="0"/>
              </a:spcBef>
            </a:pPr>
            <a:r>
              <a:rPr lang="en-GB" altLang="zh-CN" dirty="0">
                <a:latin typeface="+mn-lt"/>
                <a:cs typeface="Calibri" panose="020F0502020204030204" pitchFamily="34" charset="0"/>
              </a:rPr>
              <a:t>For wearables, the battery of the device should last 1-2 weeks</a:t>
            </a:r>
            <a:endParaRPr lang="en-US" dirty="0">
              <a:latin typeface="+mn-lt"/>
              <a:cs typeface="Calibri" panose="020F0502020204030204" pitchFamily="34" charset="0"/>
            </a:endParaRPr>
          </a:p>
          <a:p>
            <a:pPr marL="426244" lvl="1" indent="-285750" fontAlgn="base" hangingPunct="0">
              <a:lnSpc>
                <a:spcPct val="100000"/>
              </a:lnSpc>
              <a:spcBef>
                <a:spcPts val="600"/>
              </a:spcBef>
              <a:spcAft>
                <a:spcPts val="600"/>
              </a:spcAft>
            </a:pPr>
            <a:endParaRPr lang="en-US" sz="1800" dirty="0">
              <a:latin typeface="vivo Bold"/>
              <a:ea typeface="vivo type CNS"/>
              <a:cs typeface="Calibri" panose="020F0502020204030204" pitchFamily="34" charset="0"/>
            </a:endParaRPr>
          </a:p>
        </p:txBody>
      </p:sp>
      <p:sp>
        <p:nvSpPr>
          <p:cNvPr id="3" name="文本占位符 2">
            <a:extLst>
              <a:ext uri="{FF2B5EF4-FFF2-40B4-BE49-F238E27FC236}">
                <a16:creationId xmlns:a16="http://schemas.microsoft.com/office/drawing/2014/main" id="{65747374-8011-4D72-9D09-345B48D20A65}"/>
              </a:ext>
            </a:extLst>
          </p:cNvPr>
          <p:cNvSpPr>
            <a:spLocks noGrp="1"/>
          </p:cNvSpPr>
          <p:nvPr>
            <p:ph type="body" sz="quarter" idx="61"/>
          </p:nvPr>
        </p:nvSpPr>
        <p:spPr/>
        <p:txBody>
          <a:bodyPr/>
          <a:lstStyle/>
          <a:p>
            <a:r>
              <a:rPr lang="en-US" altLang="zh-CN" b="1" dirty="0"/>
              <a:t>Almost</a:t>
            </a:r>
            <a:r>
              <a:rPr lang="en-US" altLang="en-US" b="1" dirty="0"/>
              <a:t>-Zero Power (AZP) wake-up receiver</a:t>
            </a:r>
          </a:p>
        </p:txBody>
      </p:sp>
      <p:sp>
        <p:nvSpPr>
          <p:cNvPr id="4" name="文本占位符 3">
            <a:extLst>
              <a:ext uri="{FF2B5EF4-FFF2-40B4-BE49-F238E27FC236}">
                <a16:creationId xmlns:a16="http://schemas.microsoft.com/office/drawing/2014/main" id="{4820BB9C-A53B-4242-885C-6E987F23FE98}"/>
              </a:ext>
            </a:extLst>
          </p:cNvPr>
          <p:cNvSpPr>
            <a:spLocks noGrp="1"/>
          </p:cNvSpPr>
          <p:nvPr>
            <p:ph type="body" sz="quarter" idx="62"/>
          </p:nvPr>
        </p:nvSpPr>
        <p:spPr>
          <a:xfrm>
            <a:off x="560744" y="742370"/>
            <a:ext cx="11881627" cy="267033"/>
          </a:xfrm>
        </p:spPr>
        <p:txBody>
          <a:bodyPr/>
          <a:lstStyle/>
          <a:p>
            <a:r>
              <a:rPr lang="en-US" altLang="zh-CN" dirty="0"/>
              <a:t>Background</a:t>
            </a:r>
          </a:p>
        </p:txBody>
      </p:sp>
      <p:grpSp>
        <p:nvGrpSpPr>
          <p:cNvPr id="24" name="组合 23"/>
          <p:cNvGrpSpPr/>
          <p:nvPr/>
        </p:nvGrpSpPr>
        <p:grpSpPr>
          <a:xfrm>
            <a:off x="1517690" y="3050584"/>
            <a:ext cx="5052267" cy="2901997"/>
            <a:chOff x="6827228" y="1842581"/>
            <a:chExt cx="5041130" cy="2895600"/>
          </a:xfrm>
        </p:grpSpPr>
        <p:pic>
          <p:nvPicPr>
            <p:cNvPr id="10" name="图片 9"/>
            <p:cNvPicPr>
              <a:picLocks noChangeAspect="1"/>
            </p:cNvPicPr>
            <p:nvPr/>
          </p:nvPicPr>
          <p:blipFill>
            <a:blip r:embed="rId2"/>
            <a:stretch>
              <a:fillRect/>
            </a:stretch>
          </p:blipFill>
          <p:spPr>
            <a:xfrm>
              <a:off x="6827228" y="1842581"/>
              <a:ext cx="4624388" cy="2895600"/>
            </a:xfrm>
            <a:prstGeom prst="rect">
              <a:avLst/>
            </a:prstGeom>
            <a:ln>
              <a:noFill/>
            </a:ln>
            <a:effectLst>
              <a:outerShdw blurRad="292100" dist="139700" dir="2700000" algn="tl" rotWithShape="0">
                <a:srgbClr val="333333">
                  <a:alpha val="65000"/>
                </a:srgbClr>
              </a:outerShdw>
            </a:effectLst>
          </p:spPr>
        </p:pic>
        <p:sp>
          <p:nvSpPr>
            <p:cNvPr id="14" name="饼形 13"/>
            <p:cNvSpPr/>
            <p:nvPr/>
          </p:nvSpPr>
          <p:spPr>
            <a:xfrm>
              <a:off x="9410700" y="2108200"/>
              <a:ext cx="1816100" cy="1803400"/>
            </a:xfrm>
            <a:prstGeom prst="pie">
              <a:avLst>
                <a:gd name="adj1" fmla="val 5863954"/>
                <a:gd name="adj2" fmla="val 1620000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latin typeface="Arial" panose="020B0604020202020204" pitchFamily="34" charset="0"/>
                <a:cs typeface="Arial" panose="020B0604020202020204" pitchFamily="34" charset="0"/>
              </a:endParaRPr>
            </a:p>
          </p:txBody>
        </p:sp>
        <p:sp>
          <p:nvSpPr>
            <p:cNvPr id="15" name="矩形标注 14"/>
            <p:cNvSpPr/>
            <p:nvPr/>
          </p:nvSpPr>
          <p:spPr>
            <a:xfrm>
              <a:off x="11034875" y="2362200"/>
              <a:ext cx="833483" cy="495300"/>
            </a:xfrm>
            <a:prstGeom prst="wedgeRectCallout">
              <a:avLst>
                <a:gd name="adj1" fmla="val -132065"/>
                <a:gd name="adj2" fmla="val -30312"/>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solidFill>
                    <a:srgbClr val="FF0000"/>
                  </a:solidFill>
                  <a:latin typeface="Arial" panose="020B0604020202020204" pitchFamily="34" charset="0"/>
                  <a:cs typeface="Arial" panose="020B0604020202020204" pitchFamily="34" charset="0"/>
                </a:rPr>
                <a:t>50%</a:t>
              </a:r>
              <a:endParaRPr kumimoji="1" lang="zh-CN" altLang="en-US" sz="1400" b="1" dirty="0">
                <a:solidFill>
                  <a:srgbClr val="FF0000"/>
                </a:solidFill>
                <a:latin typeface="Arial" panose="020B0604020202020204" pitchFamily="34" charset="0"/>
                <a:cs typeface="Arial" panose="020B0604020202020204" pitchFamily="34" charset="0"/>
              </a:endParaRPr>
            </a:p>
          </p:txBody>
        </p:sp>
      </p:grpSp>
      <p:sp>
        <p:nvSpPr>
          <p:cNvPr id="16" name="文本框 15"/>
          <p:cNvSpPr txBox="1"/>
          <p:nvPr/>
        </p:nvSpPr>
        <p:spPr>
          <a:xfrm>
            <a:off x="6442362" y="4969688"/>
            <a:ext cx="5398689" cy="276999"/>
          </a:xfrm>
          <a:prstGeom prst="rect">
            <a:avLst/>
          </a:prstGeom>
          <a:noFill/>
        </p:spPr>
        <p:txBody>
          <a:bodyPr wrap="square" rtlCol="0">
            <a:spAutoFit/>
          </a:bodyPr>
          <a:lstStyle/>
          <a:p>
            <a:r>
              <a:rPr lang="en-US" altLang="zh-CN" sz="1200" b="1" dirty="0">
                <a:latin typeface="Arial" panose="020B0604020202020204" pitchFamily="34" charset="0"/>
                <a:cs typeface="Arial" panose="020B0604020202020204" pitchFamily="34" charset="0"/>
              </a:rPr>
              <a:t>Figure 1. Components of IDLE state power consumption  [1]</a:t>
            </a:r>
            <a:endParaRPr lang="zh-CN" altLang="en-US" sz="1200" b="1" dirty="0">
              <a:latin typeface="Arial" panose="020B0604020202020204" pitchFamily="34" charset="0"/>
              <a:cs typeface="Arial" panose="020B0604020202020204" pitchFamily="34" charset="0"/>
            </a:endParaRPr>
          </a:p>
        </p:txBody>
      </p:sp>
      <p:sp>
        <p:nvSpPr>
          <p:cNvPr id="21" name="文本框 20"/>
          <p:cNvSpPr txBox="1"/>
          <p:nvPr/>
        </p:nvSpPr>
        <p:spPr>
          <a:xfrm>
            <a:off x="6746924" y="5454565"/>
            <a:ext cx="3927386" cy="430887"/>
          </a:xfrm>
          <a:prstGeom prst="rect">
            <a:avLst/>
          </a:prstGeom>
          <a:noFill/>
        </p:spPr>
        <p:txBody>
          <a:bodyPr wrap="square" rtlCol="0">
            <a:spAutoFit/>
          </a:bodyPr>
          <a:lstStyle/>
          <a:p>
            <a:pPr marL="266700" indent="-266700">
              <a:buAutoNum type="arabicParenBoth"/>
            </a:pPr>
            <a:r>
              <a:rPr lang="en-US" altLang="zh-CN" sz="1100" dirty="0">
                <a:latin typeface="Arial" panose="020B0604020202020204" pitchFamily="34" charset="0"/>
                <a:cs typeface="Arial" panose="020B0604020202020204" pitchFamily="34" charset="0"/>
              </a:rPr>
              <a:t>R1-1813446, UE Power Saving Evaluation </a:t>
            </a:r>
            <a:r>
              <a:rPr lang="en-US" altLang="zh-CN" sz="1100" dirty="0" err="1">
                <a:latin typeface="Arial" panose="020B0604020202020204" pitchFamily="34" charset="0"/>
                <a:cs typeface="Arial" panose="020B0604020202020204" pitchFamily="34" charset="0"/>
              </a:rPr>
              <a:t>Methodology,Qualcomm</a:t>
            </a:r>
            <a:r>
              <a:rPr lang="en-US" altLang="zh-CN" sz="1100" dirty="0">
                <a:latin typeface="Arial" panose="020B0604020202020204" pitchFamily="34" charset="0"/>
                <a:cs typeface="Arial" panose="020B0604020202020204" pitchFamily="34" charset="0"/>
              </a:rPr>
              <a:t> Incorporated, 3GPP RAN1#95</a:t>
            </a:r>
            <a:endParaRPr lang="zh-CN" altLang="en-US" sz="1100" dirty="0">
              <a:latin typeface="Arial" panose="020B0604020202020204" pitchFamily="34" charset="0"/>
              <a:cs typeface="Arial" panose="020B0604020202020204" pitchFamily="34" charset="0"/>
            </a:endParaRPr>
          </a:p>
        </p:txBody>
      </p:sp>
      <p:cxnSp>
        <p:nvCxnSpPr>
          <p:cNvPr id="25" name="直接连接符 24">
            <a:extLst>
              <a:ext uri="{FF2B5EF4-FFF2-40B4-BE49-F238E27FC236}">
                <a16:creationId xmlns:a16="http://schemas.microsoft.com/office/drawing/2014/main" id="{B3C11341-E811-4F31-8A03-35BF155A3C16}"/>
              </a:ext>
            </a:extLst>
          </p:cNvPr>
          <p:cNvCxnSpPr>
            <a:cxnSpLocks/>
          </p:cNvCxnSpPr>
          <p:nvPr/>
        </p:nvCxnSpPr>
        <p:spPr>
          <a:xfrm>
            <a:off x="6569957" y="5360682"/>
            <a:ext cx="5143500" cy="0"/>
          </a:xfrm>
          <a:prstGeom prst="line">
            <a:avLst/>
          </a:prstGeom>
        </p:spPr>
        <p:style>
          <a:lnRef idx="1">
            <a:schemeClr val="dk1"/>
          </a:lnRef>
          <a:fillRef idx="0">
            <a:schemeClr val="dk1"/>
          </a:fillRef>
          <a:effectRef idx="0">
            <a:schemeClr val="dk1"/>
          </a:effectRef>
          <a:fontRef idx="minor">
            <a:schemeClr val="tx1"/>
          </a:fontRef>
        </p:style>
      </p:cxnSp>
      <p:sp>
        <p:nvSpPr>
          <p:cNvPr id="26" name="文本框 25">
            <a:extLst>
              <a:ext uri="{FF2B5EF4-FFF2-40B4-BE49-F238E27FC236}">
                <a16:creationId xmlns:a16="http://schemas.microsoft.com/office/drawing/2014/main" id="{C6C28EFB-63ED-4BDE-B9F3-15396C72625D}"/>
              </a:ext>
            </a:extLst>
          </p:cNvPr>
          <p:cNvSpPr txBox="1"/>
          <p:nvPr/>
        </p:nvSpPr>
        <p:spPr>
          <a:xfrm>
            <a:off x="7227299" y="2683802"/>
            <a:ext cx="4040570" cy="2031325"/>
          </a:xfrm>
          <a:prstGeom prst="rect">
            <a:avLst/>
          </a:prstGeom>
          <a:solidFill>
            <a:srgbClr val="FFFF00"/>
          </a:solidFill>
        </p:spPr>
        <p:txBody>
          <a:bodyPr wrap="square" rtlCol="0">
            <a:spAutoFit/>
          </a:bodyPr>
          <a:lstStyle/>
          <a:p>
            <a:r>
              <a:rPr lang="en-US" altLang="zh-CN" b="1" dirty="0">
                <a:latin typeface="Arial" panose="020B0604020202020204" pitchFamily="34" charset="0"/>
                <a:cs typeface="Arial" panose="020B0604020202020204" pitchFamily="34" charset="0"/>
              </a:rPr>
              <a:t>Observation: </a:t>
            </a:r>
          </a:p>
          <a:p>
            <a:pPr marL="285750"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Reducing IDLE power consumption for some type of UE, some traffic type is useful.</a:t>
            </a:r>
          </a:p>
          <a:p>
            <a:pPr marL="285750"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However, UE needs to keep alert even when  keep asleep, i.e., periodically wake-up </a:t>
            </a:r>
            <a:endParaRPr lang="zh-CN"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4663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标注 7"/>
          <p:cNvSpPr/>
          <p:nvPr/>
        </p:nvSpPr>
        <p:spPr>
          <a:xfrm>
            <a:off x="1159274" y="4210366"/>
            <a:ext cx="6175910" cy="2056121"/>
          </a:xfrm>
          <a:prstGeom prst="wedgeRectCallout">
            <a:avLst>
              <a:gd name="adj1" fmla="val 56842"/>
              <a:gd name="adj2" fmla="val -3426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vivo Bold"/>
            </a:endParaRPr>
          </a:p>
        </p:txBody>
      </p:sp>
      <p:sp>
        <p:nvSpPr>
          <p:cNvPr id="2" name="内容占位符 1">
            <a:extLst>
              <a:ext uri="{FF2B5EF4-FFF2-40B4-BE49-F238E27FC236}">
                <a16:creationId xmlns:a16="http://schemas.microsoft.com/office/drawing/2014/main" id="{B53D35B2-AD08-43A5-8F65-E2788CAE858A}"/>
              </a:ext>
            </a:extLst>
          </p:cNvPr>
          <p:cNvSpPr>
            <a:spLocks noGrp="1"/>
          </p:cNvSpPr>
          <p:nvPr>
            <p:ph sz="quarter" idx="59"/>
          </p:nvPr>
        </p:nvSpPr>
        <p:spPr>
          <a:xfrm>
            <a:off x="595085" y="1146629"/>
            <a:ext cx="11127015" cy="1469572"/>
          </a:xfrm>
        </p:spPr>
        <p:txBody>
          <a:bodyPr>
            <a:noAutofit/>
          </a:bodyPr>
          <a:lstStyle/>
          <a:p>
            <a:pPr marL="285750" lvl="1" indent="-285750" fontAlgn="base" hangingPunct="0">
              <a:lnSpc>
                <a:spcPct val="100000"/>
              </a:lnSpc>
              <a:spcBef>
                <a:spcPts val="600"/>
              </a:spcBef>
              <a:spcAft>
                <a:spcPts val="600"/>
              </a:spcAft>
            </a:pPr>
            <a:r>
              <a:rPr lang="en-US" altLang="zh-CN" sz="1800" b="1" u="sng" dirty="0">
                <a:solidFill>
                  <a:srgbClr val="C00000"/>
                </a:solidFill>
                <a:latin typeface="vivo Bold"/>
                <a:cs typeface="Times New Roman" panose="02020603050405020304" pitchFamily="18" charset="0"/>
              </a:rPr>
              <a:t>‘Periodic based’</a:t>
            </a:r>
            <a:r>
              <a:rPr lang="en-US" altLang="zh-CN" sz="1800" dirty="0">
                <a:latin typeface="vivo Bold"/>
                <a:cs typeface="Times New Roman" panose="02020603050405020304" pitchFamily="18" charset="0"/>
              </a:rPr>
              <a:t>: Currently, UE periodically inquiry wake-up or not (e.g., paging) </a:t>
            </a:r>
          </a:p>
          <a:p>
            <a:pPr marL="457200" lvl="2" indent="-285750" fontAlgn="base" hangingPunct="0">
              <a:lnSpc>
                <a:spcPct val="100000"/>
              </a:lnSpc>
              <a:spcBef>
                <a:spcPts val="600"/>
              </a:spcBef>
              <a:spcAft>
                <a:spcPts val="600"/>
              </a:spcAft>
            </a:pPr>
            <a:endParaRPr lang="en-US" altLang="zh-CN" sz="2400" dirty="0">
              <a:latin typeface="vivo Bold"/>
              <a:cs typeface="Times New Roman" panose="02020603050405020304" pitchFamily="18" charset="0"/>
            </a:endParaRPr>
          </a:p>
          <a:p>
            <a:pPr marL="285750" lvl="1" indent="-285750" fontAlgn="base" hangingPunct="0">
              <a:lnSpc>
                <a:spcPct val="100000"/>
              </a:lnSpc>
              <a:spcBef>
                <a:spcPts val="600"/>
              </a:spcBef>
              <a:spcAft>
                <a:spcPts val="600"/>
              </a:spcAft>
            </a:pPr>
            <a:endParaRPr lang="en-US" altLang="zh-CN" sz="1800" b="1" u="sng" dirty="0">
              <a:solidFill>
                <a:srgbClr val="C00000"/>
              </a:solidFill>
              <a:latin typeface="vivo Bold"/>
              <a:cs typeface="Times New Roman" panose="02020603050405020304" pitchFamily="18" charset="0"/>
            </a:endParaRPr>
          </a:p>
          <a:p>
            <a:pPr marL="285750" lvl="1" indent="-285750" fontAlgn="base" hangingPunct="0">
              <a:lnSpc>
                <a:spcPct val="100000"/>
              </a:lnSpc>
              <a:spcBef>
                <a:spcPts val="600"/>
              </a:spcBef>
              <a:spcAft>
                <a:spcPts val="600"/>
              </a:spcAft>
            </a:pPr>
            <a:endParaRPr lang="en-US" altLang="zh-CN" sz="1800" b="1" u="sng" dirty="0">
              <a:solidFill>
                <a:srgbClr val="C00000"/>
              </a:solidFill>
              <a:latin typeface="vivo Bold"/>
              <a:cs typeface="Times New Roman" panose="02020603050405020304" pitchFamily="18" charset="0"/>
            </a:endParaRPr>
          </a:p>
          <a:p>
            <a:pPr marL="285750" lvl="1" indent="-285750" fontAlgn="base" hangingPunct="0">
              <a:lnSpc>
                <a:spcPct val="100000"/>
              </a:lnSpc>
              <a:spcBef>
                <a:spcPts val="600"/>
              </a:spcBef>
              <a:spcAft>
                <a:spcPts val="600"/>
              </a:spcAft>
            </a:pPr>
            <a:r>
              <a:rPr lang="en-US" altLang="zh-CN" sz="1800" b="1" u="sng" dirty="0">
                <a:solidFill>
                  <a:srgbClr val="C00000"/>
                </a:solidFill>
                <a:latin typeface="vivo Bold"/>
                <a:cs typeface="Times New Roman" panose="02020603050405020304" pitchFamily="18" charset="0"/>
              </a:rPr>
              <a:t>‘Event-driven based’</a:t>
            </a:r>
            <a:r>
              <a:rPr lang="en-US" altLang="zh-CN" sz="1800" dirty="0">
                <a:latin typeface="vivo Bold"/>
                <a:cs typeface="Times New Roman" panose="02020603050405020304" pitchFamily="18" charset="0"/>
              </a:rPr>
              <a:t>: NW sends wake-up command to UE without requiring UE to stay at ‘asleep-yet-alert’ state</a:t>
            </a:r>
          </a:p>
        </p:txBody>
      </p:sp>
      <p:sp>
        <p:nvSpPr>
          <p:cNvPr id="3" name="文本占位符 2">
            <a:extLst>
              <a:ext uri="{FF2B5EF4-FFF2-40B4-BE49-F238E27FC236}">
                <a16:creationId xmlns:a16="http://schemas.microsoft.com/office/drawing/2014/main" id="{65747374-8011-4D72-9D09-345B48D20A65}"/>
              </a:ext>
            </a:extLst>
          </p:cNvPr>
          <p:cNvSpPr>
            <a:spLocks noGrp="1"/>
          </p:cNvSpPr>
          <p:nvPr>
            <p:ph type="body" sz="quarter" idx="61"/>
          </p:nvPr>
        </p:nvSpPr>
        <p:spPr/>
        <p:txBody>
          <a:bodyPr/>
          <a:lstStyle/>
          <a:p>
            <a:r>
              <a:rPr lang="en-US" altLang="zh-CN" b="1" dirty="0"/>
              <a:t>Almost</a:t>
            </a:r>
            <a:r>
              <a:rPr lang="en-US" altLang="en-US" b="1" dirty="0"/>
              <a:t>-Zero Power (AZP) wake-up receiver</a:t>
            </a:r>
          </a:p>
        </p:txBody>
      </p:sp>
      <p:sp>
        <p:nvSpPr>
          <p:cNvPr id="4" name="文本占位符 3">
            <a:extLst>
              <a:ext uri="{FF2B5EF4-FFF2-40B4-BE49-F238E27FC236}">
                <a16:creationId xmlns:a16="http://schemas.microsoft.com/office/drawing/2014/main" id="{4820BB9C-A53B-4242-885C-6E987F23FE98}"/>
              </a:ext>
            </a:extLst>
          </p:cNvPr>
          <p:cNvSpPr>
            <a:spLocks noGrp="1"/>
          </p:cNvSpPr>
          <p:nvPr>
            <p:ph type="body" sz="quarter" idx="62"/>
          </p:nvPr>
        </p:nvSpPr>
        <p:spPr/>
        <p:txBody>
          <a:bodyPr/>
          <a:lstStyle/>
          <a:p>
            <a:r>
              <a:rPr lang="en-US" altLang="zh-CN" dirty="0"/>
              <a:t>Reconsider the design by minimizing asleep-yet-alert operation</a:t>
            </a:r>
          </a:p>
        </p:txBody>
      </p:sp>
      <p:sp>
        <p:nvSpPr>
          <p:cNvPr id="27" name="文本框 26"/>
          <p:cNvSpPr txBox="1"/>
          <p:nvPr/>
        </p:nvSpPr>
        <p:spPr>
          <a:xfrm>
            <a:off x="985694" y="1690214"/>
            <a:ext cx="7072514" cy="584775"/>
          </a:xfrm>
          <a:prstGeom prst="rect">
            <a:avLst/>
          </a:prstGeom>
          <a:solidFill>
            <a:schemeClr val="bg1">
              <a:lumMod val="95000"/>
            </a:schemeClr>
          </a:solidFill>
          <a:ln>
            <a:noFill/>
          </a:ln>
        </p:spPr>
        <p:txBody>
          <a:bodyPr wrap="none" rtlCol="0">
            <a:spAutoFit/>
          </a:bodyPr>
          <a:lstStyle/>
          <a:p>
            <a:pPr marL="571471" indent="-571471">
              <a:buFont typeface="Arial" panose="020B0604020202020204" pitchFamily="34" charset="0"/>
              <a:buChar char="•"/>
            </a:pPr>
            <a:r>
              <a:rPr lang="en-US" altLang="zh-CN" sz="1600" dirty="0">
                <a:latin typeface="vivo Bold"/>
              </a:rPr>
              <a:t>Following legacy </a:t>
            </a:r>
            <a:r>
              <a:rPr lang="en-US" altLang="zh-CN" sz="1600" dirty="0" err="1">
                <a:latin typeface="vivo Bold"/>
              </a:rPr>
              <a:t>3GPP</a:t>
            </a:r>
            <a:r>
              <a:rPr lang="en-US" altLang="zh-CN" sz="1600" dirty="0">
                <a:latin typeface="vivo Bold"/>
              </a:rPr>
              <a:t> design philosophy, </a:t>
            </a:r>
            <a:r>
              <a:rPr lang="en-US" altLang="zh-CN" sz="1600" dirty="0" err="1">
                <a:latin typeface="vivo Bold"/>
              </a:rPr>
              <a:t>UE</a:t>
            </a:r>
            <a:r>
              <a:rPr lang="en-US" altLang="zh-CN" sz="1600" dirty="0">
                <a:latin typeface="vivo Bold"/>
              </a:rPr>
              <a:t> keeps asleep-yet-alert state, </a:t>
            </a:r>
          </a:p>
          <a:p>
            <a:pPr marL="571471" indent="-571471">
              <a:buFont typeface="Arial" panose="020B0604020202020204" pitchFamily="34" charset="0"/>
              <a:buChar char="•"/>
            </a:pPr>
            <a:r>
              <a:rPr lang="en-US" altLang="zh-CN" sz="1600" dirty="0">
                <a:latin typeface="vivo Bold"/>
              </a:rPr>
              <a:t>Power in sleep mode dominates if wakeup events are sufficiently infrequent</a:t>
            </a:r>
            <a:endParaRPr lang="zh-CN" altLang="en-US" sz="1600" dirty="0">
              <a:latin typeface="vivo Bold"/>
            </a:endParaRPr>
          </a:p>
        </p:txBody>
      </p:sp>
      <p:sp>
        <p:nvSpPr>
          <p:cNvPr id="28" name="文本框 27"/>
          <p:cNvSpPr txBox="1"/>
          <p:nvPr/>
        </p:nvSpPr>
        <p:spPr>
          <a:xfrm>
            <a:off x="1008482" y="3419598"/>
            <a:ext cx="6294993" cy="584775"/>
          </a:xfrm>
          <a:prstGeom prst="rect">
            <a:avLst/>
          </a:prstGeom>
          <a:solidFill>
            <a:schemeClr val="bg1">
              <a:lumMod val="95000"/>
            </a:schemeClr>
          </a:solidFill>
          <a:ln>
            <a:noFill/>
          </a:ln>
        </p:spPr>
        <p:txBody>
          <a:bodyPr wrap="square" rtlCol="0">
            <a:spAutoFit/>
          </a:bodyPr>
          <a:lstStyle/>
          <a:p>
            <a:pPr marL="571471" indent="-571471">
              <a:buFont typeface="Arial" panose="020B0604020202020204" pitchFamily="34" charset="0"/>
              <a:buChar char="•"/>
            </a:pPr>
            <a:r>
              <a:rPr lang="en-US" altLang="zh-CN" sz="1600" dirty="0" err="1">
                <a:latin typeface="vivo Bold"/>
              </a:rPr>
              <a:t>UE</a:t>
            </a:r>
            <a:r>
              <a:rPr lang="en-US" altLang="zh-CN" sz="1600" dirty="0">
                <a:latin typeface="vivo Bold"/>
              </a:rPr>
              <a:t> almost zero power standby for wake-up signal, i.e., almost zero-consumption ‘alert’ operation</a:t>
            </a:r>
            <a:endParaRPr lang="zh-CN" altLang="en-US" sz="1600" dirty="0">
              <a:latin typeface="vivo Bold"/>
            </a:endParaRPr>
          </a:p>
        </p:txBody>
      </p:sp>
      <p:sp>
        <p:nvSpPr>
          <p:cNvPr id="29" name="右弧形箭头 28"/>
          <p:cNvSpPr/>
          <p:nvPr/>
        </p:nvSpPr>
        <p:spPr>
          <a:xfrm>
            <a:off x="8154939" y="2266702"/>
            <a:ext cx="587756" cy="1469572"/>
          </a:xfrm>
          <a:prstGeom prst="curvedLeftArrow">
            <a:avLst>
              <a:gd name="adj1" fmla="val 25000"/>
              <a:gd name="adj2" fmla="val 50000"/>
              <a:gd name="adj3" fmla="val 4660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solidFill>
              <a:latin typeface="vivo Bold"/>
            </a:endParaRPr>
          </a:p>
        </p:txBody>
      </p:sp>
      <p:sp>
        <p:nvSpPr>
          <p:cNvPr id="5" name="矩形标注 4"/>
          <p:cNvSpPr/>
          <p:nvPr/>
        </p:nvSpPr>
        <p:spPr>
          <a:xfrm>
            <a:off x="8774430" y="1222038"/>
            <a:ext cx="2692400" cy="923330"/>
          </a:xfrm>
          <a:prstGeom prst="wedgeRectCallout">
            <a:avLst>
              <a:gd name="adj1" fmla="val -77373"/>
              <a:gd name="adj2" fmla="val 60462"/>
            </a:avLst>
          </a:prstGeom>
          <a:solidFill>
            <a:srgbClr val="FFFF00"/>
          </a:solidFill>
        </p:spPr>
        <p:txBody>
          <a:bodyPr wrap="square" rtlCol="0">
            <a:spAutoFit/>
          </a:bodyPr>
          <a:lstStyle/>
          <a:p>
            <a:r>
              <a:rPr lang="en-US" altLang="zh-CN" dirty="0">
                <a:solidFill>
                  <a:srgbClr val="FF0000"/>
                </a:solidFill>
                <a:latin typeface="Arial" panose="020B0604020202020204" pitchFamily="34" charset="0"/>
                <a:cs typeface="Arial" panose="020B0604020202020204" pitchFamily="34" charset="0"/>
              </a:rPr>
              <a:t>Reconsider the design by minimizing asleep-yet-alert operation</a:t>
            </a:r>
          </a:p>
        </p:txBody>
      </p:sp>
      <p:sp>
        <p:nvSpPr>
          <p:cNvPr id="6" name="矩形 5"/>
          <p:cNvSpPr/>
          <p:nvPr/>
        </p:nvSpPr>
        <p:spPr>
          <a:xfrm>
            <a:off x="1340502" y="4275487"/>
            <a:ext cx="5630951" cy="156966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r>
              <a:rPr lang="en-US" altLang="zh-CN" sz="1600" b="1" dirty="0">
                <a:latin typeface="vivo Bold"/>
              </a:rPr>
              <a:t>Passive WUS receiver</a:t>
            </a:r>
          </a:p>
          <a:p>
            <a:pPr lvl="1"/>
            <a:r>
              <a:rPr lang="en-US" altLang="zh-CN" sz="1600" dirty="0">
                <a:latin typeface="vivo Bold"/>
              </a:rPr>
              <a:t>Passive envelope detector (ED) that minimizes the input noise-equivalent power (NEP) of the </a:t>
            </a:r>
            <a:r>
              <a:rPr lang="en-US" altLang="zh-CN" sz="1600" dirty="0" err="1">
                <a:latin typeface="vivo Bold"/>
              </a:rPr>
              <a:t>RF</a:t>
            </a:r>
            <a:r>
              <a:rPr lang="en-US" altLang="zh-CN" sz="1600" dirty="0">
                <a:latin typeface="vivo Bold"/>
              </a:rPr>
              <a:t> front-end, e.g., CMOS </a:t>
            </a:r>
            <a:r>
              <a:rPr lang="en-US" altLang="zh-CN" sz="1600" dirty="0" err="1">
                <a:latin typeface="vivo Bold"/>
              </a:rPr>
              <a:t>RF</a:t>
            </a:r>
            <a:r>
              <a:rPr lang="en-US" altLang="zh-CN" sz="1600" dirty="0">
                <a:latin typeface="vivo Bold"/>
              </a:rPr>
              <a:t> front-end is co-designed with a discrete tapped capacitor transformer to maximize the signal-to-noise ratio at the output of the ED [1]</a:t>
            </a:r>
          </a:p>
        </p:txBody>
      </p:sp>
      <p:pic>
        <p:nvPicPr>
          <p:cNvPr id="30" name="图片 29"/>
          <p:cNvPicPr>
            <a:picLocks noChangeAspect="1"/>
          </p:cNvPicPr>
          <p:nvPr/>
        </p:nvPicPr>
        <p:blipFill>
          <a:blip r:embed="rId2"/>
          <a:stretch>
            <a:fillRect/>
          </a:stretch>
        </p:blipFill>
        <p:spPr>
          <a:xfrm>
            <a:off x="7859523" y="3873500"/>
            <a:ext cx="3987315" cy="2139680"/>
          </a:xfrm>
          <a:prstGeom prst="rect">
            <a:avLst/>
          </a:prstGeom>
          <a:ln>
            <a:noFill/>
          </a:ln>
          <a:effectLst>
            <a:outerShdw blurRad="292100" dist="139700" dir="2700000" algn="tl" rotWithShape="0">
              <a:srgbClr val="333333">
                <a:alpha val="65000"/>
              </a:srgbClr>
            </a:outerShdw>
          </a:effectLst>
        </p:spPr>
      </p:pic>
      <p:sp>
        <p:nvSpPr>
          <p:cNvPr id="34" name="文本框 33"/>
          <p:cNvSpPr txBox="1"/>
          <p:nvPr/>
        </p:nvSpPr>
        <p:spPr>
          <a:xfrm>
            <a:off x="1159274" y="5817164"/>
            <a:ext cx="6406371" cy="461665"/>
          </a:xfrm>
          <a:prstGeom prst="rect">
            <a:avLst/>
          </a:prstGeom>
          <a:noFill/>
        </p:spPr>
        <p:txBody>
          <a:bodyPr wrap="square" rtlCol="0">
            <a:spAutoFit/>
          </a:bodyPr>
          <a:lstStyle/>
          <a:p>
            <a:r>
              <a:rPr lang="en-US" altLang="zh-CN" sz="1200" dirty="0">
                <a:latin typeface="vivo Bold"/>
                <a:hlinkClick r:id="rId3"/>
              </a:rPr>
              <a:t>[1] http://</a:t>
            </a:r>
            <a:r>
              <a:rPr lang="en-US" altLang="zh-CN" sz="1200" dirty="0" err="1">
                <a:latin typeface="vivo Bold"/>
                <a:hlinkClick r:id="rId3"/>
              </a:rPr>
              <a:t>bioee.ucsd.edu</a:t>
            </a:r>
            <a:r>
              <a:rPr lang="en-US" altLang="zh-CN" sz="1200" dirty="0">
                <a:latin typeface="vivo Bold"/>
                <a:hlinkClick r:id="rId3"/>
              </a:rPr>
              <a:t>/papers/A%20Near-Zero-Power%20Wake-Up%20Receiver%20Achieving%20-69-dBm%20Sensitivity%20-%</a:t>
            </a:r>
            <a:r>
              <a:rPr lang="en-US" altLang="zh-CN" sz="1200" dirty="0" err="1">
                <a:latin typeface="vivo Bold"/>
                <a:hlinkClick r:id="rId3"/>
              </a:rPr>
              <a:t>20Hall%20</a:t>
            </a:r>
            <a:r>
              <a:rPr lang="en-US" altLang="zh-CN" sz="1200" dirty="0">
                <a:latin typeface="vivo Bold"/>
                <a:hlinkClick r:id="rId3"/>
              </a:rPr>
              <a:t>(</a:t>
            </a:r>
            <a:r>
              <a:rPr lang="en-US" altLang="zh-CN" sz="1200" dirty="0" err="1">
                <a:latin typeface="vivo Bold"/>
                <a:hlinkClick r:id="rId3"/>
              </a:rPr>
              <a:t>JSSC</a:t>
            </a:r>
            <a:r>
              <a:rPr lang="en-US" altLang="zh-CN" sz="1200" dirty="0">
                <a:latin typeface="vivo Bold"/>
                <a:hlinkClick r:id="rId3"/>
              </a:rPr>
              <a:t>,%202018).pdf</a:t>
            </a:r>
            <a:endParaRPr lang="zh-CN" altLang="en-US" sz="1200" dirty="0">
              <a:latin typeface="vivo Bold"/>
            </a:endParaRPr>
          </a:p>
        </p:txBody>
      </p:sp>
      <p:sp>
        <p:nvSpPr>
          <p:cNvPr id="31" name="文本框 30">
            <a:extLst>
              <a:ext uri="{FF2B5EF4-FFF2-40B4-BE49-F238E27FC236}">
                <a16:creationId xmlns:a16="http://schemas.microsoft.com/office/drawing/2014/main" id="{9BE39F13-781B-415B-A06F-0E06A799F5CE}"/>
              </a:ext>
            </a:extLst>
          </p:cNvPr>
          <p:cNvSpPr txBox="1"/>
          <p:nvPr/>
        </p:nvSpPr>
        <p:spPr>
          <a:xfrm>
            <a:off x="7507411" y="6140329"/>
            <a:ext cx="4339428" cy="461665"/>
          </a:xfrm>
          <a:prstGeom prst="rect">
            <a:avLst/>
          </a:prstGeom>
          <a:noFill/>
        </p:spPr>
        <p:txBody>
          <a:bodyPr wrap="square" rtlCol="0">
            <a:spAutoFit/>
          </a:bodyPr>
          <a:lstStyle/>
          <a:p>
            <a:r>
              <a:rPr lang="en-US" altLang="zh-CN" sz="1200" b="1" dirty="0">
                <a:latin typeface="Arial" panose="020B0604020202020204" pitchFamily="34" charset="0"/>
                <a:cs typeface="Arial" panose="020B0604020202020204" pitchFamily="34" charset="0"/>
              </a:rPr>
              <a:t>Figure 2. Block diagram of the wakeup receiver showing waveforms from RF input through digital wakeup output.</a:t>
            </a:r>
            <a:endParaRPr lang="zh-CN" altLang="en-US" sz="1200" b="1" dirty="0">
              <a:latin typeface="Arial" panose="020B0604020202020204" pitchFamily="34" charset="0"/>
              <a:cs typeface="Arial" panose="020B0604020202020204" pitchFamily="34" charset="0"/>
            </a:endParaRPr>
          </a:p>
        </p:txBody>
      </p:sp>
      <p:sp>
        <p:nvSpPr>
          <p:cNvPr id="7" name="矩形 6">
            <a:extLst>
              <a:ext uri="{FF2B5EF4-FFF2-40B4-BE49-F238E27FC236}">
                <a16:creationId xmlns:a16="http://schemas.microsoft.com/office/drawing/2014/main" id="{7E9B828F-A692-45B0-8C94-1A790D8A1E73}"/>
              </a:ext>
            </a:extLst>
          </p:cNvPr>
          <p:cNvSpPr/>
          <p:nvPr/>
        </p:nvSpPr>
        <p:spPr>
          <a:xfrm>
            <a:off x="806132" y="2376775"/>
            <a:ext cx="7383607" cy="584775"/>
          </a:xfrm>
          <a:prstGeom prst="rect">
            <a:avLst/>
          </a:prstGeom>
          <a:solidFill>
            <a:srgbClr val="E848EC">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solidFill>
                  <a:schemeClr val="tx1"/>
                </a:solidFill>
              </a:rPr>
              <a:t>To save power, traditional periodic based wake-up approach use extended DRX (e-DRX). However, it is only practice for delay insensitive device (e.g., IoT), it is not suitable for watch/glass…</a:t>
            </a:r>
            <a:endParaRPr kumimoji="1" lang="zh-CN" altLang="en-US" sz="1400" b="1" dirty="0">
              <a:solidFill>
                <a:schemeClr val="tx1"/>
              </a:solidFill>
            </a:endParaRPr>
          </a:p>
        </p:txBody>
      </p:sp>
    </p:spTree>
    <p:extLst>
      <p:ext uri="{BB962C8B-B14F-4D97-AF65-F5344CB8AC3E}">
        <p14:creationId xmlns:p14="http://schemas.microsoft.com/office/powerpoint/2010/main" val="943082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a:extLst>
                  <a:ext uri="{FF2B5EF4-FFF2-40B4-BE49-F238E27FC236}">
                    <a16:creationId xmlns:a16="http://schemas.microsoft.com/office/drawing/2014/main" id="{B53D35B2-AD08-43A5-8F65-E2788CAE858A}"/>
                  </a:ext>
                </a:extLst>
              </p:cNvPr>
              <p:cNvSpPr>
                <a:spLocks noGrp="1"/>
              </p:cNvSpPr>
              <p:nvPr>
                <p:ph sz="quarter" idx="59"/>
              </p:nvPr>
            </p:nvSpPr>
            <p:spPr>
              <a:xfrm>
                <a:off x="202843" y="1428231"/>
                <a:ext cx="6428015" cy="2071351"/>
              </a:xfrm>
            </p:spPr>
            <p:txBody>
              <a:bodyPr>
                <a:noAutofit/>
              </a:bodyPr>
              <a:lstStyle/>
              <a:p>
                <a:pPr marL="355600" lvl="2" indent="-184150" fontAlgn="base" hangingPunct="0">
                  <a:lnSpc>
                    <a:spcPct val="100000"/>
                  </a:lnSpc>
                  <a:spcBef>
                    <a:spcPts val="0"/>
                  </a:spcBef>
                </a:pPr>
                <a:r>
                  <a:rPr lang="en-US" altLang="zh-CN" sz="1400" dirty="0">
                    <a:latin typeface="+mn-lt"/>
                    <a:ea typeface="vivo type CNS"/>
                    <a:cs typeface="Arial" panose="020B0604020202020204" pitchFamily="34" charset="0"/>
                  </a:rPr>
                  <a:t>Traditionally UE power consumption, RF + baseband @ RRC IDLE </a:t>
                </a:r>
              </a:p>
              <a:p>
                <a:pPr marL="622300" lvl="3" indent="-177800" fontAlgn="base" hangingPunct="0">
                  <a:lnSpc>
                    <a:spcPct val="100000"/>
                  </a:lnSpc>
                  <a:spcBef>
                    <a:spcPts val="0"/>
                  </a:spcBef>
                  <a:spcAft>
                    <a:spcPts val="600"/>
                  </a:spcAft>
                </a:pPr>
                <a:r>
                  <a:rPr lang="en-US" altLang="zh-CN" sz="1400" dirty="0">
                    <a:latin typeface="+mn-lt"/>
                    <a:ea typeface="vivo type CNS"/>
                    <a:cs typeface="Arial" panose="020B0604020202020204" pitchFamily="34" charset="0"/>
                  </a:rPr>
                  <a:t>Power consumption about</a:t>
                </a:r>
                <a:r>
                  <a:rPr lang="en-US" altLang="zh-CN" sz="1400" b="1" dirty="0">
                    <a:solidFill>
                      <a:srgbClr val="FF0000"/>
                    </a:solidFill>
                    <a:latin typeface="+mn-lt"/>
                    <a:ea typeface="vivo type CNS"/>
                    <a:cs typeface="Arial" panose="020B0604020202020204" pitchFamily="34" charset="0"/>
                  </a:rPr>
                  <a:t>~20mW</a:t>
                </a:r>
                <a:r>
                  <a:rPr lang="en-US" altLang="zh-CN" sz="1400" dirty="0">
                    <a:latin typeface="+mn-lt"/>
                    <a:ea typeface="vivo type CNS"/>
                    <a:cs typeface="Arial" panose="020B0604020202020204" pitchFamily="34" charset="0"/>
                  </a:rPr>
                  <a:t>, and RF sensitivity </a:t>
                </a:r>
                <a:r>
                  <a:rPr lang="en-US" altLang="zh-CN" sz="1400" b="1" dirty="0">
                    <a:solidFill>
                      <a:srgbClr val="FF0000"/>
                    </a:solidFill>
                    <a:latin typeface="+mn-lt"/>
                    <a:ea typeface="vivo type CNS"/>
                    <a:cs typeface="Arial" panose="020B0604020202020204" pitchFamily="34" charset="0"/>
                  </a:rPr>
                  <a:t>~-100dBm   	</a:t>
                </a:r>
                <a:r>
                  <a:rPr lang="en-US" altLang="zh-CN" sz="1400" b="1" dirty="0">
                    <a:highlight>
                      <a:srgbClr val="FFFF00"/>
                    </a:highlight>
                    <a:latin typeface="+mn-lt"/>
                    <a:ea typeface="vivo type CNS"/>
                    <a:cs typeface="Arial" panose="020B0604020202020204" pitchFamily="34" charset="0"/>
                  </a:rPr>
                  <a:t>[1]</a:t>
                </a:r>
              </a:p>
              <a:p>
                <a:pPr marL="622300" lvl="3" indent="-177800" fontAlgn="base" hangingPunct="0">
                  <a:lnSpc>
                    <a:spcPct val="100000"/>
                  </a:lnSpc>
                  <a:spcBef>
                    <a:spcPts val="0"/>
                  </a:spcBef>
                  <a:spcAft>
                    <a:spcPts val="600"/>
                  </a:spcAft>
                </a:pPr>
                <a:r>
                  <a:rPr lang="en-US" altLang="zh-CN" sz="1400" dirty="0">
                    <a:latin typeface="+mn-lt"/>
                    <a:ea typeface="vivo type CNS"/>
                    <a:cs typeface="Arial" panose="020B0604020202020204" pitchFamily="34" charset="0"/>
                  </a:rPr>
                  <a:t>Note: extend DRX can reduce IDLE power, with </a:t>
                </a:r>
              </a:p>
              <a:p>
                <a:pPr marL="355600" lvl="2" indent="-184150" fontAlgn="base" hangingPunct="0">
                  <a:lnSpc>
                    <a:spcPct val="100000"/>
                  </a:lnSpc>
                  <a:spcBef>
                    <a:spcPts val="0"/>
                  </a:spcBef>
                </a:pPr>
                <a:endParaRPr lang="en-US" altLang="zh-CN" sz="1400" dirty="0">
                  <a:latin typeface="+mn-lt"/>
                  <a:ea typeface="vivo type CNS"/>
                  <a:cs typeface="Arial" panose="020B0604020202020204" pitchFamily="34" charset="0"/>
                </a:endParaRPr>
              </a:p>
              <a:p>
                <a:pPr marL="355600" lvl="2" indent="-184150" fontAlgn="base" hangingPunct="0">
                  <a:lnSpc>
                    <a:spcPct val="100000"/>
                  </a:lnSpc>
                  <a:spcBef>
                    <a:spcPts val="0"/>
                  </a:spcBef>
                </a:pPr>
                <a:r>
                  <a:rPr lang="en-US" altLang="zh-CN" sz="1400" dirty="0">
                    <a:latin typeface="+mn-lt"/>
                    <a:ea typeface="vivo type CNS"/>
                    <a:cs typeface="Arial" panose="020B0604020202020204" pitchFamily="34" charset="0"/>
                  </a:rPr>
                  <a:t>Passive circuit: passive envelope detector </a:t>
                </a:r>
              </a:p>
              <a:p>
                <a:pPr marL="622300" lvl="3" indent="-177800" fontAlgn="base" hangingPunct="0">
                  <a:lnSpc>
                    <a:spcPct val="100000"/>
                  </a:lnSpc>
                  <a:spcBef>
                    <a:spcPts val="400"/>
                  </a:spcBef>
                  <a:spcAft>
                    <a:spcPts val="400"/>
                  </a:spcAft>
                </a:pPr>
                <a:r>
                  <a:rPr lang="en-US" altLang="zh-CN" sz="1400" dirty="0">
                    <a:latin typeface="+mn-lt"/>
                    <a:ea typeface="vivo type CNS"/>
                    <a:cs typeface="Arial" panose="020B0604020202020204" pitchFamily="34" charset="0"/>
                  </a:rPr>
                  <a:t>Power consumption </a:t>
                </a:r>
                <a:r>
                  <a:rPr lang="en-US" altLang="zh-CN" sz="1400" b="1" dirty="0">
                    <a:solidFill>
                      <a:srgbClr val="FF0000"/>
                    </a:solidFill>
                    <a:latin typeface="+mn-lt"/>
                    <a:ea typeface="vivo type CNS"/>
                    <a:cs typeface="Arial" panose="020B0604020202020204" pitchFamily="34" charset="0"/>
                  </a:rPr>
                  <a:t>7.4nW</a:t>
                </a:r>
                <a:r>
                  <a:rPr lang="en-US" altLang="zh-CN" sz="1400" dirty="0">
                    <a:latin typeface="+mn-lt"/>
                    <a:ea typeface="vivo type CNS"/>
                    <a:cs typeface="Arial" panose="020B0604020202020204" pitchFamily="34" charset="0"/>
                  </a:rPr>
                  <a:t>, and RF sensitivity </a:t>
                </a:r>
                <a:r>
                  <a:rPr lang="en-US" altLang="zh-CN" sz="1400" b="1" dirty="0">
                    <a:solidFill>
                      <a:srgbClr val="FF0000"/>
                    </a:solidFill>
                    <a:latin typeface="+mn-lt"/>
                    <a:ea typeface="vivo type CNS"/>
                    <a:cs typeface="Arial" panose="020B0604020202020204" pitchFamily="34" charset="0"/>
                  </a:rPr>
                  <a:t>-71dBm  </a:t>
                </a:r>
                <a:r>
                  <a:rPr lang="en-US" altLang="zh-CN" sz="1400" dirty="0">
                    <a:latin typeface="+mn-lt"/>
                    <a:ea typeface="vivo type CNS"/>
                    <a:cs typeface="Arial" panose="020B0604020202020204" pitchFamily="34" charset="0"/>
                  </a:rPr>
                  <a:t>@433MHz	</a:t>
                </a:r>
                <a:r>
                  <a:rPr lang="en-US" altLang="zh-CN" sz="1400" b="1" dirty="0">
                    <a:highlight>
                      <a:srgbClr val="FFFF00"/>
                    </a:highlight>
                    <a:latin typeface="+mn-lt"/>
                    <a:ea typeface="vivo type CNS"/>
                    <a:cs typeface="Arial" panose="020B0604020202020204" pitchFamily="34" charset="0"/>
                  </a:rPr>
                  <a:t>[2]</a:t>
                </a:r>
              </a:p>
              <a:p>
                <a:pPr marL="622300" lvl="3" indent="-177800" fontAlgn="base" hangingPunct="0">
                  <a:lnSpc>
                    <a:spcPct val="100000"/>
                  </a:lnSpc>
                  <a:spcBef>
                    <a:spcPts val="400"/>
                  </a:spcBef>
                  <a:spcAft>
                    <a:spcPts val="400"/>
                  </a:spcAft>
                </a:pPr>
                <a:r>
                  <a:rPr lang="en-US" altLang="zh-CN" sz="1400" dirty="0">
                    <a:latin typeface="+mn-lt"/>
                    <a:ea typeface="vivo type CNS"/>
                    <a:cs typeface="Arial" panose="020B0604020202020204" pitchFamily="34" charset="0"/>
                  </a:rPr>
                  <a:t>Power consumption </a:t>
                </a:r>
                <a:r>
                  <a:rPr lang="en-US" altLang="zh-CN" sz="1400" b="1" dirty="0">
                    <a:solidFill>
                      <a:srgbClr val="FF0000"/>
                    </a:solidFill>
                    <a:latin typeface="+mn-lt"/>
                    <a:ea typeface="vivo type CNS"/>
                    <a:cs typeface="Arial" panose="020B0604020202020204" pitchFamily="34" charset="0"/>
                  </a:rPr>
                  <a:t>99</a:t>
                </a:r>
                <a14:m>
                  <m:oMath xmlns:m="http://schemas.openxmlformats.org/officeDocument/2006/math">
                    <m:r>
                      <a:rPr lang="zh-CN" altLang="en-US" sz="1400" b="1" i="1">
                        <a:solidFill>
                          <a:srgbClr val="FF0000"/>
                        </a:solidFill>
                        <a:latin typeface="Cambria Math" panose="02040503050406030204" pitchFamily="18" charset="0"/>
                        <a:ea typeface="vivo type CNS"/>
                        <a:cs typeface="Arial" panose="020B0604020202020204" pitchFamily="34" charset="0"/>
                      </a:rPr>
                      <m:t>𝝁</m:t>
                    </m:r>
                  </m:oMath>
                </a14:m>
                <a:r>
                  <a:rPr lang="en-US" altLang="zh-CN" sz="1400" b="1" dirty="0">
                    <a:solidFill>
                      <a:srgbClr val="FF0000"/>
                    </a:solidFill>
                    <a:latin typeface="+mn-lt"/>
                    <a:ea typeface="vivo type CNS"/>
                    <a:cs typeface="Arial" panose="020B0604020202020204" pitchFamily="34" charset="0"/>
                  </a:rPr>
                  <a:t>W</a:t>
                </a:r>
                <a:r>
                  <a:rPr lang="en-US" altLang="zh-CN" sz="1400" dirty="0">
                    <a:latin typeface="+mn-lt"/>
                    <a:ea typeface="vivo type CNS"/>
                    <a:cs typeface="Arial" panose="020B0604020202020204" pitchFamily="34" charset="0"/>
                  </a:rPr>
                  <a:t>, and RF sensitivity </a:t>
                </a:r>
                <a:r>
                  <a:rPr lang="en-US" altLang="zh-CN" sz="1400" b="1" dirty="0">
                    <a:solidFill>
                      <a:srgbClr val="FF0000"/>
                    </a:solidFill>
                    <a:latin typeface="+mn-lt"/>
                    <a:ea typeface="vivo type CNS"/>
                    <a:cs typeface="Arial" panose="020B0604020202020204" pitchFamily="34" charset="0"/>
                  </a:rPr>
                  <a:t>-97dBm </a:t>
                </a:r>
                <a:r>
                  <a:rPr lang="en-US" altLang="zh-CN" sz="1400" dirty="0">
                    <a:latin typeface="+mn-lt"/>
                    <a:ea typeface="vivo type CNS"/>
                    <a:cs typeface="Arial" panose="020B0604020202020204" pitchFamily="34" charset="0"/>
                  </a:rPr>
                  <a:t> @2.4GHz    	</a:t>
                </a:r>
                <a:r>
                  <a:rPr lang="en-US" altLang="zh-CN" sz="1400" b="1" dirty="0">
                    <a:highlight>
                      <a:srgbClr val="FFFF00"/>
                    </a:highlight>
                    <a:latin typeface="+mn-lt"/>
                    <a:ea typeface="vivo type CNS"/>
                    <a:cs typeface="Arial" panose="020B0604020202020204" pitchFamily="34" charset="0"/>
                  </a:rPr>
                  <a:t>[3]</a:t>
                </a:r>
              </a:p>
              <a:p>
                <a:pPr marL="622300" lvl="3" indent="-177800" fontAlgn="base" hangingPunct="0">
                  <a:lnSpc>
                    <a:spcPct val="100000"/>
                  </a:lnSpc>
                  <a:spcBef>
                    <a:spcPts val="400"/>
                  </a:spcBef>
                  <a:spcAft>
                    <a:spcPts val="400"/>
                  </a:spcAft>
                </a:pPr>
                <a:r>
                  <a:rPr lang="en-US" altLang="zh-CN" sz="1400" dirty="0">
                    <a:latin typeface="+mn-lt"/>
                    <a:ea typeface="vivo type CNS"/>
                    <a:cs typeface="Arial" panose="020B0604020202020204" pitchFamily="34" charset="0"/>
                  </a:rPr>
                  <a:t>Power consumption </a:t>
                </a:r>
                <a:r>
                  <a:rPr lang="en-US" altLang="zh-CN" sz="1400" b="1" dirty="0">
                    <a:solidFill>
                      <a:srgbClr val="FF0000"/>
                    </a:solidFill>
                    <a:latin typeface="+mn-lt"/>
                    <a:ea typeface="vivo type CNS"/>
                    <a:cs typeface="Arial" panose="020B0604020202020204" pitchFamily="34" charset="0"/>
                  </a:rPr>
                  <a:t>45</a:t>
                </a:r>
                <a14:m>
                  <m:oMath xmlns:m="http://schemas.openxmlformats.org/officeDocument/2006/math">
                    <m:r>
                      <a:rPr lang="zh-CN" altLang="en-US" sz="1400" b="1" i="1">
                        <a:solidFill>
                          <a:srgbClr val="FF0000"/>
                        </a:solidFill>
                        <a:latin typeface="Cambria Math" panose="02040503050406030204" pitchFamily="18" charset="0"/>
                        <a:ea typeface="vivo type CNS"/>
                        <a:cs typeface="Arial" panose="020B0604020202020204" pitchFamily="34" charset="0"/>
                      </a:rPr>
                      <m:t>𝝁</m:t>
                    </m:r>
                  </m:oMath>
                </a14:m>
                <a:r>
                  <a:rPr lang="en-US" altLang="zh-CN" sz="1400" b="1" dirty="0">
                    <a:solidFill>
                      <a:srgbClr val="FF0000"/>
                    </a:solidFill>
                    <a:latin typeface="+mn-lt"/>
                    <a:ea typeface="vivo type CNS"/>
                    <a:cs typeface="Arial" panose="020B0604020202020204" pitchFamily="34" charset="0"/>
                  </a:rPr>
                  <a:t>W</a:t>
                </a:r>
                <a:r>
                  <a:rPr lang="en-US" altLang="zh-CN" sz="1400" dirty="0">
                    <a:latin typeface="+mn-lt"/>
                    <a:ea typeface="vivo type CNS"/>
                    <a:cs typeface="Arial" panose="020B0604020202020204" pitchFamily="34" charset="0"/>
                  </a:rPr>
                  <a:t>, and RF sensitivity </a:t>
                </a:r>
                <a:r>
                  <a:rPr lang="en-US" altLang="zh-CN" sz="1400" b="1" dirty="0">
                    <a:solidFill>
                      <a:srgbClr val="FF0000"/>
                    </a:solidFill>
                    <a:latin typeface="+mn-lt"/>
                    <a:ea typeface="vivo type CNS"/>
                    <a:cs typeface="Arial" panose="020B0604020202020204" pitchFamily="34" charset="0"/>
                  </a:rPr>
                  <a:t>-87dBm </a:t>
                </a:r>
                <a:r>
                  <a:rPr lang="en-US" altLang="zh-CN" sz="1400" dirty="0">
                    <a:latin typeface="+mn-lt"/>
                    <a:ea typeface="vivo type CNS"/>
                    <a:cs typeface="Arial" panose="020B0604020202020204" pitchFamily="34" charset="0"/>
                  </a:rPr>
                  <a:t> @900MHz  	</a:t>
                </a:r>
                <a:r>
                  <a:rPr lang="en-US" altLang="zh-CN" sz="1400" b="1" dirty="0">
                    <a:highlight>
                      <a:srgbClr val="FFFF00"/>
                    </a:highlight>
                    <a:latin typeface="+mn-lt"/>
                    <a:ea typeface="vivo type CNS"/>
                    <a:cs typeface="Arial" panose="020B0604020202020204" pitchFamily="34" charset="0"/>
                  </a:rPr>
                  <a:t>[4]</a:t>
                </a:r>
              </a:p>
              <a:p>
                <a:pPr marL="622300" lvl="3" indent="-177800" fontAlgn="base" hangingPunct="0">
                  <a:lnSpc>
                    <a:spcPct val="100000"/>
                  </a:lnSpc>
                  <a:spcBef>
                    <a:spcPts val="0"/>
                  </a:spcBef>
                  <a:spcAft>
                    <a:spcPts val="600"/>
                  </a:spcAft>
                </a:pPr>
                <a:r>
                  <a:rPr lang="en-US" altLang="zh-CN" sz="1400" dirty="0">
                    <a:latin typeface="+mn-lt"/>
                    <a:ea typeface="vivo type CNS"/>
                    <a:cs typeface="Arial" panose="020B0604020202020204" pitchFamily="34" charset="0"/>
                  </a:rPr>
                  <a:t>IEEE 802.11ba, Wake-Up Receiver (WUR) Study Group</a:t>
                </a:r>
              </a:p>
              <a:p>
                <a:pPr marL="939800" lvl="4" indent="-177800" fontAlgn="base" hangingPunct="0">
                  <a:lnSpc>
                    <a:spcPct val="100000"/>
                  </a:lnSpc>
                  <a:spcBef>
                    <a:spcPts val="0"/>
                  </a:spcBef>
                  <a:spcAft>
                    <a:spcPts val="600"/>
                  </a:spcAft>
                </a:pPr>
                <a:r>
                  <a:rPr lang="en-US" altLang="zh-CN" sz="1400" dirty="0">
                    <a:latin typeface="+mn-lt"/>
                    <a:ea typeface="vivo type CNS"/>
                    <a:cs typeface="Arial" panose="020B0604020202020204" pitchFamily="34" charset="0"/>
                  </a:rPr>
                  <a:t>Target Power </a:t>
                </a:r>
                <a:r>
                  <a:rPr lang="en-US" altLang="zh-CN" sz="1400" b="1" dirty="0">
                    <a:solidFill>
                      <a:srgbClr val="FF0000"/>
                    </a:solidFill>
                    <a:latin typeface="+mn-lt"/>
                    <a:ea typeface="vivo type CNS"/>
                    <a:cs typeface="Arial" panose="020B0604020202020204" pitchFamily="34" charset="0"/>
                  </a:rPr>
                  <a:t>100</a:t>
                </a:r>
                <a:r>
                  <a:rPr lang="zh-CN" altLang="en-US" sz="1400" b="1" dirty="0">
                    <a:solidFill>
                      <a:srgbClr val="FF0000"/>
                    </a:solidFill>
                    <a:latin typeface="+mn-lt"/>
                    <a:ea typeface="vivo type CNS"/>
                    <a:cs typeface="Arial" panose="020B0604020202020204" pitchFamily="34" charset="0"/>
                  </a:rPr>
                  <a:t>𝝁</a:t>
                </a:r>
                <a:r>
                  <a:rPr lang="en-US" altLang="zh-CN" sz="1400" b="1" dirty="0">
                    <a:solidFill>
                      <a:srgbClr val="FF0000"/>
                    </a:solidFill>
                    <a:latin typeface="+mn-lt"/>
                    <a:ea typeface="vivo type CNS"/>
                    <a:cs typeface="Arial" panose="020B0604020202020204" pitchFamily="34" charset="0"/>
                  </a:rPr>
                  <a:t>W</a:t>
                </a:r>
                <a:r>
                  <a:rPr lang="en-US" altLang="zh-CN" sz="1400" dirty="0">
                    <a:latin typeface="+mn-lt"/>
                    <a:ea typeface="vivo type CNS"/>
                    <a:cs typeface="Arial" panose="020B0604020202020204" pitchFamily="34" charset="0"/>
                  </a:rPr>
                  <a:t>. Target transmission range: LP-WUR = Today’s 802.11					</a:t>
                </a:r>
                <a:r>
                  <a:rPr lang="en-US" altLang="zh-CN" sz="1400" b="1" dirty="0">
                    <a:highlight>
                      <a:srgbClr val="FFFF00"/>
                    </a:highlight>
                    <a:latin typeface="+mn-lt"/>
                    <a:ea typeface="vivo type CNS"/>
                    <a:cs typeface="Arial" panose="020B0604020202020204" pitchFamily="34" charset="0"/>
                  </a:rPr>
                  <a:t>[5]</a:t>
                </a:r>
              </a:p>
              <a:p>
                <a:pPr marL="939800" lvl="4" indent="-177800" fontAlgn="base" hangingPunct="0">
                  <a:lnSpc>
                    <a:spcPct val="100000"/>
                  </a:lnSpc>
                  <a:spcBef>
                    <a:spcPts val="0"/>
                  </a:spcBef>
                  <a:spcAft>
                    <a:spcPts val="600"/>
                  </a:spcAft>
                </a:pPr>
                <a:endParaRPr lang="en-US" altLang="zh-CN" sz="1400" dirty="0">
                  <a:latin typeface="+mn-lt"/>
                  <a:ea typeface="vivo type CNS"/>
                  <a:cs typeface="Arial" panose="020B0604020202020204" pitchFamily="34" charset="0"/>
                </a:endParaRPr>
              </a:p>
              <a:p>
                <a:pPr marL="939800" lvl="4" indent="-177800" fontAlgn="base" hangingPunct="0">
                  <a:lnSpc>
                    <a:spcPct val="100000"/>
                  </a:lnSpc>
                  <a:spcAft>
                    <a:spcPts val="600"/>
                  </a:spcAft>
                </a:pPr>
                <a:endParaRPr lang="en-US" altLang="zh-CN" sz="1400" dirty="0">
                  <a:latin typeface="+mn-lt"/>
                  <a:ea typeface="vivo type CNS"/>
                  <a:cs typeface="Arial" panose="020B0604020202020204" pitchFamily="34" charset="0"/>
                </a:endParaRPr>
              </a:p>
              <a:p>
                <a:pPr marL="38894" lvl="2" indent="-177800" fontAlgn="base" hangingPunct="0">
                  <a:lnSpc>
                    <a:spcPct val="100000"/>
                  </a:lnSpc>
                  <a:spcAft>
                    <a:spcPts val="600"/>
                  </a:spcAft>
                </a:pPr>
                <a:endParaRPr lang="en-US" sz="2200" dirty="0">
                  <a:latin typeface="+mn-lt"/>
                  <a:ea typeface="vivo type CNS"/>
                  <a:cs typeface="Calibri" panose="020F0502020204030204" pitchFamily="34" charset="0"/>
                </a:endParaRPr>
              </a:p>
            </p:txBody>
          </p:sp>
        </mc:Choice>
        <mc:Fallback xmlns="">
          <p:sp>
            <p:nvSpPr>
              <p:cNvPr id="2" name="内容占位符 1">
                <a:extLst>
                  <a:ext uri="{FF2B5EF4-FFF2-40B4-BE49-F238E27FC236}">
                    <a16:creationId xmlns:a16="http://schemas.microsoft.com/office/drawing/2014/main" id="{B53D35B2-AD08-43A5-8F65-E2788CAE858A}"/>
                  </a:ext>
                </a:extLst>
              </p:cNvPr>
              <p:cNvSpPr>
                <a:spLocks noGrp="1" noRot="1" noChangeAspect="1" noMove="1" noResize="1" noEditPoints="1" noAdjustHandles="1" noChangeArrowheads="1" noChangeShapeType="1" noTextEdit="1"/>
              </p:cNvSpPr>
              <p:nvPr>
                <p:ph sz="quarter" idx="59"/>
              </p:nvPr>
            </p:nvSpPr>
            <p:spPr>
              <a:xfrm>
                <a:off x="202843" y="1428231"/>
                <a:ext cx="6428015" cy="2071351"/>
              </a:xfrm>
              <a:blipFill>
                <a:blip r:embed="rId2"/>
                <a:stretch>
                  <a:fillRect t="-294" b="-46765"/>
                </a:stretch>
              </a:blipFill>
            </p:spPr>
            <p:txBody>
              <a:bodyPr/>
              <a:lstStyle/>
              <a:p>
                <a:r>
                  <a:rPr lang="zh-CN" altLang="en-US">
                    <a:noFill/>
                  </a:rPr>
                  <a:t> </a:t>
                </a:r>
              </a:p>
            </p:txBody>
          </p:sp>
        </mc:Fallback>
      </mc:AlternateContent>
      <p:sp>
        <p:nvSpPr>
          <p:cNvPr id="3" name="文本占位符 2">
            <a:extLst>
              <a:ext uri="{FF2B5EF4-FFF2-40B4-BE49-F238E27FC236}">
                <a16:creationId xmlns:a16="http://schemas.microsoft.com/office/drawing/2014/main" id="{65747374-8011-4D72-9D09-345B48D20A65}"/>
              </a:ext>
            </a:extLst>
          </p:cNvPr>
          <p:cNvSpPr>
            <a:spLocks noGrp="1"/>
          </p:cNvSpPr>
          <p:nvPr>
            <p:ph type="body" sz="quarter" idx="61"/>
          </p:nvPr>
        </p:nvSpPr>
        <p:spPr/>
        <p:txBody>
          <a:bodyPr/>
          <a:lstStyle/>
          <a:p>
            <a:r>
              <a:rPr lang="en-US" altLang="zh-CN" b="1" dirty="0"/>
              <a:t>Almost</a:t>
            </a:r>
            <a:r>
              <a:rPr lang="en-US" altLang="en-US" b="1" dirty="0"/>
              <a:t>-Zero Power (AZP) wake-up receiver</a:t>
            </a:r>
          </a:p>
        </p:txBody>
      </p:sp>
      <p:sp>
        <p:nvSpPr>
          <p:cNvPr id="4" name="文本占位符 3">
            <a:extLst>
              <a:ext uri="{FF2B5EF4-FFF2-40B4-BE49-F238E27FC236}">
                <a16:creationId xmlns:a16="http://schemas.microsoft.com/office/drawing/2014/main" id="{4820BB9C-A53B-4242-885C-6E987F23FE98}"/>
              </a:ext>
            </a:extLst>
          </p:cNvPr>
          <p:cNvSpPr>
            <a:spLocks noGrp="1"/>
          </p:cNvSpPr>
          <p:nvPr>
            <p:ph type="body" sz="quarter" idx="62"/>
          </p:nvPr>
        </p:nvSpPr>
        <p:spPr>
          <a:xfrm>
            <a:off x="560744" y="742370"/>
            <a:ext cx="11881627" cy="267033"/>
          </a:xfrm>
        </p:spPr>
        <p:txBody>
          <a:bodyPr/>
          <a:lstStyle/>
          <a:p>
            <a:r>
              <a:rPr lang="en-US" altLang="zh-CN" dirty="0"/>
              <a:t>Comparing with state-of-art approaches (1)</a:t>
            </a:r>
          </a:p>
        </p:txBody>
      </p:sp>
      <p:sp>
        <p:nvSpPr>
          <p:cNvPr id="11" name="文本框 10">
            <a:extLst>
              <a:ext uri="{FF2B5EF4-FFF2-40B4-BE49-F238E27FC236}">
                <a16:creationId xmlns:a16="http://schemas.microsoft.com/office/drawing/2014/main" id="{548DC9E4-E2FA-4A22-9601-5AEB19101816}"/>
              </a:ext>
            </a:extLst>
          </p:cNvPr>
          <p:cNvSpPr txBox="1"/>
          <p:nvPr/>
        </p:nvSpPr>
        <p:spPr>
          <a:xfrm>
            <a:off x="810985" y="5730909"/>
            <a:ext cx="9920515" cy="1015663"/>
          </a:xfrm>
          <a:prstGeom prst="rect">
            <a:avLst/>
          </a:prstGeom>
          <a:noFill/>
        </p:spPr>
        <p:txBody>
          <a:bodyPr wrap="square" rtlCol="0">
            <a:spAutoFit/>
          </a:bodyPr>
          <a:lstStyle/>
          <a:p>
            <a:pPr marL="266700" indent="-266700">
              <a:buAutoNum type="arabicParenBoth"/>
            </a:pPr>
            <a:r>
              <a:rPr lang="en-US" altLang="zh-CN" sz="1200" dirty="0">
                <a:latin typeface="vivo Bold"/>
              </a:rPr>
              <a:t>Based on TD-LTE terminal </a:t>
            </a:r>
          </a:p>
          <a:p>
            <a:pPr marL="266700" indent="-266700">
              <a:buAutoNum type="arabicParenBoth"/>
            </a:pPr>
            <a:r>
              <a:rPr lang="en-US" altLang="zh-CN" sz="1200" dirty="0">
                <a:latin typeface="vivo Bold"/>
              </a:rPr>
              <a:t>A -</a:t>
            </a:r>
            <a:r>
              <a:rPr lang="en-US" altLang="zh-CN" sz="1200" dirty="0" err="1">
                <a:latin typeface="vivo Bold"/>
              </a:rPr>
              <a:t>76dBm</a:t>
            </a:r>
            <a:r>
              <a:rPr lang="en-US" altLang="zh-CN" sz="1200" dirty="0">
                <a:latin typeface="vivo Bold"/>
              </a:rPr>
              <a:t> </a:t>
            </a:r>
            <a:r>
              <a:rPr lang="en-US" altLang="zh-CN" sz="1200" dirty="0" err="1">
                <a:latin typeface="vivo Bold"/>
              </a:rPr>
              <a:t>7.4nW</a:t>
            </a:r>
            <a:r>
              <a:rPr lang="en-US" altLang="zh-CN" sz="1200" dirty="0">
                <a:latin typeface="vivo Bold"/>
              </a:rPr>
              <a:t> Wakeup Radio with Automatic Offset Compensation, Jesse Moody et al.</a:t>
            </a:r>
          </a:p>
          <a:p>
            <a:pPr marL="266700" indent="-266700">
              <a:buAutoNum type="arabicParenBoth"/>
            </a:pPr>
            <a:r>
              <a:rPr lang="en-US" altLang="zh-CN" sz="1200" dirty="0">
                <a:latin typeface="vivo Bold"/>
              </a:rPr>
              <a:t>A −</a:t>
            </a:r>
            <a:r>
              <a:rPr lang="en-US" altLang="zh-CN" sz="1200" dirty="0" err="1">
                <a:latin typeface="vivo Bold"/>
              </a:rPr>
              <a:t>97dBm</a:t>
            </a:r>
            <a:r>
              <a:rPr lang="en-US" altLang="zh-CN" sz="1200" dirty="0">
                <a:latin typeface="vivo Bold"/>
              </a:rPr>
              <a:t>-sensitivity interferer-resilient </a:t>
            </a:r>
            <a:r>
              <a:rPr lang="en-US" altLang="zh-CN" sz="1200" dirty="0" err="1">
                <a:latin typeface="vivo Bold"/>
              </a:rPr>
              <a:t>2.4GHz</a:t>
            </a:r>
            <a:r>
              <a:rPr lang="en-US" altLang="zh-CN" sz="1200" dirty="0">
                <a:latin typeface="vivo Bold"/>
              </a:rPr>
              <a:t> wake-up receiver using dual-IF multi-N-Path architecture in </a:t>
            </a:r>
            <a:r>
              <a:rPr lang="en-US" altLang="zh-CN" sz="1200" dirty="0" err="1">
                <a:latin typeface="vivo Bold"/>
              </a:rPr>
              <a:t>65nm</a:t>
            </a:r>
            <a:r>
              <a:rPr lang="en-US" altLang="zh-CN" sz="1200" dirty="0">
                <a:latin typeface="vivo Bold"/>
              </a:rPr>
              <a:t> CMOS, Camilo Salazar et al</a:t>
            </a:r>
          </a:p>
          <a:p>
            <a:pPr marL="266700" indent="-266700">
              <a:buAutoNum type="arabicParenBoth"/>
            </a:pPr>
            <a:r>
              <a:rPr lang="en-US" altLang="zh-CN" sz="1200" dirty="0">
                <a:latin typeface="vivo Bold"/>
              </a:rPr>
              <a:t>Abe, VLSI’14</a:t>
            </a:r>
          </a:p>
          <a:p>
            <a:pPr marL="266700" indent="-266700">
              <a:buAutoNum type="arabicParenBoth"/>
            </a:pPr>
            <a:r>
              <a:rPr lang="en-US" altLang="zh-CN" sz="1200" dirty="0">
                <a:latin typeface="vivo Bold"/>
              </a:rPr>
              <a:t>Proposal for Wake-Up Receiver (WUR) Study Group, IEEE 802.11-16/0722r1</a:t>
            </a:r>
          </a:p>
        </p:txBody>
      </p:sp>
      <p:cxnSp>
        <p:nvCxnSpPr>
          <p:cNvPr id="6" name="直接连接符 5">
            <a:extLst>
              <a:ext uri="{FF2B5EF4-FFF2-40B4-BE49-F238E27FC236}">
                <a16:creationId xmlns:a16="http://schemas.microsoft.com/office/drawing/2014/main" id="{81790A26-73FA-4769-B97B-1012A14FB97D}"/>
              </a:ext>
            </a:extLst>
          </p:cNvPr>
          <p:cNvCxnSpPr/>
          <p:nvPr/>
        </p:nvCxnSpPr>
        <p:spPr>
          <a:xfrm>
            <a:off x="595085" y="5613400"/>
            <a:ext cx="10923815" cy="0"/>
          </a:xfrm>
          <a:prstGeom prst="line">
            <a:avLst/>
          </a:prstGeom>
        </p:spPr>
        <p:style>
          <a:lnRef idx="1">
            <a:schemeClr val="dk1"/>
          </a:lnRef>
          <a:fillRef idx="0">
            <a:schemeClr val="dk1"/>
          </a:fillRef>
          <a:effectRef idx="0">
            <a:schemeClr val="dk1"/>
          </a:effectRef>
          <a:fontRef idx="minor">
            <a:schemeClr val="tx1"/>
          </a:fontRef>
        </p:style>
      </p:cxnSp>
      <p:sp>
        <p:nvSpPr>
          <p:cNvPr id="17" name="文本框 16">
            <a:extLst>
              <a:ext uri="{FF2B5EF4-FFF2-40B4-BE49-F238E27FC236}">
                <a16:creationId xmlns:a16="http://schemas.microsoft.com/office/drawing/2014/main" id="{30EA42BC-B53D-4542-9CDB-9E5572D01A94}"/>
              </a:ext>
            </a:extLst>
          </p:cNvPr>
          <p:cNvSpPr txBox="1"/>
          <p:nvPr/>
        </p:nvSpPr>
        <p:spPr>
          <a:xfrm>
            <a:off x="560744" y="4472915"/>
            <a:ext cx="5359400" cy="923330"/>
          </a:xfrm>
          <a:prstGeom prst="rect">
            <a:avLst/>
          </a:prstGeom>
          <a:solidFill>
            <a:srgbClr val="FFFF00"/>
          </a:solidFill>
        </p:spPr>
        <p:txBody>
          <a:bodyPr wrap="square" rtlCol="0">
            <a:spAutoFit/>
          </a:bodyPr>
          <a:lstStyle/>
          <a:p>
            <a:r>
              <a:rPr lang="en-US" altLang="zh-CN" b="1" dirty="0">
                <a:latin typeface="Arial" panose="020B0604020202020204" pitchFamily="34" charset="0"/>
                <a:cs typeface="Arial" panose="020B0604020202020204" pitchFamily="34" charset="0"/>
              </a:rPr>
              <a:t>Observation: </a:t>
            </a:r>
            <a:r>
              <a:rPr lang="en-US" altLang="zh-CN" b="1" i="1" dirty="0">
                <a:solidFill>
                  <a:srgbClr val="FF0000"/>
                </a:solidFill>
                <a:latin typeface="Arial" panose="020B0604020202020204" pitchFamily="34" charset="0"/>
                <a:cs typeface="Arial" panose="020B0604020202020204" pitchFamily="34" charset="0"/>
              </a:rPr>
              <a:t>100x~1000x</a:t>
            </a:r>
            <a:r>
              <a:rPr lang="en-US" altLang="zh-CN" dirty="0">
                <a:latin typeface="Arial" panose="020B0604020202020204" pitchFamily="34" charset="0"/>
                <a:cs typeface="Arial" panose="020B0604020202020204" pitchFamily="34" charset="0"/>
              </a:rPr>
              <a:t> power reduction is feasible by passive circuit as WUS receiver, with some sensitivity degradation</a:t>
            </a:r>
            <a:endParaRPr lang="zh-CN" altLang="en-US" dirty="0">
              <a:latin typeface="Arial" panose="020B0604020202020204" pitchFamily="34" charset="0"/>
              <a:cs typeface="Arial" panose="020B0604020202020204" pitchFamily="34" charset="0"/>
            </a:endParaRPr>
          </a:p>
        </p:txBody>
      </p:sp>
      <p:pic>
        <p:nvPicPr>
          <p:cNvPr id="8" name="图片 7">
            <a:extLst>
              <a:ext uri="{FF2B5EF4-FFF2-40B4-BE49-F238E27FC236}">
                <a16:creationId xmlns:a16="http://schemas.microsoft.com/office/drawing/2014/main" id="{95AA06C6-637F-46E0-B076-E22F12E8D99C}"/>
              </a:ext>
            </a:extLst>
          </p:cNvPr>
          <p:cNvPicPr>
            <a:picLocks noChangeAspect="1"/>
          </p:cNvPicPr>
          <p:nvPr/>
        </p:nvPicPr>
        <p:blipFill>
          <a:blip r:embed="rId3"/>
          <a:stretch>
            <a:fillRect/>
          </a:stretch>
        </p:blipFill>
        <p:spPr>
          <a:xfrm>
            <a:off x="6272957" y="875886"/>
            <a:ext cx="5729708" cy="3616906"/>
          </a:xfrm>
          <a:prstGeom prst="rect">
            <a:avLst/>
          </a:prstGeom>
        </p:spPr>
      </p:pic>
      <p:sp>
        <p:nvSpPr>
          <p:cNvPr id="57" name="文本框 56">
            <a:extLst>
              <a:ext uri="{FF2B5EF4-FFF2-40B4-BE49-F238E27FC236}">
                <a16:creationId xmlns:a16="http://schemas.microsoft.com/office/drawing/2014/main" id="{63FD1BA5-BD74-4F11-9096-9252BEF069EB}"/>
              </a:ext>
            </a:extLst>
          </p:cNvPr>
          <p:cNvSpPr txBox="1"/>
          <p:nvPr/>
        </p:nvSpPr>
        <p:spPr>
          <a:xfrm>
            <a:off x="6271858" y="4492792"/>
            <a:ext cx="5372943" cy="923330"/>
          </a:xfrm>
          <a:prstGeom prst="rect">
            <a:avLst/>
          </a:prstGeom>
          <a:solidFill>
            <a:srgbClr val="FF0000"/>
          </a:solidFill>
        </p:spPr>
        <p:txBody>
          <a:bodyPr wrap="square" rtlCol="0">
            <a:spAutoFit/>
          </a:bodyPr>
          <a:lstStyle/>
          <a:p>
            <a:r>
              <a:rPr lang="en-US" altLang="zh-CN" dirty="0">
                <a:solidFill>
                  <a:schemeClr val="bg1"/>
                </a:solidFill>
              </a:rPr>
              <a:t>CMOS </a:t>
            </a:r>
            <a:r>
              <a:rPr lang="en-US" altLang="zh-CN" dirty="0" err="1">
                <a:solidFill>
                  <a:schemeClr val="bg1"/>
                </a:solidFill>
              </a:rPr>
              <a:t>RF</a:t>
            </a:r>
            <a:r>
              <a:rPr lang="en-US" altLang="zh-CN" dirty="0">
                <a:solidFill>
                  <a:schemeClr val="bg1"/>
                </a:solidFill>
              </a:rPr>
              <a:t> front-end which is designed for low power receiver with enough receiving sensitivity is being popularly studied </a:t>
            </a:r>
            <a:endParaRPr lang="zh-CN" altLang="en-US" dirty="0">
              <a:solidFill>
                <a:schemeClr val="bg1"/>
              </a:solidFill>
            </a:endParaRPr>
          </a:p>
        </p:txBody>
      </p:sp>
      <p:sp>
        <p:nvSpPr>
          <p:cNvPr id="58" name="文本框 57">
            <a:extLst>
              <a:ext uri="{FF2B5EF4-FFF2-40B4-BE49-F238E27FC236}">
                <a16:creationId xmlns:a16="http://schemas.microsoft.com/office/drawing/2014/main" id="{E3F663B9-859A-4114-A22A-A59C2146D3E0}"/>
              </a:ext>
            </a:extLst>
          </p:cNvPr>
          <p:cNvSpPr txBox="1"/>
          <p:nvPr/>
        </p:nvSpPr>
        <p:spPr>
          <a:xfrm>
            <a:off x="8480234" y="630921"/>
            <a:ext cx="1627542" cy="646331"/>
          </a:xfrm>
          <a:prstGeom prst="rect">
            <a:avLst/>
          </a:prstGeom>
          <a:noFill/>
        </p:spPr>
        <p:txBody>
          <a:bodyPr wrap="square" rtlCol="0">
            <a:spAutoFit/>
          </a:bodyPr>
          <a:lstStyle/>
          <a:p>
            <a:r>
              <a:rPr lang="en-US" altLang="zh-CN" sz="1200" b="1" dirty="0">
                <a:latin typeface="Arial" panose="020B0604020202020204" pitchFamily="34" charset="0"/>
                <a:cs typeface="Arial" panose="020B0604020202020204" pitchFamily="34" charset="0"/>
              </a:rPr>
              <a:t>Figure 3. Year of Use estimation, standby only</a:t>
            </a:r>
            <a:endParaRPr lang="zh-CN"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55322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65747374-8011-4D72-9D09-345B48D20A65}"/>
              </a:ext>
            </a:extLst>
          </p:cNvPr>
          <p:cNvSpPr>
            <a:spLocks noGrp="1"/>
          </p:cNvSpPr>
          <p:nvPr>
            <p:ph type="body" sz="quarter" idx="61"/>
          </p:nvPr>
        </p:nvSpPr>
        <p:spPr/>
        <p:txBody>
          <a:bodyPr/>
          <a:lstStyle/>
          <a:p>
            <a:r>
              <a:rPr lang="en-US" altLang="zh-CN" b="1" dirty="0"/>
              <a:t>Almost</a:t>
            </a:r>
            <a:r>
              <a:rPr lang="en-US" altLang="en-US" b="1" dirty="0"/>
              <a:t>-Zero Power (AZP) wake-up receiver</a:t>
            </a:r>
          </a:p>
        </p:txBody>
      </p:sp>
      <p:sp>
        <p:nvSpPr>
          <p:cNvPr id="4" name="文本占位符 3">
            <a:extLst>
              <a:ext uri="{FF2B5EF4-FFF2-40B4-BE49-F238E27FC236}">
                <a16:creationId xmlns:a16="http://schemas.microsoft.com/office/drawing/2014/main" id="{4820BB9C-A53B-4242-885C-6E987F23FE98}"/>
              </a:ext>
            </a:extLst>
          </p:cNvPr>
          <p:cNvSpPr>
            <a:spLocks noGrp="1"/>
          </p:cNvSpPr>
          <p:nvPr>
            <p:ph type="body" sz="quarter" idx="62"/>
          </p:nvPr>
        </p:nvSpPr>
        <p:spPr>
          <a:xfrm>
            <a:off x="560744" y="742370"/>
            <a:ext cx="11881627" cy="267033"/>
          </a:xfrm>
        </p:spPr>
        <p:txBody>
          <a:bodyPr/>
          <a:lstStyle/>
          <a:p>
            <a:r>
              <a:rPr lang="en-US" altLang="zh-CN" dirty="0"/>
              <a:t>Comparing with state-of-art approaches (2)</a:t>
            </a:r>
          </a:p>
        </p:txBody>
      </p:sp>
      <p:sp>
        <p:nvSpPr>
          <p:cNvPr id="11" name="文本框 10">
            <a:extLst>
              <a:ext uri="{FF2B5EF4-FFF2-40B4-BE49-F238E27FC236}">
                <a16:creationId xmlns:a16="http://schemas.microsoft.com/office/drawing/2014/main" id="{548DC9E4-E2FA-4A22-9601-5AEB19101816}"/>
              </a:ext>
            </a:extLst>
          </p:cNvPr>
          <p:cNvSpPr txBox="1"/>
          <p:nvPr/>
        </p:nvSpPr>
        <p:spPr>
          <a:xfrm>
            <a:off x="776644" y="6480795"/>
            <a:ext cx="9920515" cy="276999"/>
          </a:xfrm>
          <a:prstGeom prst="rect">
            <a:avLst/>
          </a:prstGeom>
          <a:noFill/>
        </p:spPr>
        <p:txBody>
          <a:bodyPr wrap="square" rtlCol="0">
            <a:spAutoFit/>
          </a:bodyPr>
          <a:lstStyle/>
          <a:p>
            <a:pPr marL="266700" indent="-266700">
              <a:buAutoNum type="arabicParenBoth"/>
            </a:pPr>
            <a:r>
              <a:rPr lang="en-US" altLang="zh-CN" sz="1200" dirty="0">
                <a:latin typeface="vivo Bold"/>
              </a:rPr>
              <a:t>A -76dBm 7.4nW Wakeup Radio with Automatic Offset Compensation, Jesse Moody, et.al, ISSCC 2018</a:t>
            </a:r>
          </a:p>
        </p:txBody>
      </p:sp>
      <p:cxnSp>
        <p:nvCxnSpPr>
          <p:cNvPr id="6" name="直接连接符 5">
            <a:extLst>
              <a:ext uri="{FF2B5EF4-FFF2-40B4-BE49-F238E27FC236}">
                <a16:creationId xmlns:a16="http://schemas.microsoft.com/office/drawing/2014/main" id="{81790A26-73FA-4769-B97B-1012A14FB97D}"/>
              </a:ext>
            </a:extLst>
          </p:cNvPr>
          <p:cNvCxnSpPr>
            <a:cxnSpLocks/>
          </p:cNvCxnSpPr>
          <p:nvPr/>
        </p:nvCxnSpPr>
        <p:spPr>
          <a:xfrm>
            <a:off x="560744" y="6363286"/>
            <a:ext cx="10923815" cy="0"/>
          </a:xfrm>
          <a:prstGeom prst="line">
            <a:avLst/>
          </a:prstGeom>
        </p:spPr>
        <p:style>
          <a:lnRef idx="1">
            <a:schemeClr val="dk1"/>
          </a:lnRef>
          <a:fillRef idx="0">
            <a:schemeClr val="dk1"/>
          </a:fillRef>
          <a:effectRef idx="0">
            <a:schemeClr val="dk1"/>
          </a:effectRef>
          <a:fontRef idx="minor">
            <a:schemeClr val="tx1"/>
          </a:fontRef>
        </p:style>
      </p:cxnSp>
      <p:grpSp>
        <p:nvGrpSpPr>
          <p:cNvPr id="9" name="组合 8">
            <a:extLst>
              <a:ext uri="{FF2B5EF4-FFF2-40B4-BE49-F238E27FC236}">
                <a16:creationId xmlns:a16="http://schemas.microsoft.com/office/drawing/2014/main" id="{336B6171-7B5A-41B4-85E1-AE4BBE8C6C78}"/>
              </a:ext>
            </a:extLst>
          </p:cNvPr>
          <p:cNvGrpSpPr/>
          <p:nvPr/>
        </p:nvGrpSpPr>
        <p:grpSpPr>
          <a:xfrm>
            <a:off x="1027792" y="1425410"/>
            <a:ext cx="10136415" cy="4665405"/>
            <a:chOff x="1005269" y="1373930"/>
            <a:chExt cx="8926131" cy="4108358"/>
          </a:xfrm>
        </p:grpSpPr>
        <p:pic>
          <p:nvPicPr>
            <p:cNvPr id="10" name="图片 9">
              <a:extLst>
                <a:ext uri="{FF2B5EF4-FFF2-40B4-BE49-F238E27FC236}">
                  <a16:creationId xmlns:a16="http://schemas.microsoft.com/office/drawing/2014/main" id="{B276F813-D581-4E7B-A134-737C212D0E1A}"/>
                </a:ext>
              </a:extLst>
            </p:cNvPr>
            <p:cNvPicPr>
              <a:picLocks noChangeAspect="1"/>
            </p:cNvPicPr>
            <p:nvPr/>
          </p:nvPicPr>
          <p:blipFill>
            <a:blip r:embed="rId2"/>
            <a:stretch>
              <a:fillRect/>
            </a:stretch>
          </p:blipFill>
          <p:spPr>
            <a:xfrm>
              <a:off x="1005269" y="1373930"/>
              <a:ext cx="8749693" cy="4108358"/>
            </a:xfrm>
            <a:prstGeom prst="rect">
              <a:avLst/>
            </a:prstGeom>
            <a:ln>
              <a:noFill/>
            </a:ln>
            <a:effectLst>
              <a:outerShdw blurRad="292100" dist="139700" dir="2700000" algn="tl" rotWithShape="0">
                <a:srgbClr val="333333">
                  <a:alpha val="65000"/>
                </a:srgbClr>
              </a:outerShdw>
            </a:effectLst>
          </p:spPr>
        </p:pic>
        <p:sp>
          <p:nvSpPr>
            <p:cNvPr id="12" name="矩形 11">
              <a:extLst>
                <a:ext uri="{FF2B5EF4-FFF2-40B4-BE49-F238E27FC236}">
                  <a16:creationId xmlns:a16="http://schemas.microsoft.com/office/drawing/2014/main" id="{D5A5BCEF-6478-4927-9EF2-B1FDC56B939D}"/>
                </a:ext>
              </a:extLst>
            </p:cNvPr>
            <p:cNvSpPr/>
            <p:nvPr/>
          </p:nvSpPr>
          <p:spPr>
            <a:xfrm>
              <a:off x="2544839" y="4241800"/>
              <a:ext cx="7386561" cy="52571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矩形 12">
              <a:extLst>
                <a:ext uri="{FF2B5EF4-FFF2-40B4-BE49-F238E27FC236}">
                  <a16:creationId xmlns:a16="http://schemas.microsoft.com/office/drawing/2014/main" id="{A348981A-62A0-443A-8A1C-FF4FEA62454F}"/>
                </a:ext>
              </a:extLst>
            </p:cNvPr>
            <p:cNvSpPr/>
            <p:nvPr/>
          </p:nvSpPr>
          <p:spPr>
            <a:xfrm>
              <a:off x="2544839" y="2437004"/>
              <a:ext cx="7386561" cy="5257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700671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a:extLst>
              <a:ext uri="{FF2B5EF4-FFF2-40B4-BE49-F238E27FC236}">
                <a16:creationId xmlns:a16="http://schemas.microsoft.com/office/drawing/2014/main" id="{B231C6B2-E033-4002-91E7-CE491D17836B}"/>
              </a:ext>
            </a:extLst>
          </p:cNvPr>
          <p:cNvSpPr/>
          <p:nvPr/>
        </p:nvSpPr>
        <p:spPr>
          <a:xfrm>
            <a:off x="7955827" y="2693550"/>
            <a:ext cx="3725207" cy="1674169"/>
          </a:xfrm>
          <a:prstGeom prst="rect">
            <a:avLst/>
          </a:prstGeom>
          <a:solidFill>
            <a:schemeClr val="bg1">
              <a:lumMod val="85000"/>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1" name="矩形 60">
            <a:extLst>
              <a:ext uri="{FF2B5EF4-FFF2-40B4-BE49-F238E27FC236}">
                <a16:creationId xmlns:a16="http://schemas.microsoft.com/office/drawing/2014/main" id="{328AFC2B-9CCB-4821-BF98-2B839E53AA19}"/>
              </a:ext>
            </a:extLst>
          </p:cNvPr>
          <p:cNvSpPr/>
          <p:nvPr/>
        </p:nvSpPr>
        <p:spPr>
          <a:xfrm>
            <a:off x="7943257" y="978576"/>
            <a:ext cx="3725207" cy="1674169"/>
          </a:xfrm>
          <a:prstGeom prst="rect">
            <a:avLst/>
          </a:prstGeom>
          <a:solidFill>
            <a:schemeClr val="bg1">
              <a:lumMod val="85000"/>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占位符 2">
            <a:extLst>
              <a:ext uri="{FF2B5EF4-FFF2-40B4-BE49-F238E27FC236}">
                <a16:creationId xmlns:a16="http://schemas.microsoft.com/office/drawing/2014/main" id="{65747374-8011-4D72-9D09-345B48D20A65}"/>
              </a:ext>
            </a:extLst>
          </p:cNvPr>
          <p:cNvSpPr>
            <a:spLocks noGrp="1"/>
          </p:cNvSpPr>
          <p:nvPr>
            <p:ph type="body" sz="quarter" idx="61"/>
          </p:nvPr>
        </p:nvSpPr>
        <p:spPr/>
        <p:txBody>
          <a:bodyPr/>
          <a:lstStyle/>
          <a:p>
            <a:r>
              <a:rPr lang="en-US" altLang="zh-CN" b="1" dirty="0"/>
              <a:t>Almost</a:t>
            </a:r>
            <a:r>
              <a:rPr lang="en-US" altLang="en-US" b="1" dirty="0"/>
              <a:t>-Zero Power (AZP) wake-up receiver</a:t>
            </a:r>
          </a:p>
        </p:txBody>
      </p:sp>
      <p:sp>
        <p:nvSpPr>
          <p:cNvPr id="4" name="文本占位符 3">
            <a:extLst>
              <a:ext uri="{FF2B5EF4-FFF2-40B4-BE49-F238E27FC236}">
                <a16:creationId xmlns:a16="http://schemas.microsoft.com/office/drawing/2014/main" id="{4820BB9C-A53B-4242-885C-6E987F23FE98}"/>
              </a:ext>
            </a:extLst>
          </p:cNvPr>
          <p:cNvSpPr>
            <a:spLocks noGrp="1"/>
          </p:cNvSpPr>
          <p:nvPr>
            <p:ph type="body" sz="quarter" idx="62"/>
          </p:nvPr>
        </p:nvSpPr>
        <p:spPr>
          <a:xfrm>
            <a:off x="560744" y="742370"/>
            <a:ext cx="11881627" cy="267033"/>
          </a:xfrm>
        </p:spPr>
        <p:txBody>
          <a:bodyPr/>
          <a:lstStyle/>
          <a:p>
            <a:r>
              <a:rPr lang="en-US" altLang="zh-CN" dirty="0"/>
              <a:t>Design consideration</a:t>
            </a:r>
          </a:p>
        </p:txBody>
      </p:sp>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8C237584-700A-46E0-92AB-E6C074D94709}"/>
                  </a:ext>
                </a:extLst>
              </p:cNvPr>
              <p:cNvSpPr/>
              <p:nvPr/>
            </p:nvSpPr>
            <p:spPr>
              <a:xfrm>
                <a:off x="628869" y="1172731"/>
                <a:ext cx="7183242" cy="4393510"/>
              </a:xfrm>
              <a:prstGeom prst="rect">
                <a:avLst/>
              </a:prstGeom>
              <a:solidFill>
                <a:schemeClr val="bg1">
                  <a:lumMod val="95000"/>
                </a:schemeClr>
              </a:solidFill>
            </p:spPr>
            <p:txBody>
              <a:bodyPr wrap="square">
                <a:spAutoFit/>
              </a:bodyPr>
              <a:lstStyle/>
              <a:p>
                <a:pPr marL="285750" indent="-285750">
                  <a:lnSpc>
                    <a:spcPct val="100000"/>
                  </a:lnSpc>
                  <a:spcBef>
                    <a:spcPts val="300"/>
                  </a:spcBef>
                  <a:buFont typeface="Arial" panose="020B0604020202020204" pitchFamily="34" charset="0"/>
                  <a:buChar char="•"/>
                </a:pPr>
                <a:r>
                  <a:rPr lang="en-US" altLang="zh-CN" sz="1400" b="1" dirty="0">
                    <a:latin typeface="Arial" panose="020B0604020202020204" pitchFamily="34" charset="0"/>
                    <a:cs typeface="Arial" panose="020B0604020202020204" pitchFamily="34" charset="0"/>
                  </a:rPr>
                  <a:t>Overall system consists of communication radio (LTE/NR/NB-IoT…) + AZP Wake-up receiver (WUR)</a:t>
                </a:r>
              </a:p>
              <a:p>
                <a:pPr marL="742950" lvl="1" indent="-285750">
                  <a:spcBef>
                    <a:spcPts val="300"/>
                  </a:spcBef>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The AZP receiver is not intended for data transmission/ reception, it is intended for “wake-up” purposes only;</a:t>
                </a:r>
              </a:p>
              <a:p>
                <a:pPr marL="1200150" lvl="2" indent="-285750">
                  <a:spcBef>
                    <a:spcPts val="300"/>
                  </a:spcBef>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It is </a:t>
                </a:r>
                <a:r>
                  <a:rPr lang="en-US" altLang="zh-CN" sz="1400" b="1" dirty="0">
                    <a:solidFill>
                      <a:srgbClr val="FF0000"/>
                    </a:solidFill>
                    <a:latin typeface="Arial" panose="020B0604020202020204" pitchFamily="34" charset="0"/>
                    <a:cs typeface="Arial" panose="020B0604020202020204" pitchFamily="34" charset="0"/>
                  </a:rPr>
                  <a:t>ALWAYS</a:t>
                </a:r>
                <a:r>
                  <a:rPr lang="en-US" altLang="zh-CN" sz="1400" dirty="0">
                    <a:latin typeface="Arial" panose="020B0604020202020204" pitchFamily="34" charset="0"/>
                    <a:cs typeface="Arial" panose="020B0604020202020204" pitchFamily="34" charset="0"/>
                  </a:rPr>
                  <a:t> active when the communication radio is off.</a:t>
                </a:r>
              </a:p>
              <a:p>
                <a:pPr marL="1200150" lvl="2" indent="-285750">
                  <a:spcBef>
                    <a:spcPts val="300"/>
                  </a:spcBef>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Design performance metrics</a:t>
                </a:r>
              </a:p>
              <a:p>
                <a:pPr marL="1358900" lvl="4" indent="-177800">
                  <a:spcBef>
                    <a:spcPts val="300"/>
                  </a:spcBef>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With </a:t>
                </a:r>
                <a14:m>
                  <m:oMath xmlns:m="http://schemas.openxmlformats.org/officeDocument/2006/math">
                    <m:sSup>
                      <m:sSupPr>
                        <m:ctrlPr>
                          <a:rPr lang="en-US" altLang="zh-CN" sz="1400" i="1">
                            <a:latin typeface="Cambria Math" panose="02040503050406030204" pitchFamily="18" charset="0"/>
                            <a:cs typeface="Arial" panose="020B0604020202020204" pitchFamily="34" charset="0"/>
                          </a:rPr>
                        </m:ctrlPr>
                      </m:sSupPr>
                      <m:e>
                        <m:r>
                          <a:rPr lang="en-US" altLang="zh-CN" sz="1400" i="1">
                            <a:latin typeface="Cambria Math" panose="02040503050406030204" pitchFamily="18" charset="0"/>
                            <a:cs typeface="Arial" panose="020B0604020202020204" pitchFamily="34" charset="0"/>
                          </a:rPr>
                          <m:t>10</m:t>
                        </m:r>
                      </m:e>
                      <m:sup>
                        <m:r>
                          <a:rPr lang="en-US" altLang="zh-CN" sz="1400" i="1">
                            <a:latin typeface="Cambria Math" panose="02040503050406030204" pitchFamily="18" charset="0"/>
                            <a:cs typeface="Arial" panose="020B0604020202020204" pitchFamily="34" charset="0"/>
                          </a:rPr>
                          <m:t>−3</m:t>
                        </m:r>
                      </m:sup>
                    </m:sSup>
                  </m:oMath>
                </a14:m>
                <a:r>
                  <a:rPr lang="en-US" altLang="zh-CN" sz="1400" dirty="0">
                    <a:latin typeface="Arial" panose="020B0604020202020204" pitchFamily="34" charset="0"/>
                    <a:cs typeface="Arial" panose="020B0604020202020204" pitchFamily="34" charset="0"/>
                  </a:rPr>
                  <a:t>  probability of missed detection and false wakeup rate &lt;1/</a:t>
                </a:r>
                <a:r>
                  <a:rPr lang="en-US" altLang="zh-CN" sz="1400" dirty="0" err="1">
                    <a:latin typeface="Arial" panose="020B0604020202020204" pitchFamily="34" charset="0"/>
                    <a:cs typeface="Arial" panose="020B0604020202020204" pitchFamily="34" charset="0"/>
                  </a:rPr>
                  <a:t>hr</a:t>
                </a:r>
                <a:endParaRPr lang="en-US" altLang="zh-CN" sz="1400" dirty="0">
                  <a:latin typeface="Arial" panose="020B0604020202020204" pitchFamily="34" charset="0"/>
                  <a:cs typeface="Arial" panose="020B0604020202020204" pitchFamily="34" charset="0"/>
                </a:endParaRPr>
              </a:p>
              <a:p>
                <a:pPr marL="1358900" lvl="4" indent="-177800">
                  <a:spcBef>
                    <a:spcPts val="300"/>
                  </a:spcBef>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Wakeup sensitivity, e.g., [-70] dBm, - compute the energy required for  the wakeup signal detection</a:t>
                </a:r>
              </a:p>
              <a:p>
                <a:pPr marL="1358900" lvl="4" indent="-177800">
                  <a:spcBef>
                    <a:spcPts val="300"/>
                  </a:spcBef>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coverage area based on a given Tx power and receiver sensitivity</a:t>
                </a:r>
              </a:p>
              <a:p>
                <a:pPr marL="1358900" lvl="4" indent="-177800">
                  <a:spcBef>
                    <a:spcPts val="300"/>
                  </a:spcBef>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[50 ~ 100uW] standby power consumption</a:t>
                </a:r>
              </a:p>
              <a:p>
                <a:pPr marL="742950" lvl="1" indent="-285750">
                  <a:spcBef>
                    <a:spcPts val="300"/>
                  </a:spcBef>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The main communication Radio is intended for data transmission and reception</a:t>
                </a:r>
              </a:p>
              <a:p>
                <a:pPr marL="1200150" lvl="2" indent="-285750">
                  <a:spcBef>
                    <a:spcPts val="300"/>
                  </a:spcBef>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AZP receiver wakes up the communication radio when there is data for receiving.</a:t>
                </a:r>
              </a:p>
              <a:p>
                <a:pPr marL="742950" lvl="1" indent="-285750">
                  <a:spcBef>
                    <a:spcPts val="300"/>
                  </a:spcBef>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The AZP receiver is regarded as supplementary module to the main communication radio module. Functions for AZP wake-up receiver is, </a:t>
                </a:r>
              </a:p>
              <a:p>
                <a:pPr marL="1200150" lvl="2" indent="-285750">
                  <a:spcBef>
                    <a:spcPts val="300"/>
                  </a:spcBef>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Wake-up, simple digital baseband processing (e.g., sequence decoding), possible simple packet decoding  and etc.</a:t>
                </a:r>
              </a:p>
            </p:txBody>
          </p:sp>
        </mc:Choice>
        <mc:Fallback xmlns="">
          <p:sp>
            <p:nvSpPr>
              <p:cNvPr id="14" name="矩形 13">
                <a:extLst>
                  <a:ext uri="{FF2B5EF4-FFF2-40B4-BE49-F238E27FC236}">
                    <a16:creationId xmlns:a16="http://schemas.microsoft.com/office/drawing/2014/main" id="{8C237584-700A-46E0-92AB-E6C074D94709}"/>
                  </a:ext>
                </a:extLst>
              </p:cNvPr>
              <p:cNvSpPr>
                <a:spLocks noRot="1" noChangeAspect="1" noMove="1" noResize="1" noEditPoints="1" noAdjustHandles="1" noChangeArrowheads="1" noChangeShapeType="1" noTextEdit="1"/>
              </p:cNvSpPr>
              <p:nvPr/>
            </p:nvSpPr>
            <p:spPr>
              <a:xfrm>
                <a:off x="628869" y="1172731"/>
                <a:ext cx="7183242" cy="4393510"/>
              </a:xfrm>
              <a:prstGeom prst="rect">
                <a:avLst/>
              </a:prstGeom>
              <a:blipFill>
                <a:blip r:embed="rId2"/>
                <a:stretch>
                  <a:fillRect l="-85" t="-139" b="-555"/>
                </a:stretch>
              </a:blipFill>
            </p:spPr>
            <p:txBody>
              <a:bodyPr/>
              <a:lstStyle/>
              <a:p>
                <a:r>
                  <a:rPr lang="zh-CN" altLang="en-US">
                    <a:noFill/>
                  </a:rPr>
                  <a:t> </a:t>
                </a:r>
              </a:p>
            </p:txBody>
          </p:sp>
        </mc:Fallback>
      </mc:AlternateContent>
      <p:sp>
        <p:nvSpPr>
          <p:cNvPr id="24" name="矩形 23">
            <a:extLst>
              <a:ext uri="{FF2B5EF4-FFF2-40B4-BE49-F238E27FC236}">
                <a16:creationId xmlns:a16="http://schemas.microsoft.com/office/drawing/2014/main" id="{2BEFEE0B-2EAC-45C0-9F33-361882F662A8}"/>
              </a:ext>
            </a:extLst>
          </p:cNvPr>
          <p:cNvSpPr/>
          <p:nvPr/>
        </p:nvSpPr>
        <p:spPr>
          <a:xfrm>
            <a:off x="628869" y="5634802"/>
            <a:ext cx="7183242" cy="561692"/>
          </a:xfrm>
          <a:prstGeom prst="rect">
            <a:avLst/>
          </a:prstGeom>
          <a:solidFill>
            <a:schemeClr val="bg1">
              <a:lumMod val="95000"/>
            </a:schemeClr>
          </a:solidFill>
        </p:spPr>
        <p:txBody>
          <a:bodyPr wrap="square">
            <a:spAutoFit/>
          </a:bodyPr>
          <a:lstStyle/>
          <a:p>
            <a:pPr marL="285750" indent="-285750">
              <a:lnSpc>
                <a:spcPct val="100000"/>
              </a:lnSpc>
              <a:spcBef>
                <a:spcPts val="300"/>
              </a:spcBef>
              <a:buFont typeface="Arial" panose="020B0604020202020204" pitchFamily="34" charset="0"/>
              <a:buChar char="•"/>
            </a:pPr>
            <a:r>
              <a:rPr lang="en-US" altLang="zh-CN" sz="1400" b="1" dirty="0">
                <a:latin typeface="Arial" panose="020B0604020202020204" pitchFamily="34" charset="0"/>
                <a:cs typeface="Arial" panose="020B0604020202020204" pitchFamily="34" charset="0"/>
              </a:rPr>
              <a:t>Design should consider the impact to network/UE performance </a:t>
            </a:r>
          </a:p>
          <a:p>
            <a:pPr marL="444500" lvl="2" indent="-177800">
              <a:lnSpc>
                <a:spcPct val="100000"/>
              </a:lnSpc>
              <a:spcBef>
                <a:spcPts val="300"/>
              </a:spcBef>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Network controls UE behavior</a:t>
            </a:r>
          </a:p>
        </p:txBody>
      </p:sp>
      <p:grpSp>
        <p:nvGrpSpPr>
          <p:cNvPr id="26" name="组合 25">
            <a:extLst>
              <a:ext uri="{FF2B5EF4-FFF2-40B4-BE49-F238E27FC236}">
                <a16:creationId xmlns:a16="http://schemas.microsoft.com/office/drawing/2014/main" id="{450446DC-BD4A-4EBD-A599-87BD7A98BD3C}"/>
              </a:ext>
            </a:extLst>
          </p:cNvPr>
          <p:cNvGrpSpPr/>
          <p:nvPr/>
        </p:nvGrpSpPr>
        <p:grpSpPr>
          <a:xfrm>
            <a:off x="6551032" y="4708135"/>
            <a:ext cx="5226733" cy="1751067"/>
            <a:chOff x="8694057" y="4497392"/>
            <a:chExt cx="6452318" cy="2644765"/>
          </a:xfrm>
        </p:grpSpPr>
        <p:sp>
          <p:nvSpPr>
            <p:cNvPr id="27" name="椭圆 26">
              <a:extLst>
                <a:ext uri="{FF2B5EF4-FFF2-40B4-BE49-F238E27FC236}">
                  <a16:creationId xmlns:a16="http://schemas.microsoft.com/office/drawing/2014/main" id="{F021861E-10D2-44F0-8AEE-637C930D42CD}"/>
                </a:ext>
              </a:extLst>
            </p:cNvPr>
            <p:cNvSpPr/>
            <p:nvPr/>
          </p:nvSpPr>
          <p:spPr>
            <a:xfrm>
              <a:off x="8694057" y="5367288"/>
              <a:ext cx="4287833" cy="1524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8" name="椭圆 27">
              <a:extLst>
                <a:ext uri="{FF2B5EF4-FFF2-40B4-BE49-F238E27FC236}">
                  <a16:creationId xmlns:a16="http://schemas.microsoft.com/office/drawing/2014/main" id="{CC90B0F1-9AF6-4DDB-8B88-82C5ADF8E66A}"/>
                </a:ext>
              </a:extLst>
            </p:cNvPr>
            <p:cNvSpPr/>
            <p:nvPr/>
          </p:nvSpPr>
          <p:spPr>
            <a:xfrm>
              <a:off x="9572172" y="5606773"/>
              <a:ext cx="2619829" cy="931151"/>
            </a:xfrm>
            <a:prstGeom prst="ellipse">
              <a:avLst/>
            </a:prstGeom>
            <a:pattFill prst="pct25">
              <a:fgClr>
                <a:schemeClr val="tx1">
                  <a:lumMod val="50000"/>
                  <a:lumOff val="50000"/>
                </a:schemeClr>
              </a:fgClr>
              <a:bgClr>
                <a:schemeClr val="bg1"/>
              </a:bgClr>
            </a:patt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pic>
          <p:nvPicPr>
            <p:cNvPr id="29" name="图片 28">
              <a:extLst>
                <a:ext uri="{FF2B5EF4-FFF2-40B4-BE49-F238E27FC236}">
                  <a16:creationId xmlns:a16="http://schemas.microsoft.com/office/drawing/2014/main" id="{0B18E3FD-5E44-438F-A866-B0D3229E767F}"/>
                </a:ext>
              </a:extLst>
            </p:cNvPr>
            <p:cNvPicPr>
              <a:picLocks noChangeAspect="1"/>
            </p:cNvPicPr>
            <p:nvPr/>
          </p:nvPicPr>
          <p:blipFill>
            <a:blip r:embed="rId3">
              <a:clrChange>
                <a:clrFrom>
                  <a:srgbClr val="000000">
                    <a:alpha val="0"/>
                  </a:srgbClr>
                </a:clrFrom>
                <a:clrTo>
                  <a:srgbClr val="000000">
                    <a:alpha val="0"/>
                  </a:srgbClr>
                </a:clrTo>
              </a:clrChange>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0678051" y="4783088"/>
              <a:ext cx="408067" cy="1346200"/>
            </a:xfrm>
            <a:prstGeom prst="rect">
              <a:avLst/>
            </a:prstGeom>
          </p:spPr>
        </p:pic>
        <p:pic>
          <p:nvPicPr>
            <p:cNvPr id="30" name="图片 29">
              <a:extLst>
                <a:ext uri="{FF2B5EF4-FFF2-40B4-BE49-F238E27FC236}">
                  <a16:creationId xmlns:a16="http://schemas.microsoft.com/office/drawing/2014/main" id="{5EF0E342-9C74-48FC-98D7-532BB5489039}"/>
                </a:ext>
              </a:extLst>
            </p:cNvPr>
            <p:cNvPicPr>
              <a:picLocks noChangeAspect="1"/>
            </p:cNvPicPr>
            <p:nvPr/>
          </p:nvPicPr>
          <p:blipFill>
            <a:blip r:embed="rId5"/>
            <a:stretch>
              <a:fillRect/>
            </a:stretch>
          </p:blipFill>
          <p:spPr>
            <a:xfrm>
              <a:off x="11740814" y="5782653"/>
              <a:ext cx="212740" cy="353364"/>
            </a:xfrm>
            <a:prstGeom prst="rect">
              <a:avLst/>
            </a:prstGeom>
          </p:spPr>
        </p:pic>
        <p:pic>
          <p:nvPicPr>
            <p:cNvPr id="31" name="图片 30">
              <a:extLst>
                <a:ext uri="{FF2B5EF4-FFF2-40B4-BE49-F238E27FC236}">
                  <a16:creationId xmlns:a16="http://schemas.microsoft.com/office/drawing/2014/main" id="{F6FA2D5C-D529-4668-8C6A-F5DC502C47F8}"/>
                </a:ext>
              </a:extLst>
            </p:cNvPr>
            <p:cNvPicPr>
              <a:picLocks noChangeAspect="1"/>
            </p:cNvPicPr>
            <p:nvPr/>
          </p:nvPicPr>
          <p:blipFill>
            <a:blip r:embed="rId5"/>
            <a:stretch>
              <a:fillRect/>
            </a:stretch>
          </p:blipFill>
          <p:spPr>
            <a:xfrm>
              <a:off x="9227355" y="5895667"/>
              <a:ext cx="212740" cy="353363"/>
            </a:xfrm>
            <a:prstGeom prst="rect">
              <a:avLst/>
            </a:prstGeom>
          </p:spPr>
        </p:pic>
        <p:sp>
          <p:nvSpPr>
            <p:cNvPr id="32" name="矩形标注 35">
              <a:extLst>
                <a:ext uri="{FF2B5EF4-FFF2-40B4-BE49-F238E27FC236}">
                  <a16:creationId xmlns:a16="http://schemas.microsoft.com/office/drawing/2014/main" id="{49A039C4-B7B7-4B6A-9D6B-B9D6F8C6015A}"/>
                </a:ext>
              </a:extLst>
            </p:cNvPr>
            <p:cNvSpPr/>
            <p:nvPr/>
          </p:nvSpPr>
          <p:spPr>
            <a:xfrm>
              <a:off x="10162445" y="6512958"/>
              <a:ext cx="4849001" cy="629199"/>
            </a:xfrm>
            <a:prstGeom prst="wedgeRectCallout">
              <a:avLst>
                <a:gd name="adj1" fmla="val -63908"/>
                <a:gd name="adj2" fmla="val -88965"/>
              </a:avLst>
            </a:prstGeom>
            <a:solidFill>
              <a:srgbClr val="FF0000"/>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en-US" altLang="zh-CN" sz="1400" dirty="0">
                  <a:solidFill>
                    <a:schemeClr val="tx1"/>
                  </a:solidFill>
                </a:rPr>
                <a:t>Turn OFF AZP WUR</a:t>
              </a:r>
            </a:p>
            <a:p>
              <a:pPr algn="ctr"/>
              <a:r>
                <a:rPr kumimoji="1" lang="en-US" altLang="zh-CN" sz="1100" dirty="0">
                  <a:solidFill>
                    <a:schemeClr val="bg1"/>
                  </a:solidFill>
                  <a:latin typeface="Arial" panose="020B0604020202020204" pitchFamily="34" charset="0"/>
                  <a:cs typeface="Arial" panose="020B0604020202020204" pitchFamily="34" charset="0"/>
                </a:rPr>
                <a:t>“traditional IDLE mode”</a:t>
              </a:r>
              <a:endParaRPr kumimoji="1" lang="zh-CN" altLang="en-US" sz="1100" dirty="0">
                <a:solidFill>
                  <a:schemeClr val="bg1"/>
                </a:solidFill>
                <a:latin typeface="Arial" panose="020B0604020202020204" pitchFamily="34" charset="0"/>
                <a:cs typeface="Arial" panose="020B0604020202020204" pitchFamily="34" charset="0"/>
              </a:endParaRPr>
            </a:p>
          </p:txBody>
        </p:sp>
        <p:pic>
          <p:nvPicPr>
            <p:cNvPr id="33" name="图片 32">
              <a:extLst>
                <a:ext uri="{FF2B5EF4-FFF2-40B4-BE49-F238E27FC236}">
                  <a16:creationId xmlns:a16="http://schemas.microsoft.com/office/drawing/2014/main" id="{69A6F94F-C3F3-40A0-B9F3-D8B549839CB1}"/>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10905229" y="5384208"/>
              <a:ext cx="809665" cy="435195"/>
            </a:xfrm>
            <a:prstGeom prst="rect">
              <a:avLst/>
            </a:prstGeom>
          </p:spPr>
        </p:pic>
        <p:sp>
          <p:nvSpPr>
            <p:cNvPr id="34" name="矩形标注 34">
              <a:extLst>
                <a:ext uri="{FF2B5EF4-FFF2-40B4-BE49-F238E27FC236}">
                  <a16:creationId xmlns:a16="http://schemas.microsoft.com/office/drawing/2014/main" id="{8B4576FF-C7D1-4560-B242-68CDED5AFD5C}"/>
                </a:ext>
              </a:extLst>
            </p:cNvPr>
            <p:cNvSpPr/>
            <p:nvPr/>
          </p:nvSpPr>
          <p:spPr>
            <a:xfrm>
              <a:off x="10958076" y="4497392"/>
              <a:ext cx="4188299" cy="656022"/>
            </a:xfrm>
            <a:prstGeom prst="wedgeRectCallout">
              <a:avLst>
                <a:gd name="adj1" fmla="val -28105"/>
                <a:gd name="adj2" fmla="val 138491"/>
              </a:avLst>
            </a:prstGeom>
            <a:solidFill>
              <a:srgbClr val="92D050"/>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en-US" altLang="zh-CN" sz="1400" dirty="0">
                  <a:solidFill>
                    <a:schemeClr val="tx1"/>
                  </a:solidFill>
                </a:rPr>
                <a:t>Turn ON AZP WUR</a:t>
              </a:r>
            </a:p>
            <a:p>
              <a:pPr algn="ctr"/>
              <a:r>
                <a:rPr kumimoji="1" lang="en-US" altLang="zh-CN" sz="1100" dirty="0">
                  <a:solidFill>
                    <a:srgbClr val="C00000"/>
                  </a:solidFill>
                  <a:latin typeface="Arial" panose="020B0604020202020204" pitchFamily="34" charset="0"/>
                  <a:cs typeface="Arial" panose="020B0604020202020204" pitchFamily="34" charset="0"/>
                </a:rPr>
                <a:t>“Low-power-consumption standby”</a:t>
              </a:r>
              <a:endParaRPr kumimoji="1" lang="zh-CN" altLang="en-US" sz="1100" dirty="0">
                <a:solidFill>
                  <a:srgbClr val="C00000"/>
                </a:solidFill>
                <a:latin typeface="Arial" panose="020B0604020202020204" pitchFamily="34" charset="0"/>
                <a:cs typeface="Arial" panose="020B0604020202020204" pitchFamily="34" charset="0"/>
              </a:endParaRPr>
            </a:p>
          </p:txBody>
        </p:sp>
      </p:grpSp>
      <p:grpSp>
        <p:nvGrpSpPr>
          <p:cNvPr id="39" name="组合 38">
            <a:extLst>
              <a:ext uri="{FF2B5EF4-FFF2-40B4-BE49-F238E27FC236}">
                <a16:creationId xmlns:a16="http://schemas.microsoft.com/office/drawing/2014/main" id="{7C2ADCCB-D866-457F-A519-6B79A0113BF2}"/>
              </a:ext>
            </a:extLst>
          </p:cNvPr>
          <p:cNvGrpSpPr/>
          <p:nvPr/>
        </p:nvGrpSpPr>
        <p:grpSpPr>
          <a:xfrm>
            <a:off x="9019073" y="1069556"/>
            <a:ext cx="2458846" cy="1506860"/>
            <a:chOff x="8323454" y="1363340"/>
            <a:chExt cx="2458846" cy="1506860"/>
          </a:xfrm>
        </p:grpSpPr>
        <p:sp>
          <p:nvSpPr>
            <p:cNvPr id="7" name="矩形 6">
              <a:extLst>
                <a:ext uri="{FF2B5EF4-FFF2-40B4-BE49-F238E27FC236}">
                  <a16:creationId xmlns:a16="http://schemas.microsoft.com/office/drawing/2014/main" id="{845F7A04-766C-458E-B850-7E341A2560DF}"/>
                </a:ext>
              </a:extLst>
            </p:cNvPr>
            <p:cNvSpPr/>
            <p:nvPr/>
          </p:nvSpPr>
          <p:spPr>
            <a:xfrm>
              <a:off x="8715569" y="1541364"/>
              <a:ext cx="2066731" cy="13288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1">
              <a:extLst>
                <a:ext uri="{FF2B5EF4-FFF2-40B4-BE49-F238E27FC236}">
                  <a16:creationId xmlns:a16="http://schemas.microsoft.com/office/drawing/2014/main" id="{21ED1E7F-8635-47AE-8C5C-7177E7CA40FE}"/>
                </a:ext>
              </a:extLst>
            </p:cNvPr>
            <p:cNvSpPr/>
            <p:nvPr/>
          </p:nvSpPr>
          <p:spPr>
            <a:xfrm>
              <a:off x="8911818" y="1770434"/>
              <a:ext cx="1679982" cy="364698"/>
            </a:xfrm>
            <a:prstGeom prst="rect">
              <a:avLst/>
            </a:prstGeom>
            <a:solidFill>
              <a:schemeClr val="bg1">
                <a:lumMod val="65000"/>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200" dirty="0">
                  <a:solidFill>
                    <a:schemeClr val="tx1"/>
                  </a:solidFill>
                  <a:latin typeface="Arial" panose="020B0604020202020204" pitchFamily="34" charset="0"/>
                  <a:cs typeface="Arial" panose="020B0604020202020204" pitchFamily="34" charset="0"/>
                </a:rPr>
                <a:t>Comm.</a:t>
              </a:r>
              <a:endParaRPr kumimoji="1" lang="zh-CN" altLang="en-US" sz="1200" dirty="0">
                <a:solidFill>
                  <a:schemeClr val="tx1"/>
                </a:solidFill>
                <a:latin typeface="Arial" panose="020B0604020202020204" pitchFamily="34" charset="0"/>
                <a:cs typeface="Arial" panose="020B0604020202020204" pitchFamily="34" charset="0"/>
              </a:endParaRPr>
            </a:p>
          </p:txBody>
        </p:sp>
        <p:sp>
          <p:nvSpPr>
            <p:cNvPr id="35" name="矩形 34">
              <a:extLst>
                <a:ext uri="{FF2B5EF4-FFF2-40B4-BE49-F238E27FC236}">
                  <a16:creationId xmlns:a16="http://schemas.microsoft.com/office/drawing/2014/main" id="{2770B990-6B3A-48DE-8908-D6AB3F28C5FF}"/>
                </a:ext>
              </a:extLst>
            </p:cNvPr>
            <p:cNvSpPr/>
            <p:nvPr/>
          </p:nvSpPr>
          <p:spPr>
            <a:xfrm>
              <a:off x="8911818" y="2326498"/>
              <a:ext cx="1679982" cy="364698"/>
            </a:xfrm>
            <a:prstGeom prst="rect">
              <a:avLst/>
            </a:prstGeom>
            <a:solidFill>
              <a:srgbClr val="FFFF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200" dirty="0">
                  <a:solidFill>
                    <a:srgbClr val="FF0000"/>
                  </a:solidFill>
                  <a:latin typeface="Arial" panose="020B0604020202020204" pitchFamily="34" charset="0"/>
                  <a:cs typeface="Arial" panose="020B0604020202020204" pitchFamily="34" charset="0"/>
                </a:rPr>
                <a:t>AZP-WUR</a:t>
              </a:r>
            </a:p>
            <a:p>
              <a:pPr algn="ctr"/>
              <a:r>
                <a:rPr kumimoji="1" lang="en-US" altLang="zh-CN" sz="1000" dirty="0">
                  <a:solidFill>
                    <a:schemeClr val="tx1">
                      <a:lumMod val="65000"/>
                      <a:lumOff val="35000"/>
                    </a:schemeClr>
                  </a:solidFill>
                  <a:latin typeface="Arial" panose="020B0604020202020204" pitchFamily="34" charset="0"/>
                  <a:cs typeface="Arial" panose="020B0604020202020204" pitchFamily="34" charset="0"/>
                </a:rPr>
                <a:t>50 ~ 100 </a:t>
              </a:r>
              <a:r>
                <a:rPr kumimoji="1" lang="en-US" altLang="zh-CN" sz="1000" dirty="0" err="1">
                  <a:solidFill>
                    <a:schemeClr val="tx1">
                      <a:lumMod val="65000"/>
                      <a:lumOff val="35000"/>
                    </a:schemeClr>
                  </a:solidFill>
                  <a:latin typeface="Arial" panose="020B0604020202020204" pitchFamily="34" charset="0"/>
                  <a:cs typeface="Arial" panose="020B0604020202020204" pitchFamily="34" charset="0"/>
                </a:rPr>
                <a:t>uW</a:t>
              </a:r>
              <a:endParaRPr kumimoji="1" lang="zh-CN" altLang="en-US" sz="12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6" name="图形 5" descr="电源">
              <a:extLst>
                <a:ext uri="{FF2B5EF4-FFF2-40B4-BE49-F238E27FC236}">
                  <a16:creationId xmlns:a16="http://schemas.microsoft.com/office/drawing/2014/main" id="{1E74F1CD-BED2-4257-A759-AE41A5BD711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991297" y="1779680"/>
              <a:ext cx="346205" cy="346205"/>
            </a:xfrm>
            <a:prstGeom prst="rect">
              <a:avLst/>
            </a:prstGeom>
          </p:spPr>
        </p:pic>
        <p:pic>
          <p:nvPicPr>
            <p:cNvPr id="36" name="图形 35" descr="电源">
              <a:extLst>
                <a:ext uri="{FF2B5EF4-FFF2-40B4-BE49-F238E27FC236}">
                  <a16:creationId xmlns:a16="http://schemas.microsoft.com/office/drawing/2014/main" id="{EDFA0B24-A639-4DF8-BEB2-F344424FF1D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991297" y="2327924"/>
              <a:ext cx="346205" cy="346205"/>
            </a:xfrm>
            <a:prstGeom prst="rect">
              <a:avLst/>
            </a:prstGeom>
          </p:spPr>
        </p:pic>
        <p:pic>
          <p:nvPicPr>
            <p:cNvPr id="9" name="图形 8" descr="无线路由器">
              <a:extLst>
                <a:ext uri="{FF2B5EF4-FFF2-40B4-BE49-F238E27FC236}">
                  <a16:creationId xmlns:a16="http://schemas.microsoft.com/office/drawing/2014/main" id="{2C69E0BC-565A-439A-9C39-82D7C832020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323454" y="1363340"/>
              <a:ext cx="521936" cy="521936"/>
            </a:xfrm>
            <a:prstGeom prst="rect">
              <a:avLst/>
            </a:prstGeom>
          </p:spPr>
        </p:pic>
        <p:cxnSp>
          <p:nvCxnSpPr>
            <p:cNvPr id="11" name="连接符: 肘形 10">
              <a:extLst>
                <a:ext uri="{FF2B5EF4-FFF2-40B4-BE49-F238E27FC236}">
                  <a16:creationId xmlns:a16="http://schemas.microsoft.com/office/drawing/2014/main" id="{6F17AE3D-DFF3-415D-A2D8-6A12A91C6405}"/>
                </a:ext>
              </a:extLst>
            </p:cNvPr>
            <p:cNvCxnSpPr>
              <a:stCxn id="9" idx="2"/>
              <a:endCxn id="2" idx="1"/>
            </p:cNvCxnSpPr>
            <p:nvPr/>
          </p:nvCxnSpPr>
          <p:spPr>
            <a:xfrm rot="16200000" flipH="1">
              <a:off x="8714367" y="1755331"/>
              <a:ext cx="67507" cy="327396"/>
            </a:xfrm>
            <a:prstGeom prst="bentConnector2">
              <a:avLst/>
            </a:prstGeom>
          </p:spPr>
          <p:style>
            <a:lnRef idx="1">
              <a:schemeClr val="dk1"/>
            </a:lnRef>
            <a:fillRef idx="0">
              <a:schemeClr val="dk1"/>
            </a:fillRef>
            <a:effectRef idx="0">
              <a:schemeClr val="dk1"/>
            </a:effectRef>
            <a:fontRef idx="minor">
              <a:schemeClr val="tx1"/>
            </a:fontRef>
          </p:style>
        </p:cxnSp>
        <p:cxnSp>
          <p:nvCxnSpPr>
            <p:cNvPr id="13" name="连接符: 肘形 12">
              <a:extLst>
                <a:ext uri="{FF2B5EF4-FFF2-40B4-BE49-F238E27FC236}">
                  <a16:creationId xmlns:a16="http://schemas.microsoft.com/office/drawing/2014/main" id="{1186FDDA-AE7E-4726-9855-7CD0B9F5B740}"/>
                </a:ext>
              </a:extLst>
            </p:cNvPr>
            <p:cNvCxnSpPr>
              <a:stCxn id="35" idx="1"/>
              <a:endCxn id="9" idx="2"/>
            </p:cNvCxnSpPr>
            <p:nvPr/>
          </p:nvCxnSpPr>
          <p:spPr>
            <a:xfrm rot="10800000">
              <a:off x="8584422" y="1885277"/>
              <a:ext cx="327396" cy="623571"/>
            </a:xfrm>
            <a:prstGeom prst="bentConnector2">
              <a:avLst/>
            </a:prstGeom>
          </p:spPr>
          <p:style>
            <a:lnRef idx="1">
              <a:schemeClr val="dk1"/>
            </a:lnRef>
            <a:fillRef idx="0">
              <a:schemeClr val="dk1"/>
            </a:fillRef>
            <a:effectRef idx="0">
              <a:schemeClr val="dk1"/>
            </a:effectRef>
            <a:fontRef idx="minor">
              <a:schemeClr val="tx1"/>
            </a:fontRef>
          </p:style>
        </p:cxnSp>
      </p:grpSp>
      <p:cxnSp>
        <p:nvCxnSpPr>
          <p:cNvPr id="41" name="直接连接符 40">
            <a:extLst>
              <a:ext uri="{FF2B5EF4-FFF2-40B4-BE49-F238E27FC236}">
                <a16:creationId xmlns:a16="http://schemas.microsoft.com/office/drawing/2014/main" id="{A259A47B-13E9-4605-A9B1-13B78D5106E3}"/>
              </a:ext>
            </a:extLst>
          </p:cNvPr>
          <p:cNvCxnSpPr>
            <a:stCxn id="2" idx="2"/>
            <a:endCxn id="35" idx="0"/>
          </p:cNvCxnSpPr>
          <p:nvPr/>
        </p:nvCxnSpPr>
        <p:spPr>
          <a:xfrm>
            <a:off x="10447428" y="1841348"/>
            <a:ext cx="0" cy="191366"/>
          </a:xfrm>
          <a:prstGeom prst="line">
            <a:avLst/>
          </a:prstGeom>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4032D5DF-4A9D-4313-92D0-B145E389BF12}"/>
              </a:ext>
            </a:extLst>
          </p:cNvPr>
          <p:cNvGrpSpPr/>
          <p:nvPr/>
        </p:nvGrpSpPr>
        <p:grpSpPr>
          <a:xfrm>
            <a:off x="9037822" y="2642435"/>
            <a:ext cx="2458846" cy="1506860"/>
            <a:chOff x="8323454" y="1363340"/>
            <a:chExt cx="2458846" cy="1506860"/>
          </a:xfrm>
        </p:grpSpPr>
        <p:sp>
          <p:nvSpPr>
            <p:cNvPr id="43" name="矩形 42">
              <a:extLst>
                <a:ext uri="{FF2B5EF4-FFF2-40B4-BE49-F238E27FC236}">
                  <a16:creationId xmlns:a16="http://schemas.microsoft.com/office/drawing/2014/main" id="{32D127E8-E210-4C73-AEEE-83EB7723C657}"/>
                </a:ext>
              </a:extLst>
            </p:cNvPr>
            <p:cNvSpPr/>
            <p:nvPr/>
          </p:nvSpPr>
          <p:spPr>
            <a:xfrm>
              <a:off x="8715569" y="1541364"/>
              <a:ext cx="2066731" cy="13288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4" name="矩形 43">
              <a:extLst>
                <a:ext uri="{FF2B5EF4-FFF2-40B4-BE49-F238E27FC236}">
                  <a16:creationId xmlns:a16="http://schemas.microsoft.com/office/drawing/2014/main" id="{4E9A1E74-CCAA-46FF-89EB-3032D8D051AF}"/>
                </a:ext>
              </a:extLst>
            </p:cNvPr>
            <p:cNvSpPr/>
            <p:nvPr/>
          </p:nvSpPr>
          <p:spPr>
            <a:xfrm>
              <a:off x="8911818" y="1770434"/>
              <a:ext cx="1679982" cy="364698"/>
            </a:xfrm>
            <a:prstGeom prst="rect">
              <a:avLst/>
            </a:prstGeom>
            <a:solidFill>
              <a:srgbClr val="FFFF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200" dirty="0">
                  <a:solidFill>
                    <a:srgbClr val="FF0000"/>
                  </a:solidFill>
                  <a:latin typeface="Arial" panose="020B0604020202020204" pitchFamily="34" charset="0"/>
                  <a:cs typeface="Arial" panose="020B0604020202020204" pitchFamily="34" charset="0"/>
                </a:rPr>
                <a:t>Comm.</a:t>
              </a:r>
              <a:endParaRPr kumimoji="1" lang="zh-CN" altLang="en-US" sz="1200" dirty="0">
                <a:solidFill>
                  <a:srgbClr val="FF0000"/>
                </a:solidFill>
                <a:latin typeface="Arial" panose="020B0604020202020204" pitchFamily="34" charset="0"/>
                <a:cs typeface="Arial" panose="020B0604020202020204" pitchFamily="34" charset="0"/>
              </a:endParaRPr>
            </a:p>
          </p:txBody>
        </p:sp>
        <p:sp>
          <p:nvSpPr>
            <p:cNvPr id="45" name="矩形 44">
              <a:extLst>
                <a:ext uri="{FF2B5EF4-FFF2-40B4-BE49-F238E27FC236}">
                  <a16:creationId xmlns:a16="http://schemas.microsoft.com/office/drawing/2014/main" id="{CB61FE9B-A45B-4D24-A169-4FCBEA9DA4A2}"/>
                </a:ext>
              </a:extLst>
            </p:cNvPr>
            <p:cNvSpPr/>
            <p:nvPr/>
          </p:nvSpPr>
          <p:spPr>
            <a:xfrm>
              <a:off x="8911818" y="2326498"/>
              <a:ext cx="1679982" cy="364698"/>
            </a:xfrm>
            <a:prstGeom prst="rect">
              <a:avLst/>
            </a:prstGeom>
            <a:solidFill>
              <a:srgbClr val="FFFF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200" dirty="0">
                  <a:solidFill>
                    <a:srgbClr val="FF0000"/>
                  </a:solidFill>
                  <a:latin typeface="Arial" panose="020B0604020202020204" pitchFamily="34" charset="0"/>
                  <a:cs typeface="Arial" panose="020B0604020202020204" pitchFamily="34" charset="0"/>
                </a:rPr>
                <a:t>AZP-WUR</a:t>
              </a:r>
            </a:p>
            <a:p>
              <a:pPr algn="ctr"/>
              <a:r>
                <a:rPr kumimoji="1" lang="en-US" altLang="zh-CN" sz="1000" dirty="0">
                  <a:solidFill>
                    <a:schemeClr val="tx1">
                      <a:lumMod val="65000"/>
                      <a:lumOff val="35000"/>
                    </a:schemeClr>
                  </a:solidFill>
                  <a:latin typeface="Arial" panose="020B0604020202020204" pitchFamily="34" charset="0"/>
                  <a:cs typeface="Arial" panose="020B0604020202020204" pitchFamily="34" charset="0"/>
                </a:rPr>
                <a:t>50 ~ 100 </a:t>
              </a:r>
              <a:r>
                <a:rPr kumimoji="1" lang="en-US" altLang="zh-CN" sz="1000" dirty="0" err="1">
                  <a:solidFill>
                    <a:schemeClr val="tx1">
                      <a:lumMod val="65000"/>
                      <a:lumOff val="35000"/>
                    </a:schemeClr>
                  </a:solidFill>
                  <a:latin typeface="Arial" panose="020B0604020202020204" pitchFamily="34" charset="0"/>
                  <a:cs typeface="Arial" panose="020B0604020202020204" pitchFamily="34" charset="0"/>
                </a:rPr>
                <a:t>uW</a:t>
              </a:r>
              <a:endParaRPr kumimoji="1" lang="zh-CN" altLang="en-US" sz="12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46" name="图形 45" descr="电源">
              <a:extLst>
                <a:ext uri="{FF2B5EF4-FFF2-40B4-BE49-F238E27FC236}">
                  <a16:creationId xmlns:a16="http://schemas.microsoft.com/office/drawing/2014/main" id="{E2229E76-AAAA-400D-A30E-844C6446D6D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991297" y="1779680"/>
              <a:ext cx="346205" cy="346205"/>
            </a:xfrm>
            <a:prstGeom prst="rect">
              <a:avLst/>
            </a:prstGeom>
          </p:spPr>
        </p:pic>
        <p:pic>
          <p:nvPicPr>
            <p:cNvPr id="47" name="图形 46" descr="电源">
              <a:extLst>
                <a:ext uri="{FF2B5EF4-FFF2-40B4-BE49-F238E27FC236}">
                  <a16:creationId xmlns:a16="http://schemas.microsoft.com/office/drawing/2014/main" id="{8540343C-986E-4013-A554-8FB6262DB8F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991297" y="2327924"/>
              <a:ext cx="346205" cy="346205"/>
            </a:xfrm>
            <a:prstGeom prst="rect">
              <a:avLst/>
            </a:prstGeom>
          </p:spPr>
        </p:pic>
        <p:pic>
          <p:nvPicPr>
            <p:cNvPr id="48" name="图形 47" descr="无线路由器">
              <a:extLst>
                <a:ext uri="{FF2B5EF4-FFF2-40B4-BE49-F238E27FC236}">
                  <a16:creationId xmlns:a16="http://schemas.microsoft.com/office/drawing/2014/main" id="{8EC14B32-A22E-4655-B709-9471A1E50B8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323454" y="1363340"/>
              <a:ext cx="521936" cy="521936"/>
            </a:xfrm>
            <a:prstGeom prst="rect">
              <a:avLst/>
            </a:prstGeom>
          </p:spPr>
        </p:pic>
        <p:cxnSp>
          <p:nvCxnSpPr>
            <p:cNvPr id="49" name="连接符: 肘形 48">
              <a:extLst>
                <a:ext uri="{FF2B5EF4-FFF2-40B4-BE49-F238E27FC236}">
                  <a16:creationId xmlns:a16="http://schemas.microsoft.com/office/drawing/2014/main" id="{39DB7983-21B4-464A-A629-06A518730714}"/>
                </a:ext>
              </a:extLst>
            </p:cNvPr>
            <p:cNvCxnSpPr>
              <a:stCxn id="48" idx="2"/>
              <a:endCxn id="44" idx="1"/>
            </p:cNvCxnSpPr>
            <p:nvPr/>
          </p:nvCxnSpPr>
          <p:spPr>
            <a:xfrm rot="16200000" flipH="1">
              <a:off x="8714367" y="1755331"/>
              <a:ext cx="67507" cy="327396"/>
            </a:xfrm>
            <a:prstGeom prst="bentConnector2">
              <a:avLst/>
            </a:prstGeom>
          </p:spPr>
          <p:style>
            <a:lnRef idx="1">
              <a:schemeClr val="dk1"/>
            </a:lnRef>
            <a:fillRef idx="0">
              <a:schemeClr val="dk1"/>
            </a:fillRef>
            <a:effectRef idx="0">
              <a:schemeClr val="dk1"/>
            </a:effectRef>
            <a:fontRef idx="minor">
              <a:schemeClr val="tx1"/>
            </a:fontRef>
          </p:style>
        </p:cxnSp>
        <p:cxnSp>
          <p:nvCxnSpPr>
            <p:cNvPr id="50" name="连接符: 肘形 49">
              <a:extLst>
                <a:ext uri="{FF2B5EF4-FFF2-40B4-BE49-F238E27FC236}">
                  <a16:creationId xmlns:a16="http://schemas.microsoft.com/office/drawing/2014/main" id="{E181F4CF-E1B2-4BCD-B57A-63CF966EC40A}"/>
                </a:ext>
              </a:extLst>
            </p:cNvPr>
            <p:cNvCxnSpPr>
              <a:stCxn id="45" idx="1"/>
              <a:endCxn id="48" idx="2"/>
            </p:cNvCxnSpPr>
            <p:nvPr/>
          </p:nvCxnSpPr>
          <p:spPr>
            <a:xfrm rot="10800000">
              <a:off x="8584422" y="1885277"/>
              <a:ext cx="327396" cy="623571"/>
            </a:xfrm>
            <a:prstGeom prst="bentConnector2">
              <a:avLst/>
            </a:prstGeom>
          </p:spPr>
          <p:style>
            <a:lnRef idx="1">
              <a:schemeClr val="dk1"/>
            </a:lnRef>
            <a:fillRef idx="0">
              <a:schemeClr val="dk1"/>
            </a:fillRef>
            <a:effectRef idx="0">
              <a:schemeClr val="dk1"/>
            </a:effectRef>
            <a:fontRef idx="minor">
              <a:schemeClr val="tx1"/>
            </a:fontRef>
          </p:style>
        </p:cxnSp>
      </p:grpSp>
      <p:cxnSp>
        <p:nvCxnSpPr>
          <p:cNvPr id="51" name="直接连接符 50">
            <a:extLst>
              <a:ext uri="{FF2B5EF4-FFF2-40B4-BE49-F238E27FC236}">
                <a16:creationId xmlns:a16="http://schemas.microsoft.com/office/drawing/2014/main" id="{392E6979-5E1D-43D9-A754-49F7B86E59A3}"/>
              </a:ext>
            </a:extLst>
          </p:cNvPr>
          <p:cNvCxnSpPr>
            <a:stCxn id="44" idx="2"/>
            <a:endCxn id="45" idx="0"/>
          </p:cNvCxnSpPr>
          <p:nvPr/>
        </p:nvCxnSpPr>
        <p:spPr>
          <a:xfrm>
            <a:off x="10466177" y="3414227"/>
            <a:ext cx="0" cy="191366"/>
          </a:xfrm>
          <a:prstGeom prst="line">
            <a:avLst/>
          </a:prstGeom>
        </p:spPr>
        <p:style>
          <a:lnRef idx="1">
            <a:schemeClr val="accent1"/>
          </a:lnRef>
          <a:fillRef idx="0">
            <a:schemeClr val="accent1"/>
          </a:fillRef>
          <a:effectRef idx="0">
            <a:schemeClr val="accent1"/>
          </a:effectRef>
          <a:fontRef idx="minor">
            <a:schemeClr val="tx1"/>
          </a:fontRef>
        </p:style>
      </p:cxnSp>
      <p:sp>
        <p:nvSpPr>
          <p:cNvPr id="52" name="标注: 弯曲线形 51">
            <a:extLst>
              <a:ext uri="{FF2B5EF4-FFF2-40B4-BE49-F238E27FC236}">
                <a16:creationId xmlns:a16="http://schemas.microsoft.com/office/drawing/2014/main" id="{007862B3-8383-428F-AB43-74DB073FE1C3}"/>
              </a:ext>
            </a:extLst>
          </p:cNvPr>
          <p:cNvSpPr/>
          <p:nvPr/>
        </p:nvSpPr>
        <p:spPr>
          <a:xfrm>
            <a:off x="11306168" y="2642435"/>
            <a:ext cx="875116" cy="692515"/>
          </a:xfrm>
          <a:prstGeom prst="borderCallout2">
            <a:avLst>
              <a:gd name="adj1" fmla="val 18750"/>
              <a:gd name="adj2" fmla="val -8333"/>
              <a:gd name="adj3" fmla="val 18750"/>
              <a:gd name="adj4" fmla="val -16667"/>
              <a:gd name="adj5" fmla="val 123503"/>
              <a:gd name="adj6" fmla="val -96009"/>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dirty="0">
                <a:solidFill>
                  <a:srgbClr val="FF0000"/>
                </a:solidFill>
              </a:rPr>
              <a:t>Wake-up</a:t>
            </a:r>
            <a:endParaRPr kumimoji="1" lang="zh-CN" altLang="en-US" sz="1400" dirty="0">
              <a:solidFill>
                <a:srgbClr val="FF0000"/>
              </a:solidFill>
            </a:endParaRPr>
          </a:p>
        </p:txBody>
      </p:sp>
      <p:pic>
        <p:nvPicPr>
          <p:cNvPr id="54" name="图形 53" descr="信号塔">
            <a:extLst>
              <a:ext uri="{FF2B5EF4-FFF2-40B4-BE49-F238E27FC236}">
                <a16:creationId xmlns:a16="http://schemas.microsoft.com/office/drawing/2014/main" id="{6F20A3C5-ADA5-4A9B-AC7E-13F4EC5242B5}"/>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885861" y="1092353"/>
            <a:ext cx="914400" cy="914400"/>
          </a:xfrm>
          <a:prstGeom prst="rect">
            <a:avLst/>
          </a:prstGeom>
        </p:spPr>
      </p:pic>
      <p:pic>
        <p:nvPicPr>
          <p:cNvPr id="55" name="图形 54" descr="信号塔">
            <a:extLst>
              <a:ext uri="{FF2B5EF4-FFF2-40B4-BE49-F238E27FC236}">
                <a16:creationId xmlns:a16="http://schemas.microsoft.com/office/drawing/2014/main" id="{CF485BC8-25D1-4776-99DB-D65DC35F1D3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922777" y="2845080"/>
            <a:ext cx="914400" cy="914400"/>
          </a:xfrm>
          <a:prstGeom prst="rect">
            <a:avLst/>
          </a:prstGeom>
        </p:spPr>
      </p:pic>
      <p:pic>
        <p:nvPicPr>
          <p:cNvPr id="60" name="图形 59" descr="v 形箭头">
            <a:extLst>
              <a:ext uri="{FF2B5EF4-FFF2-40B4-BE49-F238E27FC236}">
                <a16:creationId xmlns:a16="http://schemas.microsoft.com/office/drawing/2014/main" id="{39BE31A4-9856-4E3D-BFF5-AB664A08D406}"/>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8636532" y="2857917"/>
            <a:ext cx="441984" cy="192607"/>
          </a:xfrm>
          <a:prstGeom prst="rect">
            <a:avLst/>
          </a:prstGeom>
        </p:spPr>
      </p:pic>
      <p:sp>
        <p:nvSpPr>
          <p:cNvPr id="63" name="文本框 62">
            <a:extLst>
              <a:ext uri="{FF2B5EF4-FFF2-40B4-BE49-F238E27FC236}">
                <a16:creationId xmlns:a16="http://schemas.microsoft.com/office/drawing/2014/main" id="{64490B0A-FD9A-445B-BA54-3F4018DD0539}"/>
              </a:ext>
            </a:extLst>
          </p:cNvPr>
          <p:cNvSpPr txBox="1"/>
          <p:nvPr/>
        </p:nvSpPr>
        <p:spPr>
          <a:xfrm>
            <a:off x="7863407" y="4375538"/>
            <a:ext cx="4339428" cy="461665"/>
          </a:xfrm>
          <a:prstGeom prst="rect">
            <a:avLst/>
          </a:prstGeom>
          <a:noFill/>
        </p:spPr>
        <p:txBody>
          <a:bodyPr wrap="square" rtlCol="0">
            <a:spAutoFit/>
          </a:bodyPr>
          <a:lstStyle/>
          <a:p>
            <a:r>
              <a:rPr lang="en-US" altLang="zh-CN" sz="1200" b="1" dirty="0">
                <a:latin typeface="Arial" panose="020B0604020202020204" pitchFamily="34" charset="0"/>
                <a:cs typeface="Arial" panose="020B0604020202020204" pitchFamily="34" charset="0"/>
              </a:rPr>
              <a:t>Figure 4. AZP WUR is supplementary module to the main communication radio module </a:t>
            </a:r>
            <a:endParaRPr lang="zh-CN" altLang="en-US" sz="1200" b="1" dirty="0">
              <a:latin typeface="Arial" panose="020B0604020202020204" pitchFamily="34" charset="0"/>
              <a:cs typeface="Arial" panose="020B0604020202020204" pitchFamily="34" charset="0"/>
            </a:endParaRPr>
          </a:p>
        </p:txBody>
      </p:sp>
      <p:sp>
        <p:nvSpPr>
          <p:cNvPr id="64" name="文本框 63">
            <a:extLst>
              <a:ext uri="{FF2B5EF4-FFF2-40B4-BE49-F238E27FC236}">
                <a16:creationId xmlns:a16="http://schemas.microsoft.com/office/drawing/2014/main" id="{69A441D5-4A82-4D4C-B5A8-79E0B5816CB2}"/>
              </a:ext>
            </a:extLst>
          </p:cNvPr>
          <p:cNvSpPr txBox="1"/>
          <p:nvPr/>
        </p:nvSpPr>
        <p:spPr>
          <a:xfrm>
            <a:off x="6551032" y="6462372"/>
            <a:ext cx="4339428" cy="276999"/>
          </a:xfrm>
          <a:prstGeom prst="rect">
            <a:avLst/>
          </a:prstGeom>
          <a:noFill/>
        </p:spPr>
        <p:txBody>
          <a:bodyPr wrap="square" rtlCol="0">
            <a:spAutoFit/>
          </a:bodyPr>
          <a:lstStyle/>
          <a:p>
            <a:r>
              <a:rPr lang="en-US" altLang="zh-CN" sz="1200" b="1" dirty="0">
                <a:latin typeface="Arial" panose="020B0604020202020204" pitchFamily="34" charset="0"/>
                <a:cs typeface="Arial" panose="020B0604020202020204" pitchFamily="34" charset="0"/>
              </a:rPr>
              <a:t>Figure 5. network controlled turn on/off AZP receiver</a:t>
            </a:r>
            <a:endParaRPr lang="zh-CN"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7426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61"/>
          </p:nvPr>
        </p:nvSpPr>
        <p:spPr/>
        <p:txBody>
          <a:bodyPr/>
          <a:lstStyle/>
          <a:p>
            <a:r>
              <a:rPr lang="en-US" altLang="zh-CN" b="1" dirty="0"/>
              <a:t>PA-less operation</a:t>
            </a:r>
            <a:endParaRPr lang="zh-CN" altLang="en-US" b="1" dirty="0"/>
          </a:p>
        </p:txBody>
      </p:sp>
      <p:sp>
        <p:nvSpPr>
          <p:cNvPr id="4" name="文本占位符 3"/>
          <p:cNvSpPr>
            <a:spLocks noGrp="1"/>
          </p:cNvSpPr>
          <p:nvPr>
            <p:ph type="body" sz="quarter" idx="62"/>
          </p:nvPr>
        </p:nvSpPr>
        <p:spPr/>
        <p:txBody>
          <a:bodyPr/>
          <a:lstStyle/>
          <a:p>
            <a:r>
              <a:rPr lang="en-US" altLang="zh-CN" sz="2400" b="1" dirty="0" err="1">
                <a:latin typeface="Arial" panose="020B0604020202020204" pitchFamily="34" charset="0"/>
                <a:cs typeface="Arial" panose="020B0604020202020204" pitchFamily="34" charset="0"/>
              </a:rPr>
              <a:t>PAE</a:t>
            </a:r>
            <a:r>
              <a:rPr lang="en-US" altLang="zh-CN" sz="2400" b="1" dirty="0">
                <a:latin typeface="Arial" panose="020B0604020202020204" pitchFamily="34" charset="0"/>
                <a:cs typeface="Arial" panose="020B0604020202020204" pitchFamily="34" charset="0"/>
              </a:rPr>
              <a:t> and </a:t>
            </a:r>
            <a:r>
              <a:rPr lang="en-US" altLang="zh-CN" sz="2400" b="1" dirty="0" err="1">
                <a:latin typeface="Arial" panose="020B0604020202020204" pitchFamily="34" charset="0"/>
                <a:cs typeface="Arial" panose="020B0604020202020204" pitchFamily="34" charset="0"/>
              </a:rPr>
              <a:t>P_DC</a:t>
            </a:r>
            <a:endParaRPr lang="zh-CN" altLang="en-US" dirty="0"/>
          </a:p>
        </p:txBody>
      </p:sp>
      <p:sp>
        <p:nvSpPr>
          <p:cNvPr id="8" name="文本框 7"/>
          <p:cNvSpPr txBox="1"/>
          <p:nvPr/>
        </p:nvSpPr>
        <p:spPr>
          <a:xfrm>
            <a:off x="321261" y="6115630"/>
            <a:ext cx="6956385" cy="461665"/>
          </a:xfrm>
          <a:prstGeom prst="rect">
            <a:avLst/>
          </a:prstGeom>
          <a:noFill/>
        </p:spPr>
        <p:txBody>
          <a:bodyPr wrap="square" rtlCol="0">
            <a:spAutoFit/>
          </a:bodyPr>
          <a:lstStyle/>
          <a:p>
            <a:pPr algn="ctr"/>
            <a:r>
              <a:rPr lang="en-US" altLang="zh-CN" sz="1200" b="1" dirty="0">
                <a:latin typeface="Arial" panose="020B0604020202020204" pitchFamily="34" charset="0"/>
                <a:cs typeface="Arial" panose="020B0604020202020204" pitchFamily="34" charset="0"/>
              </a:rPr>
              <a:t>Figure 1. Power efficiency (marked red when less than 5%), N78 and N41 </a:t>
            </a:r>
          </a:p>
          <a:p>
            <a:pPr algn="ctr"/>
            <a:r>
              <a:rPr lang="en-US" altLang="zh-CN" sz="1200" b="1" dirty="0">
                <a:latin typeface="Arial" panose="020B0604020202020204" pitchFamily="34" charset="0"/>
                <a:cs typeface="Arial" panose="020B0604020202020204" pitchFamily="34" charset="0"/>
              </a:rPr>
              <a:t>Two PA implementation choices:</a:t>
            </a:r>
            <a:r>
              <a:rPr lang="zh-CN" altLang="en-US" sz="1200" b="1" dirty="0">
                <a:latin typeface="Arial" panose="020B0604020202020204" pitchFamily="34" charset="0"/>
                <a:cs typeface="Arial" panose="020B0604020202020204" pitchFamily="34" charset="0"/>
              </a:rPr>
              <a:t> </a:t>
            </a:r>
            <a:r>
              <a:rPr lang="en-US" altLang="zh-CN" sz="1200" b="1" dirty="0">
                <a:latin typeface="Arial" panose="020B0604020202020204" pitchFamily="34" charset="0"/>
                <a:cs typeface="Arial" panose="020B0604020202020204" pitchFamily="34" charset="0"/>
              </a:rPr>
              <a:t>1) Constant 4.2V P_DC; 2) APT (adaptive power tracking)</a:t>
            </a:r>
          </a:p>
        </p:txBody>
      </p:sp>
      <p:sp>
        <p:nvSpPr>
          <p:cNvPr id="9" name="内容占位符 1">
            <a:extLst>
              <a:ext uri="{FF2B5EF4-FFF2-40B4-BE49-F238E27FC236}">
                <a16:creationId xmlns:a16="http://schemas.microsoft.com/office/drawing/2014/main" id="{2984DAA5-E445-43F5-9022-08FD466FE995}"/>
              </a:ext>
            </a:extLst>
          </p:cNvPr>
          <p:cNvSpPr txBox="1">
            <a:spLocks/>
          </p:cNvSpPr>
          <p:nvPr/>
        </p:nvSpPr>
        <p:spPr>
          <a:xfrm>
            <a:off x="7096125" y="1343966"/>
            <a:ext cx="4889460" cy="3930296"/>
          </a:xfrm>
          <a:prstGeom prst="rect">
            <a:avLst/>
          </a:prstGeom>
        </p:spPr>
        <p:txBody>
          <a:bodyPr vert="horz" lIns="91440" tIns="45720" rIns="91440" bIns="45720" rtlCol="0" anchor="t">
            <a:normAutofit/>
          </a:bodyPr>
          <a:lstStyle>
            <a:lvl1pPr marL="228600" indent="-228600" algn="l" defTabSz="914355" rtl="0" eaLnBrk="1" latinLnBrk="0" hangingPunct="1">
              <a:lnSpc>
                <a:spcPct val="150000"/>
              </a:lnSpc>
              <a:spcBef>
                <a:spcPts val="10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0000"/>
              </a:lnSpc>
              <a:spcBef>
                <a:spcPts val="300"/>
              </a:spcBef>
            </a:pPr>
            <a:r>
              <a:rPr lang="en-US" altLang="zh-CN" dirty="0">
                <a:latin typeface="Arial" panose="020B0604020202020204" pitchFamily="34" charset="0"/>
                <a:cs typeface="Arial" panose="020B0604020202020204" pitchFamily="34" charset="0"/>
              </a:rPr>
              <a:t>To support a new UE power class, e.g., up to [10~15] dBm for </a:t>
            </a:r>
            <a:r>
              <a:rPr lang="en-US" altLang="zh-CN" dirty="0">
                <a:solidFill>
                  <a:srgbClr val="FF0000"/>
                </a:solidFill>
                <a:latin typeface="Arial" panose="020B0604020202020204" pitchFamily="34" charset="0"/>
                <a:cs typeface="Arial" panose="020B0604020202020204" pitchFamily="34" charset="0"/>
              </a:rPr>
              <a:t>PA less operation</a:t>
            </a:r>
          </a:p>
          <a:p>
            <a:pPr lvl="3">
              <a:lnSpc>
                <a:spcPct val="100000"/>
              </a:lnSpc>
              <a:spcBef>
                <a:spcPts val="300"/>
              </a:spcBef>
            </a:pPr>
            <a:r>
              <a:rPr lang="en-US" altLang="zh-CN" dirty="0" err="1">
                <a:latin typeface="Arial" panose="020B0604020202020204" pitchFamily="34" charset="0"/>
                <a:cs typeface="Arial" panose="020B0604020202020204" pitchFamily="34" charset="0"/>
              </a:rPr>
              <a:t>Uu</a:t>
            </a:r>
            <a:r>
              <a:rPr lang="en-US" altLang="zh-CN" dirty="0">
                <a:latin typeface="Arial" panose="020B0604020202020204" pitchFamily="34" charset="0"/>
                <a:cs typeface="Arial" panose="020B0604020202020204" pitchFamily="34" charset="0"/>
              </a:rPr>
              <a:t> UL</a:t>
            </a:r>
          </a:p>
          <a:p>
            <a:pPr lvl="3">
              <a:lnSpc>
                <a:spcPct val="100000"/>
              </a:lnSpc>
              <a:spcBef>
                <a:spcPts val="300"/>
              </a:spcBef>
            </a:pPr>
            <a:r>
              <a:rPr lang="en-US" altLang="zh-CN" dirty="0" err="1">
                <a:latin typeface="Arial" panose="020B0604020202020204" pitchFamily="34" charset="0"/>
                <a:cs typeface="Arial" panose="020B0604020202020204" pitchFamily="34" charset="0"/>
              </a:rPr>
              <a:t>Sidelink</a:t>
            </a:r>
            <a:r>
              <a:rPr lang="en-US" altLang="zh-CN" dirty="0">
                <a:latin typeface="Arial" panose="020B0604020202020204" pitchFamily="34" charset="0"/>
                <a:cs typeface="Arial" panose="020B0604020202020204" pitchFamily="34" charset="0"/>
              </a:rPr>
              <a:t> </a:t>
            </a:r>
          </a:p>
          <a:p>
            <a:pPr lvl="2">
              <a:lnSpc>
                <a:spcPct val="100000"/>
              </a:lnSpc>
              <a:spcBef>
                <a:spcPts val="300"/>
              </a:spcBef>
            </a:pPr>
            <a:r>
              <a:rPr lang="en-US" altLang="zh-CN" dirty="0">
                <a:latin typeface="Arial" panose="020B0604020202020204" pitchFamily="34" charset="0"/>
                <a:cs typeface="Arial" panose="020B0604020202020204" pitchFamily="34" charset="0"/>
              </a:rPr>
              <a:t>Cost perspective:</a:t>
            </a:r>
          </a:p>
          <a:p>
            <a:pPr marL="723900" lvl="3" indent="-190500">
              <a:lnSpc>
                <a:spcPct val="100000"/>
              </a:lnSpc>
              <a:spcBef>
                <a:spcPts val="300"/>
              </a:spcBef>
            </a:pPr>
            <a:r>
              <a:rPr lang="en-US" altLang="zh-CN" sz="1400" dirty="0">
                <a:latin typeface="Arial" panose="020B0604020202020204" pitchFamily="34" charset="0"/>
                <a:cs typeface="Arial" panose="020B0604020202020204" pitchFamily="34" charset="0"/>
              </a:rPr>
              <a:t>About 10% </a:t>
            </a:r>
            <a:r>
              <a:rPr lang="en-GB" altLang="zh-CN" sz="1400" dirty="0">
                <a:latin typeface="Arial" panose="020B0604020202020204" pitchFamily="34" charset="0"/>
                <a:cs typeface="Arial" panose="020B0604020202020204" pitchFamily="34" charset="0"/>
              </a:rPr>
              <a:t>Relative cost saving for a reduction of transmit power (3GPP TR36.888)</a:t>
            </a:r>
            <a:endParaRPr lang="en-US" altLang="zh-CN" sz="2400" dirty="0">
              <a:latin typeface="Arial" panose="020B0604020202020204" pitchFamily="34" charset="0"/>
              <a:cs typeface="Arial" panose="020B0604020202020204" pitchFamily="34" charset="0"/>
            </a:endParaRPr>
          </a:p>
          <a:p>
            <a:pPr lvl="2">
              <a:lnSpc>
                <a:spcPct val="100000"/>
              </a:lnSpc>
              <a:spcBef>
                <a:spcPts val="300"/>
              </a:spcBef>
            </a:pPr>
            <a:r>
              <a:rPr lang="en-US" altLang="zh-CN" dirty="0">
                <a:latin typeface="Arial" panose="020B0604020202020204" pitchFamily="34" charset="0"/>
                <a:cs typeface="Arial" panose="020B0604020202020204" pitchFamily="34" charset="0"/>
              </a:rPr>
              <a:t>Power perspective:</a:t>
            </a:r>
          </a:p>
          <a:p>
            <a:pPr marL="723900" lvl="3" indent="-190500">
              <a:lnSpc>
                <a:spcPct val="100000"/>
              </a:lnSpc>
              <a:spcBef>
                <a:spcPts val="300"/>
              </a:spcBef>
            </a:pPr>
            <a:r>
              <a:rPr lang="en-US" altLang="zh-CN" sz="1400" dirty="0">
                <a:latin typeface="Arial" panose="020B0604020202020204" pitchFamily="34" charset="0"/>
                <a:cs typeface="Arial" panose="020B0604020202020204" pitchFamily="34" charset="0"/>
              </a:rPr>
              <a:t>The PAE (PA efficiency) is very low (less than 5%) when Tx power is 0-10 dBm</a:t>
            </a:r>
          </a:p>
          <a:p>
            <a:pPr marL="723900" lvl="3" indent="-190500">
              <a:lnSpc>
                <a:spcPct val="100000"/>
              </a:lnSpc>
              <a:spcBef>
                <a:spcPts val="300"/>
              </a:spcBef>
            </a:pPr>
            <a:r>
              <a:rPr lang="en-US" altLang="zh-CN" sz="1400" dirty="0">
                <a:latin typeface="Arial" panose="020B0604020202020204" pitchFamily="34" charset="0"/>
                <a:cs typeface="Arial" panose="020B0604020202020204" pitchFamily="34" charset="0"/>
              </a:rPr>
              <a:t>The bottom power of PA is still large even with APT. PA less operation can further eliminate this part of power consumption, e.g., 180mW for N78 (which is 20x idle standby power consumption)</a:t>
            </a:r>
          </a:p>
          <a:p>
            <a:pPr lvl="2">
              <a:lnSpc>
                <a:spcPct val="100000"/>
              </a:lnSpc>
              <a:spcBef>
                <a:spcPts val="300"/>
              </a:spcBef>
            </a:pPr>
            <a:endParaRPr lang="en-US" altLang="zh-CN" dirty="0">
              <a:latin typeface="Arial" panose="020B0604020202020204" pitchFamily="34" charset="0"/>
              <a:cs typeface="Arial" panose="020B0604020202020204" pitchFamily="34" charset="0"/>
            </a:endParaRPr>
          </a:p>
        </p:txBody>
      </p:sp>
      <p:pic>
        <p:nvPicPr>
          <p:cNvPr id="7" name="图片 6"/>
          <p:cNvPicPr>
            <a:picLocks noChangeAspect="1"/>
          </p:cNvPicPr>
          <p:nvPr/>
        </p:nvPicPr>
        <p:blipFill>
          <a:blip r:embed="rId2"/>
          <a:stretch>
            <a:fillRect/>
          </a:stretch>
        </p:blipFill>
        <p:spPr>
          <a:xfrm>
            <a:off x="560744" y="1343966"/>
            <a:ext cx="6801787" cy="4709834"/>
          </a:xfrm>
          <a:prstGeom prst="rect">
            <a:avLst/>
          </a:prstGeom>
        </p:spPr>
      </p:pic>
    </p:spTree>
    <p:extLst>
      <p:ext uri="{BB962C8B-B14F-4D97-AF65-F5344CB8AC3E}">
        <p14:creationId xmlns:p14="http://schemas.microsoft.com/office/powerpoint/2010/main" val="927904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91332" y="934861"/>
            <a:ext cx="5084459" cy="5023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3" name="图片 12"/>
          <p:cNvPicPr>
            <a:picLocks noChangeAspect="1"/>
          </p:cNvPicPr>
          <p:nvPr/>
        </p:nvPicPr>
        <p:blipFill>
          <a:blip r:embed="rId2"/>
          <a:stretch>
            <a:fillRect/>
          </a:stretch>
        </p:blipFill>
        <p:spPr>
          <a:xfrm>
            <a:off x="560744" y="987556"/>
            <a:ext cx="4836505" cy="2350887"/>
          </a:xfrm>
          <a:prstGeom prst="rect">
            <a:avLst/>
          </a:prstGeom>
        </p:spPr>
      </p:pic>
      <p:pic>
        <p:nvPicPr>
          <p:cNvPr id="14" name="图片 13"/>
          <p:cNvPicPr>
            <a:picLocks noChangeAspect="1"/>
          </p:cNvPicPr>
          <p:nvPr/>
        </p:nvPicPr>
        <p:blipFill>
          <a:blip r:embed="rId3"/>
          <a:stretch>
            <a:fillRect/>
          </a:stretch>
        </p:blipFill>
        <p:spPr>
          <a:xfrm>
            <a:off x="560744" y="3446780"/>
            <a:ext cx="4836506" cy="2487607"/>
          </a:xfrm>
          <a:prstGeom prst="rect">
            <a:avLst/>
          </a:prstGeom>
        </p:spPr>
      </p:pic>
      <p:pic>
        <p:nvPicPr>
          <p:cNvPr id="16" name="图片 15"/>
          <p:cNvPicPr>
            <a:picLocks noChangeAspect="1"/>
          </p:cNvPicPr>
          <p:nvPr/>
        </p:nvPicPr>
        <p:blipFill>
          <a:blip r:embed="rId4"/>
          <a:stretch>
            <a:fillRect/>
          </a:stretch>
        </p:blipFill>
        <p:spPr>
          <a:xfrm>
            <a:off x="6402496" y="1115752"/>
            <a:ext cx="5248053" cy="2603411"/>
          </a:xfrm>
          <a:prstGeom prst="rect">
            <a:avLst/>
          </a:prstGeom>
        </p:spPr>
      </p:pic>
      <p:cxnSp>
        <p:nvCxnSpPr>
          <p:cNvPr id="18" name="直接连接符 17"/>
          <p:cNvCxnSpPr>
            <a:cxnSpLocks/>
          </p:cNvCxnSpPr>
          <p:nvPr/>
        </p:nvCxnSpPr>
        <p:spPr>
          <a:xfrm>
            <a:off x="2400300" y="1135380"/>
            <a:ext cx="0" cy="1813804"/>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cxnSpLocks/>
          </p:cNvCxnSpPr>
          <p:nvPr/>
        </p:nvCxnSpPr>
        <p:spPr>
          <a:xfrm>
            <a:off x="2717800" y="3726180"/>
            <a:ext cx="0" cy="1813804"/>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a:off x="10718942" y="1153476"/>
            <a:ext cx="0" cy="193886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6321975" y="934861"/>
            <a:ext cx="5463625" cy="498635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文本占位符 2"/>
          <p:cNvSpPr>
            <a:spLocks noGrp="1"/>
          </p:cNvSpPr>
          <p:nvPr>
            <p:ph type="body" sz="quarter" idx="61"/>
          </p:nvPr>
        </p:nvSpPr>
        <p:spPr>
          <a:xfrm>
            <a:off x="560744" y="280072"/>
            <a:ext cx="9194219" cy="456860"/>
          </a:xfrm>
        </p:spPr>
        <p:txBody>
          <a:bodyPr/>
          <a:lstStyle/>
          <a:p>
            <a:r>
              <a:rPr lang="en-US" altLang="zh-CN" b="1" dirty="0"/>
              <a:t>Preliminary feasibility evaluation</a:t>
            </a:r>
          </a:p>
        </p:txBody>
      </p:sp>
      <p:cxnSp>
        <p:nvCxnSpPr>
          <p:cNvPr id="30" name="直接连接符 29"/>
          <p:cNvCxnSpPr>
            <a:cxnSpLocks/>
          </p:cNvCxnSpPr>
          <p:nvPr/>
        </p:nvCxnSpPr>
        <p:spPr>
          <a:xfrm>
            <a:off x="1171575" y="1135380"/>
            <a:ext cx="0" cy="1813804"/>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a:cxnSpLocks/>
          </p:cNvCxnSpPr>
          <p:nvPr/>
        </p:nvCxnSpPr>
        <p:spPr>
          <a:xfrm>
            <a:off x="1704975" y="3649980"/>
            <a:ext cx="0" cy="1813804"/>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5"/>
          <a:stretch>
            <a:fillRect/>
          </a:stretch>
        </p:blipFill>
        <p:spPr>
          <a:xfrm>
            <a:off x="6404910" y="3110100"/>
            <a:ext cx="5250062" cy="2720809"/>
          </a:xfrm>
          <a:prstGeom prst="rect">
            <a:avLst/>
          </a:prstGeom>
        </p:spPr>
      </p:pic>
      <p:cxnSp>
        <p:nvCxnSpPr>
          <p:cNvPr id="20" name="直接连接符 19"/>
          <p:cNvCxnSpPr>
            <a:cxnSpLocks/>
          </p:cNvCxnSpPr>
          <p:nvPr/>
        </p:nvCxnSpPr>
        <p:spPr>
          <a:xfrm>
            <a:off x="9624333" y="3303599"/>
            <a:ext cx="0" cy="193886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14475E33-1FB4-4A8A-97CD-53FAEBF80E39}"/>
              </a:ext>
            </a:extLst>
          </p:cNvPr>
          <p:cNvSpPr txBox="1"/>
          <p:nvPr/>
        </p:nvSpPr>
        <p:spPr>
          <a:xfrm>
            <a:off x="82742" y="6005337"/>
            <a:ext cx="5713538" cy="830997"/>
          </a:xfrm>
          <a:prstGeom prst="rect">
            <a:avLst/>
          </a:prstGeom>
          <a:solidFill>
            <a:srgbClr val="FFFF00"/>
          </a:solidFill>
        </p:spPr>
        <p:txBody>
          <a:bodyPr wrap="square" rtlCol="0">
            <a:spAutoFit/>
          </a:bodyPr>
          <a:lstStyle/>
          <a:p>
            <a:r>
              <a:rPr lang="en-US" altLang="zh-CN" sz="1600" b="1" dirty="0">
                <a:latin typeface="Arial" panose="020B0604020202020204" pitchFamily="34" charset="0"/>
                <a:cs typeface="Arial" panose="020B0604020202020204" pitchFamily="34" charset="0"/>
              </a:rPr>
              <a:t>Observation: </a:t>
            </a:r>
            <a:r>
              <a:rPr lang="en-US" altLang="zh-CN" sz="1600" b="1" i="1" dirty="0">
                <a:solidFill>
                  <a:srgbClr val="FF0000"/>
                </a:solidFill>
                <a:latin typeface="Arial" panose="020B0604020202020204" pitchFamily="34" charset="0"/>
                <a:cs typeface="Arial" panose="020B0604020202020204" pitchFamily="34" charset="0"/>
              </a:rPr>
              <a:t> AZP WUS are feasible for 85%~95% UEs when the receiver sensitivity is -70dBm, and 100% UE when the receiver sensitivity is -90dBm</a:t>
            </a:r>
            <a:endParaRPr lang="zh-CN" altLang="en-US" sz="1600" dirty="0">
              <a:latin typeface="Arial" panose="020B0604020202020204" pitchFamily="34" charset="0"/>
              <a:cs typeface="Arial" panose="020B0604020202020204" pitchFamily="34" charset="0"/>
            </a:endParaRPr>
          </a:p>
        </p:txBody>
      </p:sp>
      <p:sp>
        <p:nvSpPr>
          <p:cNvPr id="39" name="文本框 38">
            <a:extLst>
              <a:ext uri="{FF2B5EF4-FFF2-40B4-BE49-F238E27FC236}">
                <a16:creationId xmlns:a16="http://schemas.microsoft.com/office/drawing/2014/main" id="{C6371F36-164A-43B3-B446-9285F8DE2032}"/>
              </a:ext>
            </a:extLst>
          </p:cNvPr>
          <p:cNvSpPr txBox="1"/>
          <p:nvPr/>
        </p:nvSpPr>
        <p:spPr>
          <a:xfrm>
            <a:off x="6204870" y="5980107"/>
            <a:ext cx="5713538" cy="830997"/>
          </a:xfrm>
          <a:prstGeom prst="rect">
            <a:avLst/>
          </a:prstGeom>
          <a:solidFill>
            <a:srgbClr val="FFFF00"/>
          </a:solidFill>
        </p:spPr>
        <p:txBody>
          <a:bodyPr wrap="square" rtlCol="0">
            <a:spAutoFit/>
          </a:bodyPr>
          <a:lstStyle/>
          <a:p>
            <a:r>
              <a:rPr lang="en-US" altLang="zh-CN" sz="1600" b="1" dirty="0">
                <a:latin typeface="Arial" panose="020B0604020202020204" pitchFamily="34" charset="0"/>
                <a:cs typeface="Arial" panose="020B0604020202020204" pitchFamily="34" charset="0"/>
              </a:rPr>
              <a:t>Observation: </a:t>
            </a:r>
            <a:r>
              <a:rPr lang="en-US" altLang="zh-CN" sz="1600" b="1" i="1" dirty="0">
                <a:solidFill>
                  <a:srgbClr val="FF0000"/>
                </a:solidFill>
                <a:latin typeface="Arial" panose="020B0604020202020204" pitchFamily="34" charset="0"/>
                <a:cs typeface="Arial" panose="020B0604020202020204" pitchFamily="34" charset="0"/>
              </a:rPr>
              <a:t>10dBm Tx power class is sufficient for 100% UEs in </a:t>
            </a:r>
            <a:r>
              <a:rPr lang="en-US" altLang="zh-CN" sz="1600" b="1" i="1" dirty="0" err="1">
                <a:solidFill>
                  <a:srgbClr val="FF0000"/>
                </a:solidFill>
                <a:latin typeface="Arial" panose="020B0604020202020204" pitchFamily="34" charset="0"/>
                <a:cs typeface="Arial" panose="020B0604020202020204" pitchFamily="34" charset="0"/>
              </a:rPr>
              <a:t>InH</a:t>
            </a:r>
            <a:r>
              <a:rPr lang="en-US" altLang="zh-CN" sz="1600" b="1" i="1" dirty="0">
                <a:solidFill>
                  <a:srgbClr val="FF0000"/>
                </a:solidFill>
                <a:latin typeface="Arial" panose="020B0604020202020204" pitchFamily="34" charset="0"/>
                <a:cs typeface="Arial" panose="020B0604020202020204" pitchFamily="34" charset="0"/>
              </a:rPr>
              <a:t> scenario, and for 80% UEs with 20MHz Tx BW , or for 95% UEs with 5MHz Tx BW</a:t>
            </a:r>
            <a:endParaRPr lang="zh-CN" alt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1552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61" y="349776"/>
            <a:ext cx="746961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charset="-122"/>
            </a:endParaRPr>
          </a:p>
        </p:txBody>
      </p:sp>
      <p:sp>
        <p:nvSpPr>
          <p:cNvPr id="7" name="文本框 6"/>
          <p:cNvSpPr txBox="1"/>
          <p:nvPr/>
        </p:nvSpPr>
        <p:spPr>
          <a:xfrm>
            <a:off x="107250" y="1002210"/>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457200" lvl="1" indent="0">
              <a:buNone/>
            </a:pPr>
            <a:endParaRPr lang="en-US" altLang="zh-CN" dirty="0">
              <a:latin typeface="+mn-lt"/>
              <a:ea typeface="vivo type CN简 Light" panose="02000400000000000000" pitchFamily="50" charset="-122"/>
              <a:cs typeface="Times New Roman" panose="02020603050405020304"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2" name="内容占位符 1"/>
          <p:cNvSpPr>
            <a:spLocks noGrp="1"/>
          </p:cNvSpPr>
          <p:nvPr>
            <p:ph sz="quarter" idx="59"/>
          </p:nvPr>
        </p:nvSpPr>
        <p:spPr>
          <a:xfrm>
            <a:off x="560744" y="1340011"/>
            <a:ext cx="11240992" cy="4775619"/>
          </a:xfrm>
        </p:spPr>
        <p:txBody>
          <a:bodyPr>
            <a:normAutofit fontScale="92500" lnSpcReduction="10000"/>
          </a:bodyPr>
          <a:lstStyle/>
          <a:p>
            <a:pPr marL="0" indent="0" fontAlgn="base" hangingPunct="0">
              <a:lnSpc>
                <a:spcPct val="110000"/>
              </a:lnSpc>
              <a:spcBef>
                <a:spcPts val="600"/>
              </a:spcBef>
              <a:spcAft>
                <a:spcPts val="600"/>
              </a:spcAft>
              <a:buNone/>
            </a:pPr>
            <a:r>
              <a:rPr lang="en-US" sz="1800" b="1" u="sng" dirty="0">
                <a:solidFill>
                  <a:srgbClr val="C00000"/>
                </a:solidFill>
                <a:latin typeface="Arial" panose="020B0604020202020204" pitchFamily="34" charset="0"/>
                <a:cs typeface="Arial" panose="020B0604020202020204" pitchFamily="34" charset="0"/>
              </a:rPr>
              <a:t>Almost zero power wake-up receiver</a:t>
            </a:r>
          </a:p>
          <a:p>
            <a:pPr marL="285750" indent="-285750" fontAlgn="base" hangingPunct="0">
              <a:lnSpc>
                <a:spcPct val="100000"/>
              </a:lnSpc>
              <a:spcBef>
                <a:spcPts val="600"/>
              </a:spcBef>
              <a:spcAft>
                <a:spcPts val="600"/>
              </a:spcAft>
            </a:pPr>
            <a:r>
              <a:rPr lang="en-US" sz="1800" dirty="0">
                <a:latin typeface="Arial" panose="020B0604020202020204" pitchFamily="34" charset="0"/>
                <a:ea typeface="vivo type CNS"/>
                <a:cs typeface="Arial" panose="020B0604020202020204" pitchFamily="34" charset="0"/>
              </a:rPr>
              <a:t>Justification</a:t>
            </a:r>
          </a:p>
          <a:p>
            <a:pPr marL="597694" lvl="2" indent="-285750" fontAlgn="base" hangingPunct="0">
              <a:lnSpc>
                <a:spcPct val="100000"/>
              </a:lnSpc>
              <a:spcBef>
                <a:spcPts val="600"/>
              </a:spcBef>
              <a:spcAft>
                <a:spcPts val="600"/>
              </a:spcAft>
            </a:pPr>
            <a:r>
              <a:rPr lang="en-US" altLang="zh-CN" sz="1400" dirty="0">
                <a:latin typeface="Arial" panose="020B0604020202020204" pitchFamily="34" charset="0"/>
                <a:cs typeface="Arial" panose="020B0604020202020204" pitchFamily="34" charset="0"/>
              </a:rPr>
              <a:t>Reducing IDLE power consumption for some type of UE, some traffic type is useful. However, in current design, UE needs to keep alert even when it is asleep, i.e., periodically wake-up </a:t>
            </a:r>
          </a:p>
          <a:p>
            <a:pPr marL="597694" lvl="2" indent="-285750" fontAlgn="base" hangingPunct="0">
              <a:lnSpc>
                <a:spcPct val="100000"/>
              </a:lnSpc>
              <a:spcBef>
                <a:spcPts val="600"/>
              </a:spcBef>
              <a:spcAft>
                <a:spcPts val="600"/>
              </a:spcAft>
            </a:pPr>
            <a:r>
              <a:rPr lang="en-US" altLang="zh-CN" sz="1400" dirty="0">
                <a:latin typeface="Arial" panose="020B0604020202020204" pitchFamily="34" charset="0"/>
                <a:cs typeface="Arial" panose="020B0604020202020204" pitchFamily="34" charset="0"/>
              </a:rPr>
              <a:t>Academic and IEEE design proves </a:t>
            </a:r>
            <a:r>
              <a:rPr lang="en-US" altLang="zh-CN" sz="1400" b="1" i="1" dirty="0">
                <a:solidFill>
                  <a:srgbClr val="FF0000"/>
                </a:solidFill>
                <a:latin typeface="Arial" panose="020B0604020202020204" pitchFamily="34" charset="0"/>
                <a:cs typeface="Arial" panose="020B0604020202020204" pitchFamily="34" charset="0"/>
              </a:rPr>
              <a:t>100x~1000x</a:t>
            </a:r>
            <a:r>
              <a:rPr lang="en-US" altLang="zh-CN" sz="1400" dirty="0">
                <a:latin typeface="Arial" panose="020B0604020202020204" pitchFamily="34" charset="0"/>
                <a:cs typeface="Arial" panose="020B0604020202020204" pitchFamily="34" charset="0"/>
              </a:rPr>
              <a:t> power reduction is feasible by passive circuit as WUS receiver, with some sensitivity degradation</a:t>
            </a:r>
          </a:p>
          <a:p>
            <a:pPr marL="285750" indent="-285750" fontAlgn="base" hangingPunct="0">
              <a:lnSpc>
                <a:spcPct val="100000"/>
              </a:lnSpc>
              <a:spcBef>
                <a:spcPts val="600"/>
              </a:spcBef>
              <a:spcAft>
                <a:spcPts val="600"/>
              </a:spcAft>
            </a:pPr>
            <a:r>
              <a:rPr lang="en-US" sz="1800" dirty="0">
                <a:latin typeface="Arial" panose="020B0604020202020204" pitchFamily="34" charset="0"/>
                <a:ea typeface="vivo type CNS"/>
                <a:cs typeface="Arial" panose="020B0604020202020204" pitchFamily="34" charset="0"/>
              </a:rPr>
              <a:t>Proposals</a:t>
            </a:r>
          </a:p>
          <a:p>
            <a:pPr marL="597694" lvl="2" indent="-285750" fontAlgn="base" hangingPunct="0">
              <a:lnSpc>
                <a:spcPct val="100000"/>
              </a:lnSpc>
              <a:spcBef>
                <a:spcPts val="600"/>
              </a:spcBef>
              <a:spcAft>
                <a:spcPts val="600"/>
              </a:spcAft>
            </a:pPr>
            <a:r>
              <a:rPr lang="en-US" sz="1400" dirty="0">
                <a:latin typeface="Arial" panose="020B0604020202020204" pitchFamily="34" charset="0"/>
                <a:ea typeface="+mn-ea"/>
                <a:cs typeface="Arial" panose="020B0604020202020204" pitchFamily="34" charset="0"/>
              </a:rPr>
              <a:t>To study and support the AZP WUS enabled by passive receiver for stand-by UE power saving in Rel-18</a:t>
            </a:r>
          </a:p>
          <a:p>
            <a:pPr marL="0" indent="0" fontAlgn="base" hangingPunct="0">
              <a:lnSpc>
                <a:spcPct val="100000"/>
              </a:lnSpc>
              <a:spcBef>
                <a:spcPts val="600"/>
              </a:spcBef>
              <a:spcAft>
                <a:spcPts val="600"/>
              </a:spcAft>
              <a:buNone/>
            </a:pPr>
            <a:r>
              <a:rPr lang="en-US" altLang="zh-CN" sz="1800" b="1" u="sng" dirty="0">
                <a:solidFill>
                  <a:srgbClr val="C00000"/>
                </a:solidFill>
                <a:latin typeface="Arial" panose="020B0604020202020204" pitchFamily="34" charset="0"/>
                <a:ea typeface="vivo type CNS"/>
                <a:cs typeface="Arial" panose="020B0604020202020204" pitchFamily="34" charset="0"/>
              </a:rPr>
              <a:t>PA-less operation</a:t>
            </a:r>
          </a:p>
          <a:p>
            <a:pPr marL="285750" indent="-285750" fontAlgn="base" hangingPunct="0">
              <a:lnSpc>
                <a:spcPct val="100000"/>
              </a:lnSpc>
              <a:spcBef>
                <a:spcPts val="600"/>
              </a:spcBef>
              <a:spcAft>
                <a:spcPts val="600"/>
              </a:spcAft>
            </a:pPr>
            <a:r>
              <a:rPr lang="en-US" altLang="zh-CN" sz="1800" dirty="0">
                <a:latin typeface="Arial" panose="020B0604020202020204" pitchFamily="34" charset="0"/>
                <a:ea typeface="vivo type CNS"/>
                <a:cs typeface="Arial" panose="020B0604020202020204" pitchFamily="34" charset="0"/>
              </a:rPr>
              <a:t>Justification</a:t>
            </a:r>
          </a:p>
          <a:p>
            <a:pPr marL="597694" lvl="2" indent="-285750" fontAlgn="base" hangingPunct="0">
              <a:lnSpc>
                <a:spcPct val="100000"/>
              </a:lnSpc>
              <a:spcBef>
                <a:spcPts val="600"/>
              </a:spcBef>
              <a:spcAft>
                <a:spcPts val="600"/>
              </a:spcAft>
            </a:pPr>
            <a:r>
              <a:rPr lang="en-US" sz="1400" dirty="0">
                <a:latin typeface="Arial" panose="020B0604020202020204" pitchFamily="34" charset="0"/>
                <a:cs typeface="Arial" panose="020B0604020202020204" pitchFamily="34" charset="0"/>
              </a:rPr>
              <a:t>For low Tx power transmission (0 ~ 10 dBm) for UE, </a:t>
            </a:r>
            <a:r>
              <a:rPr lang="en-US" altLang="zh-CN" sz="1400" dirty="0">
                <a:latin typeface="Arial" panose="020B0604020202020204" pitchFamily="34" charset="0"/>
                <a:cs typeface="Arial" panose="020B0604020202020204" pitchFamily="34" charset="0"/>
              </a:rPr>
              <a:t>The PAE (PA efficiency) is very low (less than 5%) .</a:t>
            </a:r>
          </a:p>
          <a:p>
            <a:pPr marL="597694" lvl="2" indent="-285750" fontAlgn="base" hangingPunct="0">
              <a:lnSpc>
                <a:spcPct val="100000"/>
              </a:lnSpc>
              <a:spcBef>
                <a:spcPts val="600"/>
              </a:spcBef>
              <a:spcAft>
                <a:spcPts val="600"/>
              </a:spcAft>
            </a:pPr>
            <a:r>
              <a:rPr lang="en-US" sz="1400" dirty="0">
                <a:latin typeface="Arial" panose="020B0604020202020204" pitchFamily="34" charset="0"/>
                <a:cs typeface="Arial" panose="020B0604020202020204" pitchFamily="34" charset="0"/>
              </a:rPr>
              <a:t>10dBm Tx power class is sufficient for 100% UEs in </a:t>
            </a:r>
            <a:r>
              <a:rPr lang="en-US" sz="1400" dirty="0" err="1">
                <a:latin typeface="Arial" panose="020B0604020202020204" pitchFamily="34" charset="0"/>
                <a:cs typeface="Arial" panose="020B0604020202020204" pitchFamily="34" charset="0"/>
              </a:rPr>
              <a:t>InH</a:t>
            </a:r>
            <a:r>
              <a:rPr lang="en-US" sz="1400" dirty="0">
                <a:latin typeface="Arial" panose="020B0604020202020204" pitchFamily="34" charset="0"/>
                <a:cs typeface="Arial" panose="020B0604020202020204" pitchFamily="34" charset="0"/>
              </a:rPr>
              <a:t> scenario, and for 80% UEs with 20MHz Tx BW , or for 95% UEs with 5MHz Tx BW</a:t>
            </a:r>
          </a:p>
          <a:p>
            <a:pPr marL="285750" indent="-285750" fontAlgn="base" hangingPunct="0">
              <a:lnSpc>
                <a:spcPct val="100000"/>
              </a:lnSpc>
              <a:spcBef>
                <a:spcPts val="600"/>
              </a:spcBef>
              <a:spcAft>
                <a:spcPts val="600"/>
              </a:spcAft>
            </a:pPr>
            <a:r>
              <a:rPr lang="en-US" sz="1800" dirty="0">
                <a:latin typeface="Arial" panose="020B0604020202020204" pitchFamily="34" charset="0"/>
                <a:cs typeface="Arial" panose="020B0604020202020204" pitchFamily="34" charset="0"/>
              </a:rPr>
              <a:t>Proposals</a:t>
            </a:r>
            <a:endParaRPr lang="en-US" sz="1400" dirty="0">
              <a:latin typeface="Arial" panose="020B0604020202020204" pitchFamily="34" charset="0"/>
              <a:ea typeface="+mn-ea"/>
              <a:cs typeface="Arial" panose="020B0604020202020204" pitchFamily="34" charset="0"/>
            </a:endParaRPr>
          </a:p>
          <a:p>
            <a:pPr marL="597694" lvl="2" indent="-285750" fontAlgn="base" hangingPunct="0">
              <a:lnSpc>
                <a:spcPct val="100000"/>
              </a:lnSpc>
              <a:spcBef>
                <a:spcPts val="600"/>
              </a:spcBef>
              <a:spcAft>
                <a:spcPts val="600"/>
              </a:spcAft>
            </a:pPr>
            <a:r>
              <a:rPr lang="en-US" sz="1400" dirty="0">
                <a:latin typeface="Arial" panose="020B0604020202020204" pitchFamily="34" charset="0"/>
                <a:ea typeface="+mn-ea"/>
                <a:cs typeface="Arial" panose="020B0604020202020204" pitchFamily="34" charset="0"/>
              </a:rPr>
              <a:t>To study and support the lower Tx power class and PA-less device operation in Rel-18</a:t>
            </a:r>
          </a:p>
          <a:p>
            <a:pPr lvl="3"/>
            <a:endParaRPr lang="en-US" dirty="0">
              <a:latin typeface="Arial" panose="020B0604020202020204" pitchFamily="34" charset="0"/>
              <a:cs typeface="Arial" panose="020B0604020202020204" pitchFamily="34" charset="0"/>
            </a:endParaRPr>
          </a:p>
        </p:txBody>
      </p:sp>
      <p:sp>
        <p:nvSpPr>
          <p:cNvPr id="3" name="文本占位符 2"/>
          <p:cNvSpPr>
            <a:spLocks noGrp="1"/>
          </p:cNvSpPr>
          <p:nvPr>
            <p:ph type="body" sz="quarter" idx="61"/>
          </p:nvPr>
        </p:nvSpPr>
        <p:spPr>
          <a:xfrm>
            <a:off x="560744" y="280072"/>
            <a:ext cx="10249496" cy="456860"/>
          </a:xfrm>
        </p:spPr>
        <p:txBody>
          <a:bodyPr/>
          <a:lstStyle/>
          <a:p>
            <a:pPr marL="0" lvl="1" indent="0" defTabSz="1280160">
              <a:spcBef>
                <a:spcPct val="0"/>
              </a:spcBef>
              <a:buNone/>
            </a:pPr>
            <a:r>
              <a:rPr lang="en-US" altLang="en-US" b="1" dirty="0">
                <a:ea typeface="vivo type CN简 Regular" panose="02000500000000000000" charset="-122"/>
              </a:rPr>
              <a:t>Summary</a:t>
            </a:r>
          </a:p>
        </p:txBody>
      </p:sp>
      <p:sp>
        <p:nvSpPr>
          <p:cNvPr id="8" name="文本占位符 4">
            <a:extLst>
              <a:ext uri="{FF2B5EF4-FFF2-40B4-BE49-F238E27FC236}">
                <a16:creationId xmlns:a16="http://schemas.microsoft.com/office/drawing/2014/main" id="{D4EDBDD0-CD99-441C-8FB6-666B22A8B59B}"/>
              </a:ext>
            </a:extLst>
          </p:cNvPr>
          <p:cNvSpPr>
            <a:spLocks noGrp="1"/>
          </p:cNvSpPr>
          <p:nvPr>
            <p:ph type="body" sz="quarter" idx="62"/>
          </p:nvPr>
        </p:nvSpPr>
        <p:spPr>
          <a:xfrm>
            <a:off x="560744" y="742370"/>
            <a:ext cx="9194219" cy="302630"/>
          </a:xfrm>
        </p:spPr>
        <p:txBody>
          <a:bodyPr/>
          <a:lstStyle/>
          <a:p>
            <a:r>
              <a:rPr lang="en-US" altLang="zh-CN" dirty="0"/>
              <a:t>Proposals for Rel-18</a:t>
            </a:r>
            <a:endParaRPr lang="zh-CN" altLang="en-US" dirty="0"/>
          </a:p>
        </p:txBody>
      </p:sp>
    </p:spTree>
    <p:extLst>
      <p:ext uri="{BB962C8B-B14F-4D97-AF65-F5344CB8AC3E}">
        <p14:creationId xmlns:p14="http://schemas.microsoft.com/office/powerpoint/2010/main" val="3578590695"/>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11502</TotalTime>
  <Words>1377</Words>
  <Application>Microsoft Office PowerPoint</Application>
  <PresentationFormat>宽屏</PresentationFormat>
  <Paragraphs>119</Paragraphs>
  <Slides>10</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10</vt:i4>
      </vt:variant>
    </vt:vector>
  </HeadingPairs>
  <TitlesOfParts>
    <vt:vector size="27" baseType="lpstr">
      <vt:lpstr>Helvetica Neue</vt:lpstr>
      <vt:lpstr>Helvetica Neue Medium</vt:lpstr>
      <vt:lpstr>vivo Bold</vt:lpstr>
      <vt:lpstr>vivo type CNS</vt:lpstr>
      <vt:lpstr>vivo type CNS Light</vt:lpstr>
      <vt:lpstr>vivo type CN简 Bold</vt:lpstr>
      <vt:lpstr>vivo type CN简 Light</vt:lpstr>
      <vt:lpstr>vivo type CN简 Regular</vt:lpstr>
      <vt:lpstr>等线</vt:lpstr>
      <vt:lpstr>方正兰亭黑简体</vt:lpstr>
      <vt:lpstr>宋体</vt:lpstr>
      <vt:lpstr>Arial</vt:lpstr>
      <vt:lpstr>Calibri</vt:lpstr>
      <vt:lpstr>Calibri Light</vt:lpstr>
      <vt:lpstr>Cambria Math</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Xiaodong SHEN</dc:creator>
  <cp:lastModifiedBy>沈晓冬</cp:lastModifiedBy>
  <cp:revision>776</cp:revision>
  <dcterms:created xsi:type="dcterms:W3CDTF">2019-03-21T01:16:59Z</dcterms:created>
  <dcterms:modified xsi:type="dcterms:W3CDTF">2021-03-15T10:59:37Z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