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6"/>
  </p:notesMasterIdLst>
  <p:sldIdLst>
    <p:sldId id="376" r:id="rId2"/>
    <p:sldId id="387" r:id="rId3"/>
    <p:sldId id="439" r:id="rId4"/>
    <p:sldId id="347"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Yuan" initials="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10" autoAdjust="0"/>
    <p:restoredTop sz="94660"/>
  </p:normalViewPr>
  <p:slideViewPr>
    <p:cSldViewPr snapToGrid="0">
      <p:cViewPr>
        <p:scale>
          <a:sx n="75" d="100"/>
          <a:sy n="75" d="100"/>
        </p:scale>
        <p:origin x="182" y="3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2021/3/12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1262259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7980350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2021/3/12</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3021922"/>
            <a:ext cx="8653431" cy="2622508"/>
          </a:xfrm>
        </p:spPr>
        <p:txBody>
          <a:bodyPr/>
          <a:lstStyle/>
          <a:p>
            <a:r>
              <a:rPr lang="en-GB" altLang="zh-CN" sz="1600" b="1" dirty="0">
                <a:solidFill>
                  <a:schemeClr val="bg1"/>
                </a:solidFill>
              </a:rPr>
              <a:t>3GPP TSG RAN Meeting #</a:t>
            </a:r>
            <a:r>
              <a:rPr lang="en-US" altLang="zh-CN" sz="1600" b="1" dirty="0">
                <a:solidFill>
                  <a:schemeClr val="bg1"/>
                </a:solidFill>
              </a:rPr>
              <a:t>91e</a:t>
            </a:r>
            <a:r>
              <a:rPr lang="en-GB" altLang="zh-CN" sz="1600" b="1" dirty="0">
                <a:solidFill>
                  <a:schemeClr val="bg1"/>
                </a:solidFill>
              </a:rPr>
              <a:t>	                                                     </a:t>
            </a:r>
            <a:r>
              <a:rPr lang="en-US" altLang="zh-CN" sz="1600" b="1" dirty="0">
                <a:solidFill>
                  <a:schemeClr val="bg1"/>
                </a:solidFill>
              </a:rPr>
              <a:t>RP-210320</a:t>
            </a:r>
            <a:endParaRPr lang="zh-CN" altLang="zh-CN" sz="1600" dirty="0">
              <a:solidFill>
                <a:schemeClr val="bg1"/>
              </a:solidFill>
            </a:endParaRPr>
          </a:p>
          <a:p>
            <a:r>
              <a:rPr lang="en-GB" altLang="zh-CN" sz="1600" b="1" dirty="0">
                <a:solidFill>
                  <a:schemeClr val="bg1"/>
                </a:solidFill>
              </a:rPr>
              <a:t>Electronic Meeting, </a:t>
            </a:r>
            <a:r>
              <a:rPr lang="en-US" altLang="zh-CN" sz="1600" b="1" dirty="0">
                <a:solidFill>
                  <a:schemeClr val="bg1"/>
                </a:solidFill>
              </a:rPr>
              <a:t>Mar.</a:t>
            </a:r>
            <a:r>
              <a:rPr lang="zh-CN" altLang="en-US" sz="1600" b="1" dirty="0">
                <a:solidFill>
                  <a:schemeClr val="bg1"/>
                </a:solidFill>
              </a:rPr>
              <a:t> </a:t>
            </a:r>
            <a:r>
              <a:rPr lang="en-US" altLang="zh-CN" sz="1600" b="1" dirty="0">
                <a:solidFill>
                  <a:schemeClr val="bg1"/>
                </a:solidFill>
              </a:rPr>
              <a:t>22-26</a:t>
            </a:r>
            <a:r>
              <a:rPr lang="en-GB" altLang="zh-CN" sz="1600" b="1" dirty="0">
                <a:solidFill>
                  <a:schemeClr val="bg1"/>
                </a:solidFill>
              </a:rPr>
              <a:t>, 202</a:t>
            </a:r>
            <a:r>
              <a:rPr lang="en-US" altLang="zh-CN" sz="1600" b="1" dirty="0">
                <a:solidFill>
                  <a:schemeClr val="bg1"/>
                </a:solidFill>
              </a:rPr>
              <a:t>1</a:t>
            </a:r>
            <a:endParaRPr lang="zh-CN" altLang="zh-CN" sz="1600" dirty="0">
              <a:solidFill>
                <a:schemeClr val="bg1"/>
              </a:solidFill>
            </a:endParaRPr>
          </a:p>
          <a:p>
            <a:endParaRPr lang="zh-CN" altLang="en-US" dirty="0"/>
          </a:p>
        </p:txBody>
      </p:sp>
      <p:sp>
        <p:nvSpPr>
          <p:cNvPr id="3" name="文本占位符 2"/>
          <p:cNvSpPr>
            <a:spLocks noGrp="1"/>
          </p:cNvSpPr>
          <p:nvPr>
            <p:ph type="body" sz="quarter" idx="35"/>
          </p:nvPr>
        </p:nvSpPr>
        <p:spPr>
          <a:xfrm>
            <a:off x="754960" y="4936136"/>
            <a:ext cx="3709464" cy="607346"/>
          </a:xfrm>
        </p:spPr>
        <p:txBody>
          <a:bodyPr/>
          <a:lstStyle/>
          <a:p>
            <a:pPr>
              <a:lnSpc>
                <a:spcPct val="100000"/>
              </a:lnSpc>
              <a:spcBef>
                <a:spcPts val="600"/>
              </a:spcBef>
            </a:pPr>
            <a:r>
              <a:rPr lang="en-US" altLang="zh-CN" b="1" dirty="0"/>
              <a:t>Source: vivo</a:t>
            </a:r>
            <a:endParaRPr lang="zh-CN" altLang="en-US" b="1" dirty="0"/>
          </a:p>
          <a:p>
            <a:pPr>
              <a:lnSpc>
                <a:spcPct val="100000"/>
              </a:lnSpc>
              <a:spcBef>
                <a:spcPts val="600"/>
              </a:spcBef>
            </a:pPr>
            <a:r>
              <a:rPr lang="en-US" altLang="zh-CN" b="1" dirty="0"/>
              <a:t>Document for: Discussion &amp; Decision</a:t>
            </a:r>
          </a:p>
          <a:p>
            <a:pPr>
              <a:lnSpc>
                <a:spcPct val="100000"/>
              </a:lnSpc>
              <a:spcBef>
                <a:spcPts val="600"/>
              </a:spcBef>
            </a:pPr>
            <a:r>
              <a:rPr lang="en-GB" altLang="zh-CN" b="1" dirty="0"/>
              <a:t>Agenda Item:	</a:t>
            </a:r>
            <a:r>
              <a:rPr lang="en-US" altLang="zh-CN" b="1" dirty="0"/>
              <a:t>9.7.27</a:t>
            </a:r>
          </a:p>
        </p:txBody>
      </p:sp>
      <p:sp>
        <p:nvSpPr>
          <p:cNvPr id="5" name="文本占位符 4"/>
          <p:cNvSpPr>
            <a:spLocks noGrp="1"/>
          </p:cNvSpPr>
          <p:nvPr>
            <p:ph type="body" sz="quarter" idx="38"/>
          </p:nvPr>
        </p:nvSpPr>
        <p:spPr>
          <a:xfrm>
            <a:off x="754960" y="3957271"/>
            <a:ext cx="9052077" cy="456860"/>
          </a:xfrm>
        </p:spPr>
        <p:txBody>
          <a:bodyPr/>
          <a:lstStyle/>
          <a:p>
            <a:pPr>
              <a:lnSpc>
                <a:spcPct val="100000"/>
              </a:lnSpc>
            </a:pPr>
            <a:r>
              <a:rPr lang="en-US" altLang="zh-CN" sz="2800" dirty="0"/>
              <a:t>Performance issues with supporting 2Rx </a:t>
            </a:r>
          </a:p>
          <a:p>
            <a:pPr>
              <a:lnSpc>
                <a:spcPct val="100000"/>
              </a:lnSpc>
            </a:pPr>
            <a:r>
              <a:rPr lang="en-US" altLang="zh-CN" sz="2800" dirty="0"/>
              <a:t>for wearables in FR1</a:t>
            </a:r>
            <a:endParaRPr lang="zh-CN" altLang="en-US" sz="2800"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956339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17" name="标题 5"/>
          <p:cNvSpPr txBox="1">
            <a:spLocks/>
          </p:cNvSpPr>
          <p:nvPr/>
        </p:nvSpPr>
        <p:spPr>
          <a:xfrm>
            <a:off x="561861" y="349776"/>
            <a:ext cx="7469619"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pitchFamily="50" charset="-122"/>
            </a:endParaRPr>
          </a:p>
        </p:txBody>
      </p:sp>
      <p:sp>
        <p:nvSpPr>
          <p:cNvPr id="7" name="文本框 6">
            <a:extLst>
              <a:ext uri="{FF2B5EF4-FFF2-40B4-BE49-F238E27FC236}">
                <a16:creationId xmlns:a16="http://schemas.microsoft.com/office/drawing/2014/main" id="{0E0A4481-8443-4636-8411-D4E6D20AA186}"/>
              </a:ext>
            </a:extLst>
          </p:cNvPr>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457200" lvl="1" indent="0">
              <a:buNone/>
            </a:pPr>
            <a:endParaRPr lang="en-US" altLang="zh-CN" dirty="0">
              <a:latin typeface="+mn-lt"/>
              <a:ea typeface="vivo type CN简 Light" panose="02000400000000000000" pitchFamily="50" charset="-122"/>
              <a:cs typeface="Times New Roman"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a:extLst>
              <a:ext uri="{FF2B5EF4-FFF2-40B4-BE49-F238E27FC236}">
                <a16:creationId xmlns:a16="http://schemas.microsoft.com/office/drawing/2014/main" id="{FEBF35E8-ADC9-48DB-A8EA-58B66F998E3B}"/>
              </a:ext>
            </a:extLst>
          </p:cNvPr>
          <p:cNvSpPr>
            <a:spLocks noGrp="1"/>
          </p:cNvSpPr>
          <p:nvPr>
            <p:ph sz="quarter" idx="59"/>
          </p:nvPr>
        </p:nvSpPr>
        <p:spPr>
          <a:xfrm>
            <a:off x="433303" y="1235136"/>
            <a:ext cx="11581219" cy="5449244"/>
          </a:xfrm>
        </p:spPr>
        <p:txBody>
          <a:bodyPr>
            <a:normAutofit/>
          </a:bodyPr>
          <a:lstStyle/>
          <a:p>
            <a:pPr marL="426244" lvl="1" indent="-285750" hangingPunct="0">
              <a:lnSpc>
                <a:spcPct val="100000"/>
              </a:lnSpc>
              <a:spcBef>
                <a:spcPts val="600"/>
              </a:spcBef>
            </a:pPr>
            <a:r>
              <a:rPr lang="en-US" altLang="zh-CN" sz="2400" dirty="0">
                <a:latin typeface="vivo Bold"/>
                <a:ea typeface="vivo type CNS"/>
                <a:cs typeface="Arial" panose="020B0604020202020204" pitchFamily="34" charset="0"/>
              </a:rPr>
              <a:t>Supporting 1Rx is crucial to enable wearable use cases with form factor limitations. </a:t>
            </a:r>
          </a:p>
          <a:p>
            <a:pPr marL="1181100" lvl="3" indent="-285750" hangingPunct="0">
              <a:lnSpc>
                <a:spcPct val="100000"/>
              </a:lnSpc>
              <a:spcBef>
                <a:spcPts val="600"/>
              </a:spcBef>
            </a:pPr>
            <a:r>
              <a:rPr lang="en-US" altLang="zh-CN" sz="1600" dirty="0">
                <a:latin typeface="vivo Bold"/>
                <a:ea typeface="vivo type CNS"/>
                <a:cs typeface="Arial" panose="020B0604020202020204" pitchFamily="34" charset="0"/>
              </a:rPr>
              <a:t>Most of LTE based smart watches in the market are equipped with 1Rx due to implementation challenges, although the LTE specification does not support 1Rx. In addition to 4G, supporting 5G in smart watches will be even more challenging for RF design</a:t>
            </a:r>
          </a:p>
          <a:p>
            <a:pPr marL="1181100" lvl="3" indent="-285750" hangingPunct="0">
              <a:lnSpc>
                <a:spcPct val="100000"/>
              </a:lnSpc>
              <a:spcBef>
                <a:spcPts val="600"/>
              </a:spcBef>
            </a:pPr>
            <a:r>
              <a:rPr lang="en-US" altLang="zh-CN" sz="1600" dirty="0">
                <a:latin typeface="vivo Bold"/>
                <a:cs typeface="Arial" panose="020B0604020202020204" pitchFamily="34" charset="0"/>
              </a:rPr>
              <a:t>To support 1Rx UE in specification will ensure the UE performance and consistency and provide a possibility for network/operator to identify the </a:t>
            </a:r>
            <a:r>
              <a:rPr lang="en-US" altLang="zh-CN" sz="1600" dirty="0" err="1">
                <a:latin typeface="vivo Bold"/>
                <a:cs typeface="Arial" panose="020B0604020202020204" pitchFamily="34" charset="0"/>
              </a:rPr>
              <a:t>RedCap</a:t>
            </a:r>
            <a:r>
              <a:rPr lang="en-US" altLang="zh-CN" sz="1600" dirty="0">
                <a:latin typeface="vivo Bold"/>
                <a:cs typeface="Arial" panose="020B0604020202020204" pitchFamily="34" charset="0"/>
              </a:rPr>
              <a:t> device (1Rx or 2Rx) according to the capability reporting. </a:t>
            </a:r>
            <a:endParaRPr lang="en-US" altLang="zh-CN" sz="2000" dirty="0">
              <a:latin typeface="vivo Bold"/>
              <a:cs typeface="Arial" panose="020B0604020202020204" pitchFamily="34" charset="0"/>
            </a:endParaRPr>
          </a:p>
          <a:p>
            <a:pPr marL="426244" lvl="1" indent="-285750" hangingPunct="0">
              <a:lnSpc>
                <a:spcPct val="100000"/>
              </a:lnSpc>
              <a:spcBef>
                <a:spcPts val="600"/>
              </a:spcBef>
            </a:pPr>
            <a:r>
              <a:rPr lang="en-US" altLang="zh-CN" sz="2400" dirty="0">
                <a:latin typeface="vivo Bold"/>
                <a:ea typeface="vivo type CNS"/>
                <a:cs typeface="Arial" panose="020B0604020202020204" pitchFamily="34" charset="0"/>
              </a:rPr>
              <a:t>For smart wearables, the compact device form factor will result in high Rx antenna correlations in the case of multiple Rx antennas at the UE sides, thus large throughput degradation is expected compared to the ideal antenna assumption (low correlation ensured by sufficient antenna separation)</a:t>
            </a:r>
          </a:p>
          <a:p>
            <a:pPr marL="426244" lvl="1" indent="-285750" hangingPunct="0">
              <a:lnSpc>
                <a:spcPct val="100000"/>
              </a:lnSpc>
              <a:spcBef>
                <a:spcPts val="600"/>
              </a:spcBef>
            </a:pPr>
            <a:r>
              <a:rPr lang="en-US" altLang="zh-CN" sz="2400" dirty="0">
                <a:latin typeface="vivo Bold"/>
                <a:ea typeface="vivo type CNS"/>
                <a:cs typeface="Arial" panose="020B0604020202020204" pitchFamily="34" charset="0"/>
              </a:rPr>
              <a:t>Based on initial evaluation results:</a:t>
            </a:r>
          </a:p>
          <a:p>
            <a:pPr marL="1181100" lvl="3" indent="-285750" hangingPunct="0">
              <a:lnSpc>
                <a:spcPct val="100000"/>
              </a:lnSpc>
              <a:spcBef>
                <a:spcPts val="600"/>
              </a:spcBef>
            </a:pPr>
            <a:r>
              <a:rPr lang="en-US" altLang="zh-CN" sz="1600" dirty="0">
                <a:latin typeface="vivo Bold"/>
                <a:ea typeface="vivo type CNS"/>
                <a:cs typeface="Arial" panose="020B0604020202020204" pitchFamily="34" charset="0"/>
              </a:rPr>
              <a:t>Considering practical wearable implementations, 2Rx with high antenna correlations has dramatic throughput loss compared to typical antenna separation possible for cell phones (e.g. 0.8lamda).  </a:t>
            </a:r>
          </a:p>
          <a:p>
            <a:pPr marL="1181100" lvl="3" indent="-285750" hangingPunct="0">
              <a:lnSpc>
                <a:spcPct val="100000"/>
              </a:lnSpc>
              <a:spcBef>
                <a:spcPts val="600"/>
              </a:spcBef>
            </a:pPr>
            <a:r>
              <a:rPr lang="en-US" altLang="zh-CN" sz="1600" dirty="0">
                <a:latin typeface="vivo Bold"/>
                <a:ea typeface="vivo type CNS"/>
                <a:cs typeface="Arial" panose="020B0604020202020204" pitchFamily="34" charset="0"/>
              </a:rPr>
              <a:t>For typical operation with SIR=5/10/15dB, at the range of mid to high SNR, the gain by 2Rx with high antenna correlations is marginal (less than 10%) compared to 1Rx.  </a:t>
            </a:r>
          </a:p>
          <a:p>
            <a:pPr lvl="2">
              <a:lnSpc>
                <a:spcPct val="100000"/>
              </a:lnSpc>
            </a:pPr>
            <a:endParaRPr lang="en-US" altLang="zh-CN" sz="1800" u="sng" dirty="0">
              <a:latin typeface="vivo Bold"/>
              <a:ea typeface="vivo type CNS"/>
              <a:cs typeface="Arial" panose="020B0604020202020204" pitchFamily="34" charset="0"/>
            </a:endParaRPr>
          </a:p>
          <a:p>
            <a:pPr marL="140494" lvl="1" indent="0" hangingPunct="0">
              <a:lnSpc>
                <a:spcPct val="100000"/>
              </a:lnSpc>
              <a:spcBef>
                <a:spcPts val="600"/>
              </a:spcBef>
              <a:spcAft>
                <a:spcPts val="600"/>
              </a:spcAft>
              <a:buNone/>
            </a:pPr>
            <a:endParaRPr lang="en-US" altLang="zh-CN" sz="1800" u="sng" dirty="0">
              <a:latin typeface="vivo Bold"/>
              <a:ea typeface="vivo type CNS"/>
              <a:cs typeface="Arial" panose="020B0604020202020204" pitchFamily="34" charset="0"/>
            </a:endParaRPr>
          </a:p>
          <a:p>
            <a:pPr marL="426244" lvl="1" indent="-285750" hangingPunct="0">
              <a:lnSpc>
                <a:spcPct val="100000"/>
              </a:lnSpc>
              <a:spcBef>
                <a:spcPts val="600"/>
              </a:spcBef>
              <a:spcAft>
                <a:spcPts val="600"/>
              </a:spcAft>
            </a:pPr>
            <a:endParaRPr lang="en-US" altLang="zh-CN" sz="1800" b="1" u="sng" dirty="0">
              <a:latin typeface="vivo Bold"/>
              <a:ea typeface="vivo type CNS"/>
              <a:cs typeface="Times New Roman" pitchFamily="18" charset="0"/>
            </a:endParaRPr>
          </a:p>
        </p:txBody>
      </p:sp>
      <p:sp>
        <p:nvSpPr>
          <p:cNvPr id="3" name="文本占位符 2">
            <a:extLst>
              <a:ext uri="{FF2B5EF4-FFF2-40B4-BE49-F238E27FC236}">
                <a16:creationId xmlns:a16="http://schemas.microsoft.com/office/drawing/2014/main" id="{8B138E37-48A6-475B-B75E-157AAC293D44}"/>
              </a:ext>
            </a:extLst>
          </p:cNvPr>
          <p:cNvSpPr>
            <a:spLocks noGrp="1"/>
          </p:cNvSpPr>
          <p:nvPr>
            <p:ph type="body" sz="quarter" idx="61"/>
          </p:nvPr>
        </p:nvSpPr>
        <p:spPr/>
        <p:txBody>
          <a:bodyPr/>
          <a:lstStyle/>
          <a:p>
            <a:r>
              <a:rPr lang="en-US" altLang="zh-CN" sz="2400" b="1" dirty="0"/>
              <a:t>Observations</a:t>
            </a:r>
            <a:endParaRPr lang="zh-CN" altLang="en-US" sz="2400" b="1" dirty="0">
              <a:highlight>
                <a:srgbClr val="FFFF00"/>
              </a:highlight>
            </a:endParaRPr>
          </a:p>
        </p:txBody>
      </p:sp>
      <p:sp>
        <p:nvSpPr>
          <p:cNvPr id="5" name="文本占位符 4">
            <a:extLst>
              <a:ext uri="{FF2B5EF4-FFF2-40B4-BE49-F238E27FC236}">
                <a16:creationId xmlns:a16="http://schemas.microsoft.com/office/drawing/2014/main" id="{78F2CB76-F9DF-4BCF-9697-3FC6978F4A06}"/>
              </a:ext>
            </a:extLst>
          </p:cNvPr>
          <p:cNvSpPr>
            <a:spLocks noGrp="1"/>
          </p:cNvSpPr>
          <p:nvPr>
            <p:ph type="body" sz="quarter" idx="62"/>
          </p:nvPr>
        </p:nvSpPr>
        <p:spPr/>
        <p:txBody>
          <a:bodyPr/>
          <a:lstStyle/>
          <a:p>
            <a:endParaRPr lang="zh-CN" altLang="en-US" dirty="0"/>
          </a:p>
        </p:txBody>
      </p:sp>
    </p:spTree>
    <p:extLst>
      <p:ext uri="{BB962C8B-B14F-4D97-AF65-F5344CB8AC3E}">
        <p14:creationId xmlns:p14="http://schemas.microsoft.com/office/powerpoint/2010/main" val="3862864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17" name="标题 5"/>
          <p:cNvSpPr txBox="1">
            <a:spLocks/>
          </p:cNvSpPr>
          <p:nvPr/>
        </p:nvSpPr>
        <p:spPr>
          <a:xfrm>
            <a:off x="561861" y="349776"/>
            <a:ext cx="7469619"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pitchFamily="50" charset="-122"/>
            </a:endParaRPr>
          </a:p>
        </p:txBody>
      </p:sp>
      <p:sp>
        <p:nvSpPr>
          <p:cNvPr id="7" name="文本框 6">
            <a:extLst>
              <a:ext uri="{FF2B5EF4-FFF2-40B4-BE49-F238E27FC236}">
                <a16:creationId xmlns:a16="http://schemas.microsoft.com/office/drawing/2014/main" id="{0E0A4481-8443-4636-8411-D4E6D20AA186}"/>
              </a:ext>
            </a:extLst>
          </p:cNvPr>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457200" lvl="1" indent="0">
              <a:buNone/>
            </a:pPr>
            <a:endParaRPr lang="en-US" altLang="zh-CN" dirty="0">
              <a:latin typeface="+mn-lt"/>
              <a:ea typeface="vivo type CN简 Light" panose="02000400000000000000" pitchFamily="50" charset="-122"/>
              <a:cs typeface="Times New Roman"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3" name="文本占位符 2">
            <a:extLst>
              <a:ext uri="{FF2B5EF4-FFF2-40B4-BE49-F238E27FC236}">
                <a16:creationId xmlns:a16="http://schemas.microsoft.com/office/drawing/2014/main" id="{8B138E37-48A6-475B-B75E-157AAC293D44}"/>
              </a:ext>
            </a:extLst>
          </p:cNvPr>
          <p:cNvSpPr>
            <a:spLocks noGrp="1"/>
          </p:cNvSpPr>
          <p:nvPr>
            <p:ph type="body" sz="quarter" idx="61"/>
          </p:nvPr>
        </p:nvSpPr>
        <p:spPr/>
        <p:txBody>
          <a:bodyPr/>
          <a:lstStyle/>
          <a:p>
            <a:r>
              <a:rPr lang="en-US" altLang="zh-CN" sz="2400" b="1" dirty="0"/>
              <a:t>Evaluation results</a:t>
            </a:r>
            <a:endParaRPr lang="zh-CN" altLang="en-US" sz="2400" b="1" dirty="0">
              <a:highlight>
                <a:srgbClr val="FFFF00"/>
              </a:highlight>
            </a:endParaRPr>
          </a:p>
        </p:txBody>
      </p:sp>
      <p:sp>
        <p:nvSpPr>
          <p:cNvPr id="5" name="文本占位符 4">
            <a:extLst>
              <a:ext uri="{FF2B5EF4-FFF2-40B4-BE49-F238E27FC236}">
                <a16:creationId xmlns:a16="http://schemas.microsoft.com/office/drawing/2014/main" id="{78F2CB76-F9DF-4BCF-9697-3FC6978F4A06}"/>
              </a:ext>
            </a:extLst>
          </p:cNvPr>
          <p:cNvSpPr>
            <a:spLocks noGrp="1"/>
          </p:cNvSpPr>
          <p:nvPr>
            <p:ph type="body" sz="quarter" idx="62"/>
          </p:nvPr>
        </p:nvSpPr>
        <p:spPr/>
        <p:txBody>
          <a:bodyPr/>
          <a:lstStyle/>
          <a:p>
            <a:endParaRPr lang="zh-CN" altLang="en-US" dirty="0"/>
          </a:p>
        </p:txBody>
      </p:sp>
      <p:sp>
        <p:nvSpPr>
          <p:cNvPr id="8" name="内容占位符 7">
            <a:extLst>
              <a:ext uri="{FF2B5EF4-FFF2-40B4-BE49-F238E27FC236}">
                <a16:creationId xmlns:a16="http://schemas.microsoft.com/office/drawing/2014/main" id="{11F15EFF-2C6F-471C-AAC3-5F76340B50A0}"/>
              </a:ext>
            </a:extLst>
          </p:cNvPr>
          <p:cNvSpPr>
            <a:spLocks noGrp="1"/>
          </p:cNvSpPr>
          <p:nvPr>
            <p:ph sz="quarter" idx="59"/>
          </p:nvPr>
        </p:nvSpPr>
        <p:spPr/>
        <p:txBody>
          <a:bodyPr/>
          <a:lstStyle/>
          <a:p>
            <a:endParaRPr lang="zh-CN" altLang="en-US" dirty="0"/>
          </a:p>
        </p:txBody>
      </p:sp>
      <p:graphicFrame>
        <p:nvGraphicFramePr>
          <p:cNvPr id="10" name="表格 9">
            <a:extLst>
              <a:ext uri="{FF2B5EF4-FFF2-40B4-BE49-F238E27FC236}">
                <a16:creationId xmlns:a16="http://schemas.microsoft.com/office/drawing/2014/main" id="{B8CCE964-2D12-4FA3-987C-45AA84CFA2E3}"/>
              </a:ext>
            </a:extLst>
          </p:cNvPr>
          <p:cNvGraphicFramePr>
            <a:graphicFrameLocks noGrp="1"/>
          </p:cNvGraphicFramePr>
          <p:nvPr>
            <p:extLst/>
          </p:nvPr>
        </p:nvGraphicFramePr>
        <p:xfrm>
          <a:off x="6499625" y="2081486"/>
          <a:ext cx="5083700" cy="3314974"/>
        </p:xfrm>
        <a:graphic>
          <a:graphicData uri="http://schemas.openxmlformats.org/drawingml/2006/table">
            <a:tbl>
              <a:tblPr firstRow="1" firstCol="1" bandRow="1">
                <a:tableStyleId>{5C22544A-7EE6-4342-B048-85BDC9FD1C3A}</a:tableStyleId>
              </a:tblPr>
              <a:tblGrid>
                <a:gridCol w="1923165">
                  <a:extLst>
                    <a:ext uri="{9D8B030D-6E8A-4147-A177-3AD203B41FA5}">
                      <a16:colId xmlns:a16="http://schemas.microsoft.com/office/drawing/2014/main" val="2629111599"/>
                    </a:ext>
                  </a:extLst>
                </a:gridCol>
                <a:gridCol w="3160535">
                  <a:extLst>
                    <a:ext uri="{9D8B030D-6E8A-4147-A177-3AD203B41FA5}">
                      <a16:colId xmlns:a16="http://schemas.microsoft.com/office/drawing/2014/main" val="1827699818"/>
                    </a:ext>
                  </a:extLst>
                </a:gridCol>
              </a:tblGrid>
              <a:tr h="145045">
                <a:tc>
                  <a:txBody>
                    <a:bodyPr/>
                    <a:lstStyle/>
                    <a:p>
                      <a:pPr algn="l"/>
                      <a:r>
                        <a:rPr lang="en-US" sz="1200" dirty="0">
                          <a:effectLst/>
                          <a:latin typeface="+mn-lt"/>
                        </a:rPr>
                        <a:t>Parameter</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Value</a:t>
                      </a:r>
                      <a:endParaRPr lang="zh-CN" sz="1200" dirty="0">
                        <a:effectLst/>
                        <a:latin typeface="+mn-lt"/>
                        <a:ea typeface="宋体" panose="02010600030101010101" pitchFamily="2" charset="-122"/>
                      </a:endParaRPr>
                    </a:p>
                  </a:txBody>
                  <a:tcPr marL="65270" marR="65270" marT="0" marB="0">
                    <a:solidFill>
                      <a:srgbClr val="415FFF"/>
                    </a:solidFill>
                  </a:tcPr>
                </a:tc>
                <a:extLst>
                  <a:ext uri="{0D108BD9-81ED-4DB2-BD59-A6C34878D82A}">
                    <a16:rowId xmlns:a16="http://schemas.microsoft.com/office/drawing/2014/main" val="4163426538"/>
                  </a:ext>
                </a:extLst>
              </a:tr>
              <a:tr h="435134">
                <a:tc>
                  <a:txBody>
                    <a:bodyPr/>
                    <a:lstStyle/>
                    <a:p>
                      <a:pPr algn="l"/>
                      <a:r>
                        <a:rPr lang="en-US" sz="1200" dirty="0">
                          <a:effectLst/>
                          <a:latin typeface="+mn-lt"/>
                        </a:rPr>
                        <a:t>Carrier frequency for evaluation</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3 GHz</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1115693276"/>
                  </a:ext>
                </a:extLst>
              </a:tr>
              <a:tr h="282376">
                <a:tc>
                  <a:txBody>
                    <a:bodyPr/>
                    <a:lstStyle/>
                    <a:p>
                      <a:pPr algn="l"/>
                      <a:r>
                        <a:rPr lang="en-US" sz="1200" dirty="0">
                          <a:effectLst/>
                          <a:latin typeface="+mn-lt"/>
                        </a:rPr>
                        <a:t>Channel model</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CDL-D ,   delay spread: 30ns</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3933105147"/>
                  </a:ext>
                </a:extLst>
              </a:tr>
              <a:tr h="145045">
                <a:tc>
                  <a:txBody>
                    <a:bodyPr/>
                    <a:lstStyle/>
                    <a:p>
                      <a:pPr algn="l"/>
                      <a:r>
                        <a:rPr lang="en-US" sz="1200" dirty="0">
                          <a:effectLst/>
                          <a:latin typeface="+mn-lt"/>
                        </a:rPr>
                        <a:t>UE speed</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a:effectLst/>
                          <a:latin typeface="+mn-lt"/>
                        </a:rPr>
                        <a:t>3 km/h</a:t>
                      </a:r>
                      <a:endParaRPr lang="zh-CN" sz="120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2008360198"/>
                  </a:ext>
                </a:extLst>
              </a:tr>
              <a:tr h="371366">
                <a:tc>
                  <a:txBody>
                    <a:bodyPr/>
                    <a:lstStyle/>
                    <a:p>
                      <a:pPr algn="l"/>
                      <a:r>
                        <a:rPr lang="en-US" sz="1200" dirty="0">
                          <a:effectLst/>
                          <a:latin typeface="+mn-lt"/>
                        </a:rPr>
                        <a:t>BS antenna configuration</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2 Tx antenna ports configured with </a:t>
                      </a:r>
                      <a:r>
                        <a:rPr lang="zh-CN" sz="1200" dirty="0">
                          <a:effectLst/>
                          <a:latin typeface="+mn-lt"/>
                        </a:rPr>
                        <a:t>±</a:t>
                      </a:r>
                      <a:r>
                        <a:rPr lang="en-US" sz="1200" dirty="0">
                          <a:effectLst/>
                          <a:latin typeface="+mn-lt"/>
                        </a:rPr>
                        <a:t>45</a:t>
                      </a:r>
                      <a:r>
                        <a:rPr lang="zh-CN" sz="1200" dirty="0">
                          <a:effectLst/>
                          <a:latin typeface="+mn-lt"/>
                        </a:rPr>
                        <a:t>° </a:t>
                      </a:r>
                      <a:r>
                        <a:rPr lang="en-US" sz="1200" dirty="0">
                          <a:effectLst/>
                          <a:latin typeface="+mn-lt"/>
                        </a:rPr>
                        <a:t>polarization in CDL-D</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416500272"/>
                  </a:ext>
                </a:extLst>
              </a:tr>
              <a:tr h="361760">
                <a:tc>
                  <a:txBody>
                    <a:bodyPr/>
                    <a:lstStyle/>
                    <a:p>
                      <a:pPr algn="l"/>
                      <a:r>
                        <a:rPr lang="en-US" sz="1200" dirty="0">
                          <a:effectLst/>
                          <a:latin typeface="+mn-lt"/>
                        </a:rPr>
                        <a:t>UE antenna configuration</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2 Rx antenna ports configured with dual 90</a:t>
                      </a:r>
                      <a:r>
                        <a:rPr lang="zh-CN" sz="1200" dirty="0">
                          <a:effectLst/>
                          <a:latin typeface="+mn-lt"/>
                        </a:rPr>
                        <a:t>° </a:t>
                      </a:r>
                      <a:r>
                        <a:rPr lang="en-US" sz="1200" dirty="0">
                          <a:effectLst/>
                          <a:latin typeface="+mn-lt"/>
                        </a:rPr>
                        <a:t>polarization in CDL-D</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3316899303"/>
                  </a:ext>
                </a:extLst>
              </a:tr>
              <a:tr h="290089">
                <a:tc>
                  <a:txBody>
                    <a:bodyPr/>
                    <a:lstStyle/>
                    <a:p>
                      <a:pPr algn="l"/>
                      <a:r>
                        <a:rPr lang="en-US" sz="1200" dirty="0">
                          <a:effectLst/>
                          <a:latin typeface="+mn-lt"/>
                        </a:rPr>
                        <a:t>PDSCH</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8PRB ,12 symbols</a:t>
                      </a:r>
                      <a:r>
                        <a:rPr lang="zh-CN" sz="1200" dirty="0">
                          <a:effectLst/>
                          <a:latin typeface="+mn-lt"/>
                        </a:rPr>
                        <a:t>， </a:t>
                      </a:r>
                      <a:r>
                        <a:rPr lang="en-US" sz="1200" dirty="0">
                          <a:effectLst/>
                          <a:latin typeface="+mn-lt"/>
                        </a:rPr>
                        <a:t>SCS=15kHz</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2140162001"/>
                  </a:ext>
                </a:extLst>
              </a:tr>
              <a:tr h="290089">
                <a:tc>
                  <a:txBody>
                    <a:bodyPr/>
                    <a:lstStyle/>
                    <a:p>
                      <a:pPr algn="l"/>
                      <a:r>
                        <a:rPr lang="en-US" sz="1200" dirty="0">
                          <a:effectLst/>
                          <a:latin typeface="+mn-lt"/>
                        </a:rPr>
                        <a:t>Transmission scheme </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err="1">
                          <a:effectLst/>
                          <a:latin typeface="+mn-lt"/>
                        </a:rPr>
                        <a:t>TypeI</a:t>
                      </a:r>
                      <a:r>
                        <a:rPr lang="en-US" sz="1200" dirty="0">
                          <a:effectLst/>
                          <a:latin typeface="+mn-lt"/>
                        </a:rPr>
                        <a:t> codebook with PRG4</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3998838302"/>
                  </a:ext>
                </a:extLst>
              </a:tr>
              <a:tr h="145045">
                <a:tc>
                  <a:txBody>
                    <a:bodyPr/>
                    <a:lstStyle/>
                    <a:p>
                      <a:pPr algn="l"/>
                      <a:r>
                        <a:rPr lang="en-US" sz="1200" dirty="0">
                          <a:effectLst/>
                          <a:latin typeface="+mn-lt"/>
                        </a:rPr>
                        <a:t>CSI-RS</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a:effectLst/>
                          <a:latin typeface="+mn-lt"/>
                        </a:rPr>
                        <a:t>24PRB with 80ms period</a:t>
                      </a:r>
                      <a:endParaRPr lang="zh-CN" sz="120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3450450002"/>
                  </a:ext>
                </a:extLst>
              </a:tr>
              <a:tr h="356775">
                <a:tc>
                  <a:txBody>
                    <a:bodyPr/>
                    <a:lstStyle/>
                    <a:p>
                      <a:pPr algn="l"/>
                      <a:r>
                        <a:rPr lang="en-US" sz="1200" dirty="0">
                          <a:effectLst/>
                          <a:latin typeface="+mn-lt"/>
                        </a:rPr>
                        <a:t>Receiver assumption</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Realistic channel estimation and adaptive MMSE-IRC equalizer</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2852085976"/>
                  </a:ext>
                </a:extLst>
              </a:tr>
              <a:tr h="290089">
                <a:tc>
                  <a:txBody>
                    <a:bodyPr/>
                    <a:lstStyle/>
                    <a:p>
                      <a:pPr algn="l"/>
                      <a:r>
                        <a:rPr lang="en-US" sz="1200" dirty="0">
                          <a:effectLst/>
                          <a:latin typeface="+mn-lt"/>
                        </a:rPr>
                        <a:t>Adaptation function</a:t>
                      </a:r>
                      <a:endParaRPr lang="zh-CN" sz="1200" dirty="0">
                        <a:effectLst/>
                        <a:latin typeface="+mn-lt"/>
                        <a:ea typeface="宋体" panose="02010600030101010101" pitchFamily="2" charset="-122"/>
                      </a:endParaRPr>
                    </a:p>
                  </a:txBody>
                  <a:tcPr marL="65270" marR="65270" marT="0" marB="0">
                    <a:solidFill>
                      <a:srgbClr val="415FFF"/>
                    </a:solidFill>
                  </a:tcPr>
                </a:tc>
                <a:tc>
                  <a:txBody>
                    <a:bodyPr/>
                    <a:lstStyle/>
                    <a:p>
                      <a:pPr algn="l"/>
                      <a:r>
                        <a:rPr lang="en-US" sz="1200" dirty="0">
                          <a:effectLst/>
                          <a:latin typeface="+mn-lt"/>
                        </a:rPr>
                        <a:t>AMC enabled, RI adaptation enabled,  HARQ enabled</a:t>
                      </a:r>
                      <a:endParaRPr lang="zh-CN" sz="1200" dirty="0">
                        <a:effectLst/>
                        <a:latin typeface="+mn-lt"/>
                        <a:ea typeface="宋体" panose="02010600030101010101" pitchFamily="2" charset="-122"/>
                      </a:endParaRPr>
                    </a:p>
                  </a:txBody>
                  <a:tcPr marL="65270" marR="65270" marT="0" marB="0"/>
                </a:tc>
                <a:extLst>
                  <a:ext uri="{0D108BD9-81ED-4DB2-BD59-A6C34878D82A}">
                    <a16:rowId xmlns:a16="http://schemas.microsoft.com/office/drawing/2014/main" val="239380980"/>
                  </a:ext>
                </a:extLst>
              </a:tr>
            </a:tbl>
          </a:graphicData>
        </a:graphic>
      </p:graphicFrame>
      <p:pic>
        <p:nvPicPr>
          <p:cNvPr id="11" name="图片 10">
            <a:extLst>
              <a:ext uri="{FF2B5EF4-FFF2-40B4-BE49-F238E27FC236}">
                <a16:creationId xmlns:a16="http://schemas.microsoft.com/office/drawing/2014/main" id="{D7EE2E8D-223E-4736-96AD-EE297652230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790" y="1794142"/>
            <a:ext cx="5701958" cy="4038027"/>
          </a:xfrm>
          <a:prstGeom prst="rect">
            <a:avLst/>
          </a:prstGeom>
          <a:noFill/>
          <a:ln>
            <a:noFill/>
          </a:ln>
        </p:spPr>
      </p:pic>
    </p:spTree>
    <p:extLst>
      <p:ext uri="{BB962C8B-B14F-4D97-AF65-F5344CB8AC3E}">
        <p14:creationId xmlns:p14="http://schemas.microsoft.com/office/powerpoint/2010/main" val="1238871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5562</TotalTime>
  <Words>355</Words>
  <Application>Microsoft Office PowerPoint</Application>
  <PresentationFormat>宽屏</PresentationFormat>
  <Paragraphs>43</Paragraphs>
  <Slides>4</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vt:i4>
      </vt:variant>
    </vt:vector>
  </HeadingPairs>
  <TitlesOfParts>
    <vt:vector size="20" baseType="lpstr">
      <vt:lpstr>Helvetica Neue</vt:lpstr>
      <vt:lpstr>Helvetica Neue Medium</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Calibri Light</vt:lpstr>
      <vt:lpstr>Times New Roman</vt:lpstr>
      <vt:lpstr>1_Office 主题</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vivo</cp:lastModifiedBy>
  <cp:revision>676</cp:revision>
  <dcterms:created xsi:type="dcterms:W3CDTF">2019-03-21T01:16:59Z</dcterms:created>
  <dcterms:modified xsi:type="dcterms:W3CDTF">2021-03-12T11:04:33Z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