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
  </p:notesMasterIdLst>
  <p:sldIdLst>
    <p:sldId id="376" r:id="rId2"/>
    <p:sldId id="378" r:id="rId3"/>
    <p:sldId id="388" r:id="rId4"/>
    <p:sldId id="347"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0" autoAdjust="0"/>
    <p:restoredTop sz="94660"/>
  </p:normalViewPr>
  <p:slideViewPr>
    <p:cSldViewPr snapToGrid="0">
      <p:cViewPr varScale="1">
        <p:scale>
          <a:sx n="77" d="100"/>
          <a:sy n="77" d="100"/>
        </p:scale>
        <p:origin x="336" y="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181643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31097527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2021/3/15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2701636"/>
            <a:ext cx="8653431" cy="2942793"/>
          </a:xfrm>
        </p:spPr>
        <p:txBody>
          <a:bodyPr/>
          <a:lstStyle/>
          <a:p>
            <a:endParaRPr lang="en-US" altLang="zh-CN" dirty="0"/>
          </a:p>
          <a:p>
            <a:r>
              <a:rPr lang="en-US" altLang="zh-CN" sz="1800" dirty="0"/>
              <a:t>        </a:t>
            </a:r>
            <a:r>
              <a:rPr lang="en-US" altLang="zh-CN" sz="1800" b="1" dirty="0">
                <a:solidFill>
                  <a:schemeClr val="bg1"/>
                </a:solidFill>
              </a:rPr>
              <a:t>3GPPTSG RAN Meeting #91e                                          RP-210311</a:t>
            </a:r>
          </a:p>
          <a:p>
            <a:r>
              <a:rPr lang="en-US" altLang="zh-CN" sz="1800" b="1" dirty="0">
                <a:solidFill>
                  <a:schemeClr val="bg1"/>
                </a:solidFill>
              </a:rPr>
              <a:t>        Electronic Meeting, March 16 - 26, 2021</a:t>
            </a:r>
          </a:p>
          <a:p>
            <a:endParaRPr lang="en-US" altLang="zh-CN" sz="1800" b="1" dirty="0">
              <a:solidFill>
                <a:schemeClr val="bg1"/>
              </a:solidFill>
            </a:endParaRPr>
          </a:p>
          <a:p>
            <a:r>
              <a:rPr lang="en-US" altLang="zh-CN" sz="1800" b="1" dirty="0">
                <a:solidFill>
                  <a:schemeClr val="bg1"/>
                </a:solidFill>
              </a:rPr>
              <a:t>        Agenda Item: 9.6.6</a:t>
            </a:r>
            <a:endParaRPr lang="en-US" altLang="zh-CN" sz="1800" b="1" dirty="0">
              <a:solidFill>
                <a:schemeClr val="bg1"/>
              </a:solidFill>
              <a:highlight>
                <a:srgbClr val="FFFF00"/>
              </a:highlight>
            </a:endParaRPr>
          </a:p>
          <a:p>
            <a:r>
              <a:rPr lang="en-US" altLang="zh-CN" sz="1800" b="1" dirty="0">
                <a:solidFill>
                  <a:schemeClr val="bg1"/>
                </a:solidFill>
              </a:rPr>
              <a:t>        Document for: Discussion &amp; Decision</a:t>
            </a:r>
          </a:p>
        </p:txBody>
      </p:sp>
      <p:sp>
        <p:nvSpPr>
          <p:cNvPr id="5" name="文本占位符 4"/>
          <p:cNvSpPr>
            <a:spLocks noGrp="1"/>
          </p:cNvSpPr>
          <p:nvPr>
            <p:ph type="body" sz="quarter" idx="38"/>
          </p:nvPr>
        </p:nvSpPr>
        <p:spPr>
          <a:xfrm>
            <a:off x="595664" y="4910957"/>
            <a:ext cx="7742001" cy="456860"/>
          </a:xfrm>
        </p:spPr>
        <p:txBody>
          <a:bodyPr/>
          <a:lstStyle/>
          <a:p>
            <a:r>
              <a:rPr lang="en-US" dirty="0"/>
              <a:t>WID scope for Rel-17 </a:t>
            </a:r>
            <a:r>
              <a:rPr lang="en-US" dirty="0" err="1"/>
              <a:t>sidelink</a:t>
            </a:r>
            <a:r>
              <a:rPr lang="en-US" dirty="0"/>
              <a:t> relay </a:t>
            </a:r>
            <a:endParaRPr lang="zh-CN" altLang="en-US"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17" name="标题 5"/>
          <p:cNvSpPr txBox="1">
            <a:spLocks/>
          </p:cNvSpPr>
          <p:nvPr/>
        </p:nvSpPr>
        <p:spPr>
          <a:xfrm>
            <a:off x="561861" y="349776"/>
            <a:ext cx="7469619"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pitchFamily="50" charset="-122"/>
            </a:endParaRPr>
          </a:p>
        </p:txBody>
      </p:sp>
      <p:sp>
        <p:nvSpPr>
          <p:cNvPr id="7" name="文本框 6">
            <a:extLst>
              <a:ext uri="{FF2B5EF4-FFF2-40B4-BE49-F238E27FC236}">
                <a16:creationId xmlns:a16="http://schemas.microsoft.com/office/drawing/2014/main" id="{0E0A4481-8443-4636-8411-D4E6D20AA186}"/>
              </a:ext>
            </a:extLst>
          </p:cNvPr>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457200" lvl="1" indent="0">
              <a:buNone/>
            </a:pPr>
            <a:endParaRPr lang="en-US" altLang="zh-CN" dirty="0">
              <a:latin typeface="+mn-lt"/>
              <a:ea typeface="vivo type CN简 Light" panose="02000400000000000000" pitchFamily="50" charset="-122"/>
              <a:cs typeface="Times New Roman"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a:extLst>
              <a:ext uri="{FF2B5EF4-FFF2-40B4-BE49-F238E27FC236}">
                <a16:creationId xmlns:a16="http://schemas.microsoft.com/office/drawing/2014/main" id="{FEBF35E8-ADC9-48DB-A8EA-58B66F998E3B}"/>
              </a:ext>
            </a:extLst>
          </p:cNvPr>
          <p:cNvSpPr>
            <a:spLocks noGrp="1"/>
          </p:cNvSpPr>
          <p:nvPr>
            <p:ph sz="quarter" idx="59"/>
          </p:nvPr>
        </p:nvSpPr>
        <p:spPr>
          <a:xfrm>
            <a:off x="567671" y="1353477"/>
            <a:ext cx="11033080" cy="5131822"/>
          </a:xfrm>
        </p:spPr>
        <p:txBody>
          <a:bodyPr>
            <a:normAutofit/>
          </a:bodyPr>
          <a:lstStyle/>
          <a:p>
            <a:r>
              <a:rPr lang="en-US" sz="2000" dirty="0">
                <a:latin typeface="vivo Bold"/>
              </a:rPr>
              <a:t>A Rel-17 Study Item of  “Study on NR </a:t>
            </a:r>
            <a:r>
              <a:rPr lang="en-US" sz="2000" dirty="0" err="1">
                <a:latin typeface="vivo Bold"/>
              </a:rPr>
              <a:t>Sidelink</a:t>
            </a:r>
            <a:r>
              <a:rPr lang="en-US" sz="2000" dirty="0">
                <a:latin typeface="vivo Bold"/>
              </a:rPr>
              <a:t> </a:t>
            </a:r>
            <a:r>
              <a:rPr lang="en-US" sz="2000" dirty="0" err="1">
                <a:latin typeface="vivo Bold"/>
              </a:rPr>
              <a:t>Relay”has</a:t>
            </a:r>
            <a:r>
              <a:rPr lang="en-US" sz="2000" dirty="0">
                <a:latin typeface="vivo Bold"/>
              </a:rPr>
              <a:t> been carried out by 3GPP in RAN2, the study item covered enhancements and solutions necessary to support the </a:t>
            </a:r>
            <a:r>
              <a:rPr lang="en-GB" sz="2000" dirty="0">
                <a:latin typeface="vivo Bold"/>
              </a:rPr>
              <a:t>UE-to-network Relay and UE-to-UE Relay</a:t>
            </a:r>
          </a:p>
          <a:p>
            <a:r>
              <a:rPr lang="en-GB" sz="2000" dirty="0">
                <a:latin typeface="vivo Bold"/>
              </a:rPr>
              <a:t>Mechanisms for L2 relay and L3 relay have been studied and identified by RAN2, striving for minimum specification impact. The standards impact of L2 relay is principally in RAN and the standards impact of L3 relay is principally in SA. In this study, both L2 based Relay architecture and L3 based Relay architecture have been found feasible [R2-2102060].</a:t>
            </a:r>
          </a:p>
          <a:p>
            <a:r>
              <a:rPr lang="en-GB" sz="2000" dirty="0">
                <a:latin typeface="vivo Bold"/>
              </a:rPr>
              <a:t>RAN2 has also studied direct discovery procedure, UE-to-Network Relay, and UE-to-UE Relay solutions. </a:t>
            </a:r>
            <a:endParaRPr lang="en-US" sz="2000" dirty="0">
              <a:latin typeface="vivo Bold"/>
            </a:endParaRPr>
          </a:p>
          <a:p>
            <a:pPr marL="597694" lvl="2" indent="-285750" hangingPunct="0">
              <a:lnSpc>
                <a:spcPct val="100000"/>
              </a:lnSpc>
              <a:spcBef>
                <a:spcPts val="600"/>
              </a:spcBef>
              <a:spcAft>
                <a:spcPts val="600"/>
              </a:spcAft>
            </a:pPr>
            <a:endParaRPr lang="en-US" altLang="zh-CN" sz="1500" dirty="0">
              <a:latin typeface="vivo Bold"/>
              <a:ea typeface="vivo type CNS"/>
              <a:cs typeface="Times New Roman" pitchFamily="18" charset="0"/>
            </a:endParaRPr>
          </a:p>
        </p:txBody>
      </p:sp>
      <p:sp>
        <p:nvSpPr>
          <p:cNvPr id="3" name="文本占位符 2">
            <a:extLst>
              <a:ext uri="{FF2B5EF4-FFF2-40B4-BE49-F238E27FC236}">
                <a16:creationId xmlns:a16="http://schemas.microsoft.com/office/drawing/2014/main" id="{8B138E37-48A6-475B-B75E-157AAC293D44}"/>
              </a:ext>
            </a:extLst>
          </p:cNvPr>
          <p:cNvSpPr>
            <a:spLocks noGrp="1"/>
          </p:cNvSpPr>
          <p:nvPr>
            <p:ph type="body" sz="quarter" idx="61"/>
          </p:nvPr>
        </p:nvSpPr>
        <p:spPr/>
        <p:txBody>
          <a:bodyPr/>
          <a:lstStyle/>
          <a:p>
            <a:r>
              <a:rPr lang="en-US" altLang="zh-CN" sz="2400" b="1" dirty="0"/>
              <a:t>Background</a:t>
            </a:r>
          </a:p>
        </p:txBody>
      </p:sp>
    </p:spTree>
    <p:extLst>
      <p:ext uri="{BB962C8B-B14F-4D97-AF65-F5344CB8AC3E}">
        <p14:creationId xmlns:p14="http://schemas.microsoft.com/office/powerpoint/2010/main" val="3180785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61" y="349776"/>
            <a:ext cx="746961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endParaRPr lang="zh-CN" altLang="en-US" sz="2800" b="1" dirty="0">
              <a:solidFill>
                <a:schemeClr val="bg1"/>
              </a:solidFill>
              <a:ea typeface="vivo type CN简 Regular" panose="02000500000000000000" charset="-122"/>
            </a:endParaRPr>
          </a:p>
        </p:txBody>
      </p:sp>
      <p:sp>
        <p:nvSpPr>
          <p:cNvPr id="7" name="文本框 6"/>
          <p:cNvSpPr txBox="1"/>
          <p:nvPr/>
        </p:nvSpPr>
        <p:spPr>
          <a:xfrm>
            <a:off x="107250" y="1002210"/>
            <a:ext cx="12047837" cy="10284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457200" lvl="1" indent="0">
              <a:buNone/>
            </a:pPr>
            <a:endParaRPr lang="en-US" altLang="zh-CN" dirty="0">
              <a:latin typeface="+mn-lt"/>
              <a:ea typeface="vivo type CN简 Light" panose="02000400000000000000" pitchFamily="50" charset="-122"/>
              <a:cs typeface="Times New Roman" panose="02020603050405020304" pitchFamily="18" charset="0"/>
            </a:endParaRPr>
          </a:p>
          <a:p>
            <a:pPr marL="1657350" lvl="3" indent="-342900"/>
            <a:endParaRPr lang="zh-CN" altLang="zh-CN" dirty="0">
              <a:latin typeface="Arial" panose="020B0604020202020204" pitchFamily="34" charset="0"/>
              <a:cs typeface="Arial" panose="020B0604020202020204" pitchFamily="34" charset="0"/>
            </a:endParaRPr>
          </a:p>
          <a:p>
            <a:pPr marL="1657350" lvl="3" indent="-342900"/>
            <a:endParaRPr lang="en-US" altLang="zh-CN" dirty="0">
              <a:latin typeface="Arial" panose="020B0604020202020204" pitchFamily="34" charset="0"/>
              <a:cs typeface="Arial" panose="020B0604020202020204" pitchFamily="34" charset="0"/>
            </a:endParaRPr>
          </a:p>
        </p:txBody>
      </p:sp>
      <p:sp>
        <p:nvSpPr>
          <p:cNvPr id="2" name="内容占位符 1"/>
          <p:cNvSpPr>
            <a:spLocks noGrp="1"/>
          </p:cNvSpPr>
          <p:nvPr>
            <p:ph sz="quarter" idx="59"/>
          </p:nvPr>
        </p:nvSpPr>
        <p:spPr>
          <a:xfrm>
            <a:off x="567671" y="1025534"/>
            <a:ext cx="11240992" cy="5459765"/>
          </a:xfrm>
        </p:spPr>
        <p:txBody>
          <a:bodyPr>
            <a:normAutofit fontScale="85000" lnSpcReduction="20000"/>
          </a:bodyPr>
          <a:lstStyle/>
          <a:p>
            <a:r>
              <a:rPr lang="en-GB" sz="1700" dirty="0">
                <a:latin typeface="vivo Bold"/>
              </a:rPr>
              <a:t>L3 </a:t>
            </a:r>
            <a:r>
              <a:rPr lang="en-US" sz="1700" dirty="0">
                <a:latin typeface="vivo Bold"/>
              </a:rPr>
              <a:t>UE-to-Network </a:t>
            </a:r>
            <a:r>
              <a:rPr lang="en-GB" sz="1700" dirty="0">
                <a:latin typeface="vivo Bold"/>
              </a:rPr>
              <a:t>relay architectures have the following characteristics:</a:t>
            </a:r>
            <a:endParaRPr lang="en-US" sz="1700" dirty="0">
              <a:latin typeface="vivo Bold"/>
            </a:endParaRPr>
          </a:p>
          <a:p>
            <a:pPr lvl="1"/>
            <a:r>
              <a:rPr lang="en-GB" sz="1700" dirty="0">
                <a:latin typeface="vivo Bold"/>
              </a:rPr>
              <a:t>Have better performance in the scenario of Relay UE mobility than L2 group mobility;</a:t>
            </a:r>
            <a:endParaRPr lang="en-US" sz="1700" dirty="0">
              <a:latin typeface="vivo Bold"/>
            </a:endParaRPr>
          </a:p>
          <a:p>
            <a:pPr lvl="1"/>
            <a:r>
              <a:rPr lang="en-US"/>
              <a:t>L3 has </a:t>
            </a:r>
            <a:r>
              <a:rPr lang="en-US" dirty="0"/>
              <a:t> lower RAN specification impact</a:t>
            </a:r>
            <a:r>
              <a:rPr lang="en-GB" sz="1700" dirty="0">
                <a:latin typeface="vivo Bold"/>
              </a:rPr>
              <a:t>;</a:t>
            </a:r>
            <a:endParaRPr lang="en-US" sz="1700" dirty="0">
              <a:latin typeface="vivo Bold"/>
            </a:endParaRPr>
          </a:p>
          <a:p>
            <a:pPr marL="228600" lvl="2">
              <a:spcBef>
                <a:spcPts val="1000"/>
              </a:spcBef>
            </a:pPr>
            <a:r>
              <a:rPr lang="en-US" sz="1700" b="1" dirty="0">
                <a:latin typeface="vivo Bold"/>
              </a:rPr>
              <a:t>Proposal 1: L3 U2N should be considered as baseline for SL Relay WI.</a:t>
            </a:r>
          </a:p>
          <a:p>
            <a:r>
              <a:rPr lang="en-US" sz="1700" dirty="0">
                <a:latin typeface="vivo Bold"/>
              </a:rPr>
              <a:t>The RAN2 SI concluded with the following recommendation:</a:t>
            </a:r>
          </a:p>
          <a:p>
            <a:pPr lvl="1"/>
            <a:r>
              <a:rPr lang="en-GB" sz="1700" dirty="0">
                <a:latin typeface="vivo Bold"/>
              </a:rPr>
              <a:t>RAN2 recommends both L2 and L3 UE-to-Network and UE-to-UE Relay can proceed to normative work.</a:t>
            </a:r>
            <a:endParaRPr lang="en-US" sz="1700" dirty="0">
              <a:latin typeface="vivo Bold"/>
            </a:endParaRPr>
          </a:p>
          <a:p>
            <a:pPr marL="228600" lvl="2">
              <a:spcBef>
                <a:spcPts val="1000"/>
              </a:spcBef>
            </a:pPr>
            <a:r>
              <a:rPr lang="en-US" sz="1700" b="1" dirty="0">
                <a:latin typeface="vivo Bold"/>
              </a:rPr>
              <a:t>Proposal 2: RAN to confirm that both L2 and L3 U2N SL Relay architecture are in WI scope.</a:t>
            </a:r>
          </a:p>
          <a:p>
            <a:pPr marL="228600" lvl="2">
              <a:spcBef>
                <a:spcPts val="1000"/>
              </a:spcBef>
            </a:pPr>
            <a:r>
              <a:rPr lang="en-US" sz="1700" dirty="0">
                <a:latin typeface="vivo Bold"/>
              </a:rPr>
              <a:t>During RAN2 SI phase no typical important scenario of U2U SL Relay was identified and</a:t>
            </a:r>
          </a:p>
          <a:p>
            <a:pPr marL="228600" lvl="2">
              <a:spcBef>
                <a:spcPts val="1000"/>
              </a:spcBef>
            </a:pPr>
            <a:r>
              <a:rPr lang="en-US" sz="1700" dirty="0">
                <a:latin typeface="vivo Bold"/>
              </a:rPr>
              <a:t>U2U SL Relay may need different designs from U2N SL Relay, e.g. Relay selection/reselection, establishment procedure and so on. Time unit is limited.</a:t>
            </a:r>
          </a:p>
          <a:p>
            <a:pPr marL="228600" lvl="2">
              <a:spcBef>
                <a:spcPts val="1000"/>
              </a:spcBef>
            </a:pPr>
            <a:r>
              <a:rPr lang="en-US" b="1" dirty="0">
                <a:latin typeface="vivo Bold"/>
              </a:rPr>
              <a:t>Proposal 3: Assessment of work load should done before including U2U </a:t>
            </a:r>
            <a:r>
              <a:rPr lang="en-US" sz="1700" b="1" dirty="0">
                <a:latin typeface="vivo Bold"/>
              </a:rPr>
              <a:t>SL Relay in Release 17 WI scope.</a:t>
            </a:r>
          </a:p>
          <a:p>
            <a:pPr marL="228600" lvl="2">
              <a:spcBef>
                <a:spcPts val="1000"/>
              </a:spcBef>
            </a:pPr>
            <a:r>
              <a:rPr lang="en-US" sz="1700" dirty="0">
                <a:latin typeface="vivo Bold"/>
              </a:rPr>
              <a:t>The SI focused on single hop SL Relay scenario. There was no stringent requirement to consider multi-hop L2 Relay scenario. Considering forward compatibility for multi-hop L2 Relay would require additional and redundant design on both Relay UE and Remote UE. </a:t>
            </a:r>
          </a:p>
          <a:p>
            <a:pPr marL="228600" lvl="2">
              <a:spcBef>
                <a:spcPts val="1000"/>
              </a:spcBef>
            </a:pPr>
            <a:r>
              <a:rPr lang="en-US" sz="1700" dirty="0">
                <a:latin typeface="vivo Bold"/>
              </a:rPr>
              <a:t>In case multi-hop case is proven to be supported, </a:t>
            </a:r>
            <a:r>
              <a:rPr lang="en-US" altLang="zh-CN" sz="1700" dirty="0">
                <a:latin typeface="vivo Bold"/>
              </a:rPr>
              <a:t>extended design of </a:t>
            </a:r>
            <a:r>
              <a:rPr lang="en-US" sz="1700" dirty="0">
                <a:latin typeface="vivo Bold"/>
              </a:rPr>
              <a:t>single hop scenario can be firstly considered.</a:t>
            </a:r>
          </a:p>
          <a:p>
            <a:pPr marL="228600" lvl="2">
              <a:spcBef>
                <a:spcPts val="1000"/>
              </a:spcBef>
            </a:pPr>
            <a:r>
              <a:rPr lang="en-US" sz="1700" b="1" dirty="0">
                <a:latin typeface="vivo Bold"/>
              </a:rPr>
              <a:t>Proposal 4: Forward compatibility for multi-hop L2 relay support is not considered in this release. </a:t>
            </a:r>
          </a:p>
          <a:p>
            <a:pPr lvl="2"/>
            <a:endParaRPr lang="en-US" b="1" dirty="0"/>
          </a:p>
          <a:p>
            <a:pPr lvl="3"/>
            <a:endParaRPr lang="en-US" dirty="0"/>
          </a:p>
        </p:txBody>
      </p:sp>
      <p:sp>
        <p:nvSpPr>
          <p:cNvPr id="3" name="文本占位符 2"/>
          <p:cNvSpPr>
            <a:spLocks noGrp="1"/>
          </p:cNvSpPr>
          <p:nvPr>
            <p:ph type="body" sz="quarter" idx="61"/>
          </p:nvPr>
        </p:nvSpPr>
        <p:spPr>
          <a:xfrm>
            <a:off x="560744" y="280072"/>
            <a:ext cx="10249496" cy="456860"/>
          </a:xfrm>
        </p:spPr>
        <p:txBody>
          <a:bodyPr/>
          <a:lstStyle/>
          <a:p>
            <a:pPr marL="0" lvl="1" indent="0" defTabSz="1280160">
              <a:spcBef>
                <a:spcPct val="0"/>
              </a:spcBef>
              <a:buNone/>
            </a:pPr>
            <a:r>
              <a:rPr lang="en-US" altLang="zh-CN" b="1" dirty="0">
                <a:ea typeface="vivo type CN简 Regular" panose="02000500000000000000" charset="-122"/>
              </a:rPr>
              <a:t>Scope of the new WID </a:t>
            </a:r>
            <a:endParaRPr lang="en-US" altLang="en-US" b="1" dirty="0">
              <a:ea typeface="vivo type CN简 Regular" panose="020005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11302</TotalTime>
  <Words>400</Words>
  <Application>Microsoft Office PowerPoint</Application>
  <PresentationFormat>Widescreen</PresentationFormat>
  <Paragraphs>29</Paragraphs>
  <Slides>4</Slides>
  <Notes>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vt:i4>
      </vt:variant>
    </vt:vector>
  </HeadingPairs>
  <TitlesOfParts>
    <vt:vector size="20" baseType="lpstr">
      <vt:lpstr>Helvetica Neue</vt:lpstr>
      <vt:lpstr>Helvetica Neue Medium</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Calibri Light</vt:lpstr>
      <vt:lpstr>Times New Roman</vt:lpstr>
      <vt:lpstr>1_Office 主题</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vivo(Boubacar)</cp:lastModifiedBy>
  <cp:revision>743</cp:revision>
  <dcterms:created xsi:type="dcterms:W3CDTF">2019-03-21T01:16:59Z</dcterms:created>
  <dcterms:modified xsi:type="dcterms:W3CDTF">2021-03-15T06:07:21Z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