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59" r:id="rId4"/>
    <p:sldId id="267" r:id="rId5"/>
    <p:sldId id="268" r:id="rId6"/>
    <p:sldId id="26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2" autoAdjust="0"/>
    <p:restoredTop sz="95332" autoAdjust="0"/>
  </p:normalViewPr>
  <p:slideViewPr>
    <p:cSldViewPr snapToGrid="0">
      <p:cViewPr varScale="1">
        <p:scale>
          <a:sx n="88" d="100"/>
          <a:sy n="88" d="100"/>
        </p:scale>
        <p:origin x="470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8911-D0C9-4523-A4B8-F5AA1E1BC5F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59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368911-D0C9-4523-A4B8-F5AA1E1BC5F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734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5123" y="6175585"/>
            <a:ext cx="1035941" cy="68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803792"/>
            <a:ext cx="1123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363" y="572161"/>
            <a:ext cx="761075" cy="501350"/>
          </a:xfrm>
          <a:prstGeom prst="rect">
            <a:avLst/>
          </a:prstGeom>
        </p:spPr>
      </p:pic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6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4383032" y="6589868"/>
            <a:ext cx="343077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8522" latinLnBrk="1"/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©</a:t>
            </a:r>
            <a:r>
              <a:rPr lang="en-US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2020 </a:t>
            </a:r>
            <a:r>
              <a:rPr lang="ko-KR" altLang="ko-KR" sz="1000" dirty="0" smtClean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Samsung 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Electronics Co., </a:t>
            </a:r>
            <a:r>
              <a:rPr lang="ko-KR" altLang="ko-KR" sz="1000" dirty="0" err="1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Ltd</a:t>
            </a:r>
            <a:r>
              <a:rPr lang="ko-KR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</a:t>
            </a:r>
            <a:r>
              <a:rPr lang="en-US" altLang="ko-KR" sz="1000" dirty="0">
                <a:solidFill>
                  <a:srgbClr val="FFFFFF"/>
                </a:solidFill>
                <a:latin typeface="Arial" panose="020B0604020202020204"/>
                <a:ea typeface="굴림" panose="020B0600000101010101" pitchFamily="50" charset="-127"/>
              </a:rPr>
              <a:t>. All rights reserved.</a:t>
            </a:r>
            <a:endParaRPr lang="ko-KR" altLang="en-US" sz="1000" dirty="0">
              <a:solidFill>
                <a:srgbClr val="FFFFFF"/>
              </a:solidFill>
              <a:latin typeface="Arial" panose="020B0604020202020204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3/12/2021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1_RL1/TSGR1_104-e/Docs/R1-210213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59642" y="3557856"/>
            <a:ext cx="913809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</a:t>
            </a:r>
            <a:r>
              <a:rPr lang="en-US" altLang="ko-KR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en-US" altLang="ko-K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.7.4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Samsung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Views on Multi-Cell PDSCH Scheduling via a Single DCI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altLang="ko-KR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Discussion and Decision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4021" y="406717"/>
            <a:ext cx="52286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Meeting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#91e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ko-KR" sz="16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Electronic Meeting, </a:t>
            </a: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March 16 - 26, 2021</a:t>
            </a:r>
            <a:endParaRPr lang="en-US" altLang="ko-KR" sz="16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10630134" y="484685"/>
            <a:ext cx="12182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ko-KR" sz="1600" dirty="0" smtClean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RP-210292</a:t>
            </a:r>
            <a:endParaRPr lang="ko-KR" altLang="ko-KR" sz="1100" b="0" dirty="0">
              <a:solidFill>
                <a:schemeClr val="bg1"/>
              </a:solidFill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200" dirty="0" smtClean="0"/>
              <a:t>The </a:t>
            </a:r>
            <a:r>
              <a:rPr lang="en-GB" sz="2200" dirty="0">
                <a:ea typeface="Batang" panose="02030600000101010101" pitchFamily="18" charset="-127"/>
              </a:rPr>
              <a:t>WID on NR Dynamic spectrum sharing (DSS)</a:t>
            </a:r>
            <a:r>
              <a:rPr lang="en-GB" sz="2200" i="1" dirty="0">
                <a:ea typeface="Batang" panose="02030600000101010101" pitchFamily="18" charset="-127"/>
              </a:rPr>
              <a:t> </a:t>
            </a:r>
            <a:r>
              <a:rPr lang="en-US" sz="2200" dirty="0"/>
              <a:t>includes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Study, and if agreed specify PDCCH of P(S)Cell/</a:t>
            </a:r>
            <a:r>
              <a:rPr lang="en-GB" sz="1800" dirty="0" err="1">
                <a:ea typeface="Times New Roman" panose="02020603050405020304" pitchFamily="18" charset="0"/>
              </a:rPr>
              <a:t>SCell</a:t>
            </a:r>
            <a:r>
              <a:rPr lang="en-GB" sz="1800" dirty="0">
                <a:ea typeface="Times New Roman" panose="02020603050405020304" pitchFamily="18" charset="0"/>
              </a:rPr>
              <a:t> scheduling PDSCH on multiple cells using a single DCI</a:t>
            </a:r>
            <a:endParaRPr lang="en-US" sz="1800" dirty="0">
              <a:ea typeface="Times New Roman" panose="02020603050405020304" pitchFamily="18" charset="0"/>
            </a:endParaRPr>
          </a:p>
          <a:p>
            <a:pPr lvl="2"/>
            <a:r>
              <a:rPr lang="en-GB" sz="1600" dirty="0">
                <a:ea typeface="Times New Roman" panose="02020603050405020304" pitchFamily="18" charset="0"/>
              </a:rPr>
              <a:t>The number of cells can be scheduled at once is limited to 2</a:t>
            </a:r>
            <a:endParaRPr lang="en-US" sz="1600" dirty="0">
              <a:ea typeface="Times New Roman" panose="02020603050405020304" pitchFamily="18" charset="0"/>
            </a:endParaRPr>
          </a:p>
          <a:p>
            <a:pPr lvl="2"/>
            <a:r>
              <a:rPr lang="en-GB" sz="1600" dirty="0">
                <a:ea typeface="Times New Roman" panose="02020603050405020304" pitchFamily="18" charset="0"/>
              </a:rPr>
              <a:t>The increase in DCI size should be minimized</a:t>
            </a:r>
            <a:endParaRPr lang="en-US" sz="1600" dirty="0">
              <a:ea typeface="Times New Roman" panose="02020603050405020304" pitchFamily="18" charset="0"/>
            </a:endParaRPr>
          </a:p>
          <a:p>
            <a:pPr marL="284162" lvl="1" indent="0">
              <a:buNone/>
            </a:pPr>
            <a:endParaRPr lang="en-US" sz="1800" dirty="0"/>
          </a:p>
          <a:p>
            <a:r>
              <a:rPr lang="en-US" sz="2200" dirty="0"/>
              <a:t>RAN1 completed the study </a:t>
            </a:r>
            <a:r>
              <a:rPr lang="en-US" sz="2200" dirty="0" smtClean="0"/>
              <a:t>on</a:t>
            </a:r>
            <a:r>
              <a:rPr lang="en-GB" sz="2200" dirty="0" smtClean="0">
                <a:ea typeface="Times New Roman" panose="02020603050405020304" pitchFamily="18" charset="0"/>
              </a:rPr>
              <a:t> </a:t>
            </a:r>
            <a:r>
              <a:rPr lang="en-GB" sz="2200" dirty="0">
                <a:ea typeface="Times New Roman" panose="02020603050405020304" pitchFamily="18" charset="0"/>
              </a:rPr>
              <a:t>scheduling </a:t>
            </a:r>
            <a:r>
              <a:rPr lang="en-GB" sz="2200" dirty="0" smtClean="0">
                <a:ea typeface="Times New Roman" panose="02020603050405020304" pitchFamily="18" charset="0"/>
              </a:rPr>
              <a:t>2 PDSCHs </a:t>
            </a:r>
            <a:r>
              <a:rPr lang="en-GB" sz="2200" dirty="0">
                <a:ea typeface="Times New Roman" panose="02020603050405020304" pitchFamily="18" charset="0"/>
              </a:rPr>
              <a:t>on 2 cells </a:t>
            </a:r>
            <a:r>
              <a:rPr lang="en-GB" sz="2200" dirty="0" smtClean="0">
                <a:ea typeface="Times New Roman" panose="02020603050405020304" pitchFamily="18" charset="0"/>
              </a:rPr>
              <a:t>using </a:t>
            </a:r>
            <a:r>
              <a:rPr lang="en-GB" sz="2200" dirty="0">
                <a:ea typeface="Times New Roman" panose="02020603050405020304" pitchFamily="18" charset="0"/>
              </a:rPr>
              <a:t>single DCI </a:t>
            </a:r>
            <a:r>
              <a:rPr lang="en-GB" sz="2200" dirty="0" smtClean="0">
                <a:ea typeface="Times New Roman" panose="02020603050405020304" pitchFamily="18" charset="0"/>
              </a:rPr>
              <a:t>[</a:t>
            </a:r>
            <a:r>
              <a:rPr lang="en-GB" sz="2200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R1-2102138</a:t>
            </a:r>
            <a:r>
              <a:rPr lang="en-GB" sz="2200" u="sng" dirty="0" smtClean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sz="2200" dirty="0"/>
              <a:t>General observations for a 2-cell scheduling DCI</a:t>
            </a:r>
            <a:endParaRPr lang="en-US" sz="2200" dirty="0"/>
          </a:p>
          <a:p>
            <a:pPr lvl="1"/>
            <a:r>
              <a:rPr lang="en-US" sz="1800" dirty="0"/>
              <a:t>DCI overhead savings without penalty on throughput include (a) </a:t>
            </a:r>
            <a:r>
              <a:rPr lang="en-US" sz="1800" dirty="0" smtClean="0"/>
              <a:t>CRC</a:t>
            </a:r>
            <a:r>
              <a:rPr lang="en-US" sz="1800" dirty="0"/>
              <a:t>, (b) fields for PUCCH transmission with HARQ-ACK (TPC command, slot indicator, resource indicator) and (c), </a:t>
            </a:r>
            <a:r>
              <a:rPr lang="en-US" sz="1800" dirty="0" smtClean="0"/>
              <a:t>the DAI field (for </a:t>
            </a:r>
            <a:r>
              <a:rPr lang="en-US" sz="1800" dirty="0"/>
              <a:t>Type-2 HARQ-ACK </a:t>
            </a:r>
            <a:r>
              <a:rPr lang="en-US" sz="1800" dirty="0" smtClean="0"/>
              <a:t>codebook</a:t>
            </a:r>
            <a:r>
              <a:rPr lang="en-US" sz="1800" dirty="0"/>
              <a:t>)</a:t>
            </a:r>
            <a:r>
              <a:rPr lang="en-US" sz="1800" dirty="0" smtClean="0"/>
              <a:t> </a:t>
            </a:r>
            <a:endParaRPr lang="en-US" sz="1800" dirty="0"/>
          </a:p>
          <a:p>
            <a:pPr lvl="1"/>
            <a:r>
              <a:rPr lang="en-US" sz="1800" dirty="0"/>
              <a:t>Reducing a few bits from other fields </a:t>
            </a:r>
            <a:r>
              <a:rPr lang="en-US" sz="1800" dirty="0" smtClean="0"/>
              <a:t>has a direct negative </a:t>
            </a:r>
            <a:r>
              <a:rPr lang="en-US" sz="1800" dirty="0"/>
              <a:t>impact on throughput </a:t>
            </a:r>
            <a:r>
              <a:rPr lang="en-US" sz="1800" dirty="0" smtClean="0"/>
              <a:t>(negative </a:t>
            </a:r>
            <a:r>
              <a:rPr lang="en-US" sz="1800" dirty="0" smtClean="0"/>
              <a:t>tradeoff)</a:t>
            </a:r>
            <a:endParaRPr lang="en-US" sz="1800" dirty="0"/>
          </a:p>
          <a:p>
            <a:pPr lvl="1"/>
            <a:r>
              <a:rPr lang="en-US" sz="1800" dirty="0"/>
              <a:t>There was </a:t>
            </a:r>
            <a:r>
              <a:rPr lang="en-US" sz="1800" dirty="0" smtClean="0"/>
              <a:t>generally </a:t>
            </a:r>
            <a:r>
              <a:rPr lang="en-US" sz="1800" dirty="0"/>
              <a:t>good alignment </a:t>
            </a:r>
            <a:r>
              <a:rPr lang="en-US" sz="1800" dirty="0" smtClean="0"/>
              <a:t>among </a:t>
            </a:r>
            <a:r>
              <a:rPr lang="en-US" sz="1800" dirty="0"/>
              <a:t>companies in link-level simulation results - on average</a:t>
            </a:r>
            <a:r>
              <a:rPr lang="en-US" sz="1800" dirty="0" smtClean="0"/>
              <a:t>, </a:t>
            </a:r>
            <a:r>
              <a:rPr lang="en-US" sz="1800" dirty="0"/>
              <a:t>use of </a:t>
            </a:r>
            <a:r>
              <a:rPr lang="en-US" sz="1800" dirty="0" smtClean="0"/>
              <a:t>one</a:t>
            </a:r>
            <a:r>
              <a:rPr lang="en-US" sz="1800" dirty="0" smtClean="0"/>
              <a:t> PDCCH/DCI to schedule 2 PDSCHs on 2 cells </a:t>
            </a:r>
            <a:r>
              <a:rPr lang="en-US" sz="1800" dirty="0"/>
              <a:t>requires 1-2 fewer CCEs than use of </a:t>
            </a:r>
            <a:r>
              <a:rPr lang="en-US" sz="1800" dirty="0" smtClean="0"/>
              <a:t>two respective</a:t>
            </a:r>
            <a:r>
              <a:rPr lang="en-US" sz="1800" dirty="0" smtClean="0"/>
              <a:t> PDCCHs/DCIs 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729446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Ideal Theoretical Throughout </a:t>
            </a:r>
            <a:r>
              <a:rPr lang="en-US" dirty="0" smtClean="0"/>
              <a:t>Gain from Single DCI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/>
              <a:t>RAN1 evaluations assumed </a:t>
            </a:r>
            <a:r>
              <a:rPr lang="en-US" sz="2200" dirty="0" smtClean="0"/>
              <a:t>that </a:t>
            </a:r>
            <a:r>
              <a:rPr lang="en-US" sz="2200" dirty="0"/>
              <a:t>all PDCCHs </a:t>
            </a:r>
            <a:r>
              <a:rPr lang="en-US" sz="2200" dirty="0" smtClean="0"/>
              <a:t>only schedule </a:t>
            </a:r>
            <a:r>
              <a:rPr lang="en-US" sz="2200" dirty="0"/>
              <a:t>PDSCHs on two </a:t>
            </a:r>
            <a:r>
              <a:rPr lang="en-US" sz="2200" dirty="0" smtClean="0"/>
              <a:t>cells, all the time</a:t>
            </a:r>
            <a:endParaRPr lang="en-US" sz="2200" dirty="0"/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Best case scenario for </a:t>
            </a:r>
            <a:r>
              <a:rPr lang="en-GB" sz="1800" dirty="0" smtClean="0">
                <a:ea typeface="Times New Roman" panose="02020603050405020304" pitchFamily="18" charset="0"/>
              </a:rPr>
              <a:t>one </a:t>
            </a:r>
            <a:r>
              <a:rPr lang="en-GB" sz="1800" dirty="0" smtClean="0">
                <a:ea typeface="Times New Roman" panose="02020603050405020304" pitchFamily="18" charset="0"/>
              </a:rPr>
              <a:t>PDCCH/DCI </a:t>
            </a:r>
            <a:r>
              <a:rPr lang="en-GB" sz="1800" dirty="0">
                <a:ea typeface="Times New Roman" panose="02020603050405020304" pitchFamily="18" charset="0"/>
              </a:rPr>
              <a:t>scheduling PDSCH on two cells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Unrealistic scenario because PDCCH is also used to schedule single-cell PDSCH</a:t>
            </a:r>
            <a:r>
              <a:rPr lang="en-GB" sz="1800" dirty="0" smtClean="0">
                <a:ea typeface="Times New Roman" panose="02020603050405020304" pitchFamily="18" charset="0"/>
              </a:rPr>
              <a:t>, </a:t>
            </a:r>
            <a:r>
              <a:rPr lang="en-GB" sz="1800" dirty="0">
                <a:ea typeface="Times New Roman" panose="02020603050405020304" pitchFamily="18" charset="0"/>
              </a:rPr>
              <a:t>PUSCH, or for common control</a:t>
            </a:r>
          </a:p>
          <a:p>
            <a:pPr marL="284162" lvl="1" indent="0">
              <a:buNone/>
            </a:pPr>
            <a:endParaRPr lang="en-GB" sz="1800" dirty="0">
              <a:ea typeface="Times New Roman" panose="02020603050405020304" pitchFamily="18" charset="0"/>
            </a:endParaRPr>
          </a:p>
          <a:p>
            <a:r>
              <a:rPr lang="en-GB" sz="2200" dirty="0">
                <a:ea typeface="Times New Roman" panose="02020603050405020304" pitchFamily="18" charset="0"/>
              </a:rPr>
              <a:t>Theoretical throughput/spectral efficiency gain is simple/transparent to compute using basic information theory and Shannon’s capacity formula (gain is proportional to BW savings)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For cells with small contiguous BW, such as 10 MHz at 700 MHz bands, at most </a:t>
            </a:r>
            <a:r>
              <a:rPr lang="en-GB" sz="1800" dirty="0" smtClean="0">
                <a:ea typeface="Times New Roman" panose="02020603050405020304" pitchFamily="18" charset="0"/>
              </a:rPr>
              <a:t>1-2 UEs </a:t>
            </a:r>
            <a:r>
              <a:rPr lang="en-GB" sz="1800" dirty="0" smtClean="0">
                <a:ea typeface="Times New Roman" panose="02020603050405020304" pitchFamily="18" charset="0"/>
              </a:rPr>
              <a:t>are </a:t>
            </a:r>
            <a:r>
              <a:rPr lang="en-GB" sz="1800" dirty="0">
                <a:ea typeface="Times New Roman" panose="02020603050405020304" pitchFamily="18" charset="0"/>
              </a:rPr>
              <a:t>scheduled </a:t>
            </a:r>
            <a:r>
              <a:rPr lang="en-GB" sz="1800" dirty="0" smtClean="0">
                <a:ea typeface="Times New Roman" panose="02020603050405020304" pitchFamily="18" charset="0"/>
              </a:rPr>
              <a:t>with CA per </a:t>
            </a:r>
            <a:r>
              <a:rPr lang="en-GB" sz="1800" dirty="0">
                <a:ea typeface="Times New Roman" panose="02020603050405020304" pitchFamily="18" charset="0"/>
              </a:rPr>
              <a:t>slot on average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A number of such </a:t>
            </a:r>
            <a:r>
              <a:rPr lang="en-GB" sz="1800" dirty="0" smtClean="0">
                <a:ea typeface="Times New Roman" panose="02020603050405020304" pitchFamily="18" charset="0"/>
              </a:rPr>
              <a:t>(contiguous spectrum) cells </a:t>
            </a:r>
            <a:r>
              <a:rPr lang="en-GB" sz="1800" dirty="0">
                <a:ea typeface="Times New Roman" panose="02020603050405020304" pitchFamily="18" charset="0"/>
              </a:rPr>
              <a:t>per operator on sub-GHz bands is </a:t>
            </a:r>
            <a:r>
              <a:rPr lang="en-GB" sz="1800" dirty="0" smtClean="0">
                <a:ea typeface="Times New Roman" panose="02020603050405020304" pitchFamily="18" charset="0"/>
              </a:rPr>
              <a:t>very </a:t>
            </a:r>
            <a:r>
              <a:rPr lang="en-GB" sz="1800" dirty="0" smtClean="0">
                <a:ea typeface="Times New Roman" panose="02020603050405020304" pitchFamily="18" charset="0"/>
              </a:rPr>
              <a:t>small</a:t>
            </a:r>
            <a:endParaRPr lang="en-GB" sz="1800" dirty="0">
              <a:ea typeface="Times New Roman" panose="02020603050405020304" pitchFamily="18" charset="0"/>
            </a:endParaRP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Saving 1-2 CCEs (6-12 RBs) for scheduling per pair of cells corresponds to BW savings per slot </a:t>
            </a:r>
          </a:p>
          <a:p>
            <a:pPr lvl="2"/>
            <a:r>
              <a:rPr lang="en-GB" sz="1600" dirty="0">
                <a:ea typeface="Times New Roman" panose="02020603050405020304" pitchFamily="18" charset="0"/>
              </a:rPr>
              <a:t>For scheduling cell of 20 MHz (100 RBs), </a:t>
            </a:r>
            <a:r>
              <a:rPr lang="en-GB" sz="1600" dirty="0" smtClean="0">
                <a:ea typeface="Times New Roman" panose="02020603050405020304" pitchFamily="18" charset="0"/>
              </a:rPr>
              <a:t>gain </a:t>
            </a:r>
            <a:r>
              <a:rPr lang="en-GB" sz="1600" dirty="0">
                <a:ea typeface="Times New Roman" panose="02020603050405020304" pitchFamily="18" charset="0"/>
              </a:rPr>
              <a:t>is 6-12 (RBs) x (2 cell pairs) /(100 RBs/symbol x 14 symbols) = 0.85% - 1.7%  </a:t>
            </a:r>
          </a:p>
          <a:p>
            <a:pPr lvl="2"/>
            <a:r>
              <a:rPr lang="en-GB" sz="1600" dirty="0">
                <a:ea typeface="Times New Roman" panose="02020603050405020304" pitchFamily="18" charset="0"/>
              </a:rPr>
              <a:t>For scheduling cell of 100 MHz (500 RBs</a:t>
            </a:r>
            <a:r>
              <a:rPr lang="en-GB" sz="1600" dirty="0" smtClean="0">
                <a:ea typeface="Times New Roman" panose="02020603050405020304" pitchFamily="18" charset="0"/>
              </a:rPr>
              <a:t>), </a:t>
            </a:r>
            <a:r>
              <a:rPr lang="en-GB" sz="1600" dirty="0">
                <a:ea typeface="Times New Roman" panose="02020603050405020304" pitchFamily="18" charset="0"/>
              </a:rPr>
              <a:t>gain is 6-12 (RBs) x (2 cell pairs) /(500 RBs/symbol x 14 symbols) = 0.017% - 0.034%</a:t>
            </a:r>
            <a:endParaRPr lang="en-US" sz="1600" dirty="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9104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Actual Throughout </a:t>
            </a:r>
            <a:r>
              <a:rPr lang="en-US" dirty="0" smtClean="0"/>
              <a:t>Gain </a:t>
            </a:r>
            <a:r>
              <a:rPr lang="en-US" dirty="0"/>
              <a:t>from Single DCI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ea typeface="Times New Roman" panose="02020603050405020304" pitchFamily="18" charset="0"/>
              </a:rPr>
              <a:t>For any CCE savings to translate </a:t>
            </a:r>
            <a:r>
              <a:rPr lang="en-GB" sz="2000" dirty="0" smtClean="0">
                <a:ea typeface="Times New Roman" panose="02020603050405020304" pitchFamily="18" charset="0"/>
              </a:rPr>
              <a:t>to </a:t>
            </a:r>
            <a:r>
              <a:rPr lang="en-GB" sz="2000" dirty="0">
                <a:ea typeface="Times New Roman" panose="02020603050405020304" pitchFamily="18" charset="0"/>
              </a:rPr>
              <a:t>throughput gains, saved CCEs need to be possible to use for PDSCH; however, that is not possible when any of the following typical events also </a:t>
            </a:r>
            <a:r>
              <a:rPr lang="en-GB" sz="2000" dirty="0" smtClean="0">
                <a:ea typeface="Times New Roman" panose="02020603050405020304" pitchFamily="18" charset="0"/>
              </a:rPr>
              <a:t>occurs in a CORESET</a:t>
            </a:r>
            <a:endParaRPr lang="en-GB" sz="2000" dirty="0">
              <a:ea typeface="Times New Roman" panose="02020603050405020304" pitchFamily="18" charset="0"/>
            </a:endParaRPr>
          </a:p>
          <a:p>
            <a:pPr lvl="1"/>
            <a:r>
              <a:rPr lang="en-GB" sz="1800" dirty="0" smtClean="0">
                <a:ea typeface="Times New Roman" panose="02020603050405020304" pitchFamily="18" charset="0"/>
              </a:rPr>
              <a:t>PDCCH that schedules PDSCH </a:t>
            </a:r>
            <a:r>
              <a:rPr lang="en-GB" sz="1800" dirty="0">
                <a:ea typeface="Times New Roman" panose="02020603050405020304" pitchFamily="18" charset="0"/>
              </a:rPr>
              <a:t>for any other UE</a:t>
            </a:r>
          </a:p>
          <a:p>
            <a:pPr lvl="1"/>
            <a:r>
              <a:rPr lang="en-GB" sz="1800" dirty="0" smtClean="0">
                <a:ea typeface="Times New Roman" panose="02020603050405020304" pitchFamily="18" charset="0"/>
              </a:rPr>
              <a:t>PDCCH that schedules PUSCH </a:t>
            </a:r>
            <a:r>
              <a:rPr lang="en-GB" sz="1800" dirty="0">
                <a:ea typeface="Times New Roman" panose="02020603050405020304" pitchFamily="18" charset="0"/>
              </a:rPr>
              <a:t>for any UE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PDCCH transmission for common control</a:t>
            </a:r>
          </a:p>
          <a:p>
            <a:pPr marL="284162" lvl="1" indent="0">
              <a:buNone/>
            </a:pPr>
            <a:endParaRPr lang="en-GB" sz="1800" dirty="0">
              <a:ea typeface="Times New Roman" panose="02020603050405020304" pitchFamily="18" charset="0"/>
            </a:endParaRPr>
          </a:p>
          <a:p>
            <a:r>
              <a:rPr lang="en-GB" sz="2000" dirty="0">
                <a:ea typeface="Times New Roman" panose="02020603050405020304" pitchFamily="18" charset="0"/>
              </a:rPr>
              <a:t>To circumvent the above </a:t>
            </a:r>
            <a:r>
              <a:rPr lang="en-GB" sz="2000" dirty="0" smtClean="0">
                <a:ea typeface="Times New Roman" panose="02020603050405020304" pitchFamily="18" charset="0"/>
              </a:rPr>
              <a:t>limitations, </a:t>
            </a:r>
            <a:r>
              <a:rPr lang="en-GB" sz="2000" dirty="0">
                <a:ea typeface="Times New Roman" panose="02020603050405020304" pitchFamily="18" charset="0"/>
              </a:rPr>
              <a:t>reduced CORESET sizes (due to savings of 1-2 CCEs for scheduling PDSCH per </a:t>
            </a:r>
            <a:r>
              <a:rPr lang="en-GB" sz="2000" dirty="0" smtClean="0">
                <a:ea typeface="Times New Roman" panose="02020603050405020304" pitchFamily="18" charset="0"/>
              </a:rPr>
              <a:t>cell-pair</a:t>
            </a:r>
            <a:r>
              <a:rPr lang="en-GB" sz="2000" dirty="0">
                <a:ea typeface="Times New Roman" panose="02020603050405020304" pitchFamily="18" charset="0"/>
              </a:rPr>
              <a:t>) were suggested; however, that is not realistic </a:t>
            </a:r>
            <a:r>
              <a:rPr lang="en-GB" sz="2000" u="sng" dirty="0">
                <a:ea typeface="Times New Roman" panose="02020603050405020304" pitchFamily="18" charset="0"/>
              </a:rPr>
              <a:t>at least</a:t>
            </a:r>
            <a:r>
              <a:rPr lang="en-GB" sz="2000" dirty="0">
                <a:ea typeface="Times New Roman" panose="02020603050405020304" pitchFamily="18" charset="0"/>
              </a:rPr>
              <a:t> because a CORESET size cannot be dimensioned only for </a:t>
            </a:r>
            <a:r>
              <a:rPr lang="en-GB" sz="2000" dirty="0" smtClean="0">
                <a:ea typeface="Times New Roman" panose="02020603050405020304" pitchFamily="18" charset="0"/>
              </a:rPr>
              <a:t>when </a:t>
            </a:r>
            <a:r>
              <a:rPr lang="en-GB" sz="2000" dirty="0" smtClean="0">
                <a:ea typeface="Times New Roman" panose="02020603050405020304" pitchFamily="18" charset="0"/>
              </a:rPr>
              <a:t>one PDCCH </a:t>
            </a:r>
            <a:r>
              <a:rPr lang="en-GB" sz="2000" dirty="0">
                <a:ea typeface="Times New Roman" panose="02020603050405020304" pitchFamily="18" charset="0"/>
              </a:rPr>
              <a:t>schedules only </a:t>
            </a:r>
            <a:r>
              <a:rPr lang="en-GB" sz="2000" dirty="0" smtClean="0">
                <a:ea typeface="Times New Roman" panose="02020603050405020304" pitchFamily="18" charset="0"/>
              </a:rPr>
              <a:t>2 PDSCHs </a:t>
            </a:r>
            <a:r>
              <a:rPr lang="en-GB" sz="2000" dirty="0">
                <a:ea typeface="Times New Roman" panose="02020603050405020304" pitchFamily="18" charset="0"/>
              </a:rPr>
              <a:t>on 2 cells all the time</a:t>
            </a:r>
          </a:p>
          <a:p>
            <a:pPr lvl="1"/>
            <a:r>
              <a:rPr lang="en-GB" dirty="0">
                <a:ea typeface="Times New Roman" panose="02020603050405020304" pitchFamily="18" charset="0"/>
              </a:rPr>
              <a:t>Additional factors reversing any gain exist, such as padding/increasing size of UL DCI formats to maintain DCI format size budget </a:t>
            </a:r>
          </a:p>
          <a:p>
            <a:pPr lvl="1"/>
            <a:endParaRPr lang="en-GB" sz="1200" dirty="0">
              <a:ea typeface="Times New Roman" panose="02020603050405020304" pitchFamily="18" charset="0"/>
            </a:endParaRPr>
          </a:p>
          <a:p>
            <a:r>
              <a:rPr lang="en-GB" sz="2000" u="sng" dirty="0"/>
              <a:t>Conclusion on throughput</a:t>
            </a:r>
          </a:p>
          <a:p>
            <a:pPr lvl="1"/>
            <a:r>
              <a:rPr lang="en-GB" sz="1800" dirty="0" smtClean="0"/>
              <a:t>Under ideal (and non-realistic) assumptions</a:t>
            </a:r>
            <a:r>
              <a:rPr lang="en-GB" sz="1800" dirty="0"/>
              <a:t>, maximum theoretical gains from a PDCCH scheduling 2 PDSCHs on 2 respective cells are negligible</a:t>
            </a:r>
          </a:p>
          <a:p>
            <a:pPr lvl="1"/>
            <a:r>
              <a:rPr lang="en-GB" sz="1800" dirty="0"/>
              <a:t>Actual gains from a PDCCH scheduling PDSCH on two cells </a:t>
            </a:r>
            <a:r>
              <a:rPr lang="en-GB" sz="1800" dirty="0" smtClean="0"/>
              <a:t>are zero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7880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PDCCH Blocking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>
                <a:ea typeface="Times New Roman" panose="02020603050405020304" pitchFamily="18" charset="0"/>
              </a:rPr>
              <a:t>PDCCH blocking was another comparison metric between 2 PDCCHs vs. 1 PDCCH to schedule 2 PDSCHs   </a:t>
            </a:r>
            <a:endParaRPr lang="en-GB" dirty="0">
              <a:ea typeface="Times New Roman" panose="02020603050405020304" pitchFamily="18" charset="0"/>
            </a:endParaRPr>
          </a:p>
          <a:p>
            <a:r>
              <a:rPr lang="en-GB" sz="2000" dirty="0">
                <a:ea typeface="Times New Roman" panose="02020603050405020304" pitchFamily="18" charset="0"/>
              </a:rPr>
              <a:t>Given </a:t>
            </a:r>
            <a:r>
              <a:rPr lang="en-GB" sz="2000" dirty="0" smtClean="0">
                <a:ea typeface="Times New Roman" panose="02020603050405020304" pitchFamily="18" charset="0"/>
              </a:rPr>
              <a:t>the average </a:t>
            </a:r>
            <a:r>
              <a:rPr lang="en-GB" sz="2000" dirty="0">
                <a:ea typeface="Times New Roman" panose="02020603050405020304" pitchFamily="18" charset="0"/>
              </a:rPr>
              <a:t>savings of 1-2 </a:t>
            </a:r>
            <a:r>
              <a:rPr lang="en-GB" sz="2000" dirty="0" smtClean="0">
                <a:ea typeface="Times New Roman" panose="02020603050405020304" pitchFamily="18" charset="0"/>
              </a:rPr>
              <a:t>CCEs </a:t>
            </a:r>
            <a:r>
              <a:rPr lang="en-GB" sz="2000" dirty="0">
                <a:ea typeface="Times New Roman" panose="02020603050405020304" pitchFamily="18" charset="0"/>
              </a:rPr>
              <a:t>for scheduling 2 PDSCHs with 1 PDCCH (versus 2 PDCCHs), and that scheduling is at most on 2 cell pairs at sub-GHz, PDCCH blocking is fundamentally not an issue</a:t>
            </a:r>
          </a:p>
          <a:p>
            <a:r>
              <a:rPr lang="en-GB" sz="2000" dirty="0">
                <a:ea typeface="Times New Roman" panose="02020603050405020304" pitchFamily="18" charset="0"/>
              </a:rPr>
              <a:t>Similar to throughput evaluations</a:t>
            </a:r>
            <a:r>
              <a:rPr lang="en-GB" sz="2000" dirty="0" smtClean="0">
                <a:ea typeface="Times New Roman" panose="02020603050405020304" pitchFamily="18" charset="0"/>
              </a:rPr>
              <a:t>, several companies </a:t>
            </a:r>
            <a:r>
              <a:rPr lang="en-GB" sz="2000" dirty="0">
                <a:ea typeface="Times New Roman" panose="02020603050405020304" pitchFamily="18" charset="0"/>
              </a:rPr>
              <a:t>considered PDCCH blocking for scenarios </a:t>
            </a:r>
            <a:r>
              <a:rPr lang="en-GB" sz="2000" dirty="0" smtClean="0">
                <a:ea typeface="Times New Roman" panose="02020603050405020304" pitchFamily="18" charset="0"/>
              </a:rPr>
              <a:t>not reflecting actual deployments, </a:t>
            </a:r>
            <a:r>
              <a:rPr lang="en-GB" sz="2000" dirty="0">
                <a:ea typeface="Times New Roman" panose="02020603050405020304" pitchFamily="18" charset="0"/>
              </a:rPr>
              <a:t>such as: 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Continuous PDSCH scheduling on at least 5, and typically more than 10, </a:t>
            </a:r>
            <a:r>
              <a:rPr lang="en-GB" sz="1800" dirty="0" smtClean="0">
                <a:ea typeface="Times New Roman" panose="02020603050405020304" pitchFamily="18" charset="0"/>
              </a:rPr>
              <a:t>cell-pairs </a:t>
            </a:r>
            <a:r>
              <a:rPr lang="en-GB" sz="1800" dirty="0">
                <a:ea typeface="Times New Roman" panose="02020603050405020304" pitchFamily="18" charset="0"/>
              </a:rPr>
              <a:t>in every slot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No other PDCCH </a:t>
            </a:r>
            <a:r>
              <a:rPr lang="en-GB" sz="1800" dirty="0" smtClean="0">
                <a:ea typeface="Times New Roman" panose="02020603050405020304" pitchFamily="18" charset="0"/>
              </a:rPr>
              <a:t>in </a:t>
            </a:r>
            <a:r>
              <a:rPr lang="en-GB" sz="1800" dirty="0">
                <a:ea typeface="Times New Roman" panose="02020603050405020304" pitchFamily="18" charset="0"/>
              </a:rPr>
              <a:t>CORESET – e.g. no PDCCH for scheduling single-cell PDSCH or PUSCH, or for common control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Use of only one CORESET </a:t>
            </a:r>
            <a:r>
              <a:rPr lang="en-GB" sz="1800" dirty="0" smtClean="0">
                <a:ea typeface="Times New Roman" panose="02020603050405020304" pitchFamily="18" charset="0"/>
              </a:rPr>
              <a:t>(use </a:t>
            </a:r>
            <a:r>
              <a:rPr lang="en-GB" sz="1800" dirty="0">
                <a:ea typeface="Times New Roman" panose="02020603050405020304" pitchFamily="18" charset="0"/>
              </a:rPr>
              <a:t>of multiple CORESETs is mathematically guaranteed to lower blocking - also known by simulations)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Blocking probabilities </a:t>
            </a:r>
            <a:r>
              <a:rPr lang="en-GB" sz="1800" dirty="0" smtClean="0">
                <a:ea typeface="Times New Roman" panose="02020603050405020304" pitchFamily="18" charset="0"/>
              </a:rPr>
              <a:t>were </a:t>
            </a:r>
            <a:r>
              <a:rPr lang="en-GB" sz="1800" dirty="0">
                <a:ea typeface="Times New Roman" panose="02020603050405020304" pitchFamily="18" charset="0"/>
              </a:rPr>
              <a:t>already too </a:t>
            </a:r>
            <a:r>
              <a:rPr lang="en-GB" sz="1800" dirty="0" smtClean="0">
                <a:ea typeface="Times New Roman" panose="02020603050405020304" pitchFamily="18" charset="0"/>
              </a:rPr>
              <a:t>high, </a:t>
            </a:r>
            <a:r>
              <a:rPr lang="en-GB" sz="1800" dirty="0">
                <a:ea typeface="Times New Roman" panose="02020603050405020304" pitchFamily="18" charset="0"/>
              </a:rPr>
              <a:t>both </a:t>
            </a:r>
            <a:r>
              <a:rPr lang="en-GB" sz="1800" dirty="0" smtClean="0">
                <a:ea typeface="Times New Roman" panose="02020603050405020304" pitchFamily="18" charset="0"/>
              </a:rPr>
              <a:t>for using 1 </a:t>
            </a:r>
            <a:r>
              <a:rPr lang="en-GB" sz="1800" dirty="0">
                <a:ea typeface="Times New Roman" panose="02020603050405020304" pitchFamily="18" charset="0"/>
              </a:rPr>
              <a:t>PDCCH and 2 PDCCHs </a:t>
            </a:r>
            <a:r>
              <a:rPr lang="en-GB" sz="1800" dirty="0" smtClean="0">
                <a:ea typeface="Times New Roman" panose="02020603050405020304" pitchFamily="18" charset="0"/>
              </a:rPr>
              <a:t>(for </a:t>
            </a:r>
            <a:r>
              <a:rPr lang="en-GB" sz="1800" dirty="0">
                <a:ea typeface="Times New Roman" panose="02020603050405020304" pitchFamily="18" charset="0"/>
              </a:rPr>
              <a:t>scheduling 2 </a:t>
            </a:r>
            <a:r>
              <a:rPr lang="en-GB" sz="1800" dirty="0" smtClean="0">
                <a:ea typeface="Times New Roman" panose="02020603050405020304" pitchFamily="18" charset="0"/>
              </a:rPr>
              <a:t>PDSCHs)</a:t>
            </a:r>
            <a:endParaRPr lang="en-GB" sz="1800" dirty="0">
              <a:ea typeface="Times New Roman" panose="02020603050405020304" pitchFamily="18" charset="0"/>
            </a:endParaRP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No consideration </a:t>
            </a:r>
            <a:r>
              <a:rPr lang="en-GB" sz="1800" dirty="0" smtClean="0">
                <a:ea typeface="Times New Roman" panose="02020603050405020304" pitchFamily="18" charset="0"/>
              </a:rPr>
              <a:t>of the</a:t>
            </a:r>
            <a:r>
              <a:rPr lang="en-GB" sz="1800" dirty="0" smtClean="0">
                <a:ea typeface="Times New Roman" panose="02020603050405020304" pitchFamily="18" charset="0"/>
              </a:rPr>
              <a:t> </a:t>
            </a:r>
            <a:r>
              <a:rPr lang="en-GB" sz="1800" dirty="0">
                <a:ea typeface="Times New Roman" panose="02020603050405020304" pitchFamily="18" charset="0"/>
              </a:rPr>
              <a:t>increase in PDCCH blocking probability due to requirements to increase UL DCI size in order to maintain the DCI format size </a:t>
            </a:r>
            <a:r>
              <a:rPr lang="en-GB" sz="1800" dirty="0" smtClean="0">
                <a:ea typeface="Times New Roman" panose="02020603050405020304" pitchFamily="18" charset="0"/>
              </a:rPr>
              <a:t>budget </a:t>
            </a:r>
            <a:r>
              <a:rPr lang="en-GB" sz="1800" dirty="0" smtClean="0">
                <a:ea typeface="Times New Roman" panose="02020603050405020304" pitchFamily="18" charset="0"/>
              </a:rPr>
              <a:t>when</a:t>
            </a:r>
            <a:r>
              <a:rPr lang="en-GB" sz="1800" dirty="0" smtClean="0">
                <a:ea typeface="Times New Roman" panose="02020603050405020304" pitchFamily="18" charset="0"/>
              </a:rPr>
              <a:t> using a single DL DCI to schedule 2 DL cells</a:t>
            </a:r>
            <a:endParaRPr lang="en-GB" sz="1800" dirty="0">
              <a:ea typeface="Times New Roman" panose="02020603050405020304" pitchFamily="18" charset="0"/>
            </a:endParaRPr>
          </a:p>
          <a:p>
            <a:pPr marL="284162" lvl="1" indent="0">
              <a:buNone/>
            </a:pPr>
            <a:endParaRPr lang="en-GB" sz="1200" dirty="0">
              <a:ea typeface="Times New Roman" panose="02020603050405020304" pitchFamily="18" charset="0"/>
            </a:endParaRPr>
          </a:p>
          <a:p>
            <a:r>
              <a:rPr lang="en-GB" sz="2000" u="sng" dirty="0"/>
              <a:t>Conclusion on blocking</a:t>
            </a:r>
            <a:r>
              <a:rPr lang="en-GB" sz="2000" dirty="0"/>
              <a:t>: Reduction of PDCCH blocking from using 1 </a:t>
            </a:r>
            <a:r>
              <a:rPr lang="en-GB" sz="2000" dirty="0" smtClean="0"/>
              <a:t>PDCCH </a:t>
            </a:r>
            <a:r>
              <a:rPr lang="en-GB" sz="2000" dirty="0"/>
              <a:t>to schedule 2 PDSCHs on a cell pair is practically zero and can occasionally, due to required padding of UL </a:t>
            </a:r>
            <a:r>
              <a:rPr lang="en-GB" sz="2000" dirty="0" smtClean="0"/>
              <a:t>DCI, even </a:t>
            </a:r>
            <a:r>
              <a:rPr lang="en-GB" sz="2000" dirty="0"/>
              <a:t>be negative</a:t>
            </a:r>
          </a:p>
        </p:txBody>
      </p:sp>
    </p:spTree>
    <p:extLst>
      <p:ext uri="{BB962C8B-B14F-4D97-AF65-F5344CB8AC3E}">
        <p14:creationId xmlns:p14="http://schemas.microsoft.com/office/powerpoint/2010/main" val="3484850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958" y="965200"/>
            <a:ext cx="11592076" cy="5453017"/>
          </a:xfrm>
        </p:spPr>
        <p:txBody>
          <a:bodyPr>
            <a:normAutofit/>
          </a:bodyPr>
          <a:lstStyle/>
          <a:p>
            <a:r>
              <a:rPr lang="en-GB" sz="2000" dirty="0">
                <a:ea typeface="Times New Roman" panose="02020603050405020304" pitchFamily="18" charset="0"/>
              </a:rPr>
              <a:t>Using 1 </a:t>
            </a:r>
            <a:r>
              <a:rPr lang="en-GB" sz="2000" dirty="0" smtClean="0">
                <a:ea typeface="Times New Roman" panose="02020603050405020304" pitchFamily="18" charset="0"/>
              </a:rPr>
              <a:t>PDCCH</a:t>
            </a:r>
            <a:r>
              <a:rPr lang="en-GB" sz="2000" dirty="0" smtClean="0">
                <a:ea typeface="Times New Roman" panose="02020603050405020304" pitchFamily="18" charset="0"/>
              </a:rPr>
              <a:t> </a:t>
            </a:r>
            <a:r>
              <a:rPr lang="en-GB" sz="2000" dirty="0">
                <a:ea typeface="Times New Roman" panose="02020603050405020304" pitchFamily="18" charset="0"/>
              </a:rPr>
              <a:t>to schedule 2 PDSCHs </a:t>
            </a:r>
            <a:r>
              <a:rPr lang="en-GB" sz="2000" dirty="0" smtClean="0">
                <a:ea typeface="Times New Roman" panose="02020603050405020304" pitchFamily="18" charset="0"/>
              </a:rPr>
              <a:t>on 2 </a:t>
            </a:r>
            <a:r>
              <a:rPr lang="en-GB" sz="2000" dirty="0">
                <a:ea typeface="Times New Roman" panose="02020603050405020304" pitchFamily="18" charset="0"/>
              </a:rPr>
              <a:t>cells offers marginal gain in theory and no gain in </a:t>
            </a:r>
            <a:r>
              <a:rPr lang="en-GB" sz="2000" dirty="0" smtClean="0">
                <a:ea typeface="Times New Roman" panose="02020603050405020304" pitchFamily="18" charset="0"/>
              </a:rPr>
              <a:t>reality</a:t>
            </a:r>
            <a:endParaRPr lang="en-GB" sz="1600" dirty="0">
              <a:ea typeface="Times New Roman" panose="02020603050405020304" pitchFamily="18" charset="0"/>
            </a:endParaRPr>
          </a:p>
          <a:p>
            <a:r>
              <a:rPr lang="en-GB" sz="2000" dirty="0">
                <a:ea typeface="Times New Roman" panose="02020603050405020304" pitchFamily="18" charset="0"/>
              </a:rPr>
              <a:t>Expected RAN1/RAN2 specification work can be substantial and include at least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DCI format design that </a:t>
            </a:r>
            <a:r>
              <a:rPr lang="en-GB" sz="1800" dirty="0" smtClean="0">
                <a:ea typeface="Times New Roman" panose="02020603050405020304" pitchFamily="18" charset="0"/>
              </a:rPr>
              <a:t>can</a:t>
            </a:r>
            <a:r>
              <a:rPr lang="en-GB" sz="1800" dirty="0" smtClean="0">
                <a:ea typeface="Times New Roman" panose="02020603050405020304" pitchFamily="18" charset="0"/>
              </a:rPr>
              <a:t> involve </a:t>
            </a:r>
            <a:r>
              <a:rPr lang="en-GB" sz="1800" dirty="0">
                <a:ea typeface="Times New Roman" panose="02020603050405020304" pitchFamily="18" charset="0"/>
              </a:rPr>
              <a:t>practically every field </a:t>
            </a:r>
            <a:r>
              <a:rPr lang="en-GB" sz="1800" dirty="0" smtClean="0">
                <a:ea typeface="Times New Roman" panose="02020603050405020304" pitchFamily="18" charset="0"/>
              </a:rPr>
              <a:t>in the DCI format</a:t>
            </a:r>
            <a:endParaRPr lang="en-GB" sz="1800" dirty="0">
              <a:ea typeface="Times New Roman" panose="02020603050405020304" pitchFamily="18" charset="0"/>
            </a:endParaRP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Determination of maximum PDCCH candidates/non-overlapping CCEs per slot per scheduled </a:t>
            </a:r>
            <a:r>
              <a:rPr lang="en-GB" sz="1800" dirty="0" smtClean="0">
                <a:ea typeface="Times New Roman" panose="02020603050405020304" pitchFamily="18" charset="0"/>
              </a:rPr>
              <a:t>cell (including </a:t>
            </a:r>
            <a:r>
              <a:rPr lang="en-GB" sz="1800" dirty="0">
                <a:ea typeface="Times New Roman" panose="02020603050405020304" pitchFamily="18" charset="0"/>
              </a:rPr>
              <a:t>when cells in a </a:t>
            </a:r>
            <a:r>
              <a:rPr lang="en-GB" sz="1800" dirty="0" smtClean="0">
                <a:ea typeface="Times New Roman" panose="02020603050405020304" pitchFamily="18" charset="0"/>
              </a:rPr>
              <a:t>cell-pair </a:t>
            </a:r>
            <a:r>
              <a:rPr lang="en-GB" sz="1800" dirty="0">
                <a:ea typeface="Times New Roman" panose="02020603050405020304" pitchFamily="18" charset="0"/>
              </a:rPr>
              <a:t>have different </a:t>
            </a:r>
            <a:r>
              <a:rPr lang="en-GB" sz="1800" dirty="0" smtClean="0">
                <a:ea typeface="Times New Roman" panose="02020603050405020304" pitchFamily="18" charset="0"/>
              </a:rPr>
              <a:t>SCS), </a:t>
            </a:r>
            <a:r>
              <a:rPr lang="en-GB" sz="1800" dirty="0">
                <a:ea typeface="Times New Roman" panose="02020603050405020304" pitchFamily="18" charset="0"/>
              </a:rPr>
              <a:t>PDCCH overbooking UE procedures, etc.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HARQ-ACK codebook design</a:t>
            </a:r>
          </a:p>
          <a:p>
            <a:pPr lvl="1"/>
            <a:r>
              <a:rPr lang="en-GB" sz="1800" dirty="0">
                <a:ea typeface="Times New Roman" panose="02020603050405020304" pitchFamily="18" charset="0"/>
              </a:rPr>
              <a:t>Other aspects, such as indication of cell pairs (e.g. RRC or DCI-based), search space design, TB scheduling per cell or TB scheduling across two cells, etc.</a:t>
            </a:r>
            <a:endParaRPr lang="en-GB" dirty="0">
              <a:ea typeface="Times New Roman" panose="02020603050405020304" pitchFamily="18" charset="0"/>
            </a:endParaRPr>
          </a:p>
          <a:p>
            <a:r>
              <a:rPr lang="en-GB" sz="2000" dirty="0">
                <a:ea typeface="Times New Roman" panose="02020603050405020304" pitchFamily="18" charset="0"/>
              </a:rPr>
              <a:t>Considering the absence of any benefit, that Rel-17 has already been extended, and that e-meetings are expected to continue </a:t>
            </a:r>
            <a:r>
              <a:rPr lang="en-GB" sz="2000" dirty="0" smtClean="0">
                <a:ea typeface="Times New Roman" panose="02020603050405020304" pitchFamily="18" charset="0"/>
              </a:rPr>
              <a:t>at least for most of</a:t>
            </a:r>
            <a:r>
              <a:rPr lang="en-GB" sz="2000" dirty="0" smtClean="0">
                <a:ea typeface="Times New Roman" panose="02020603050405020304" pitchFamily="18" charset="0"/>
              </a:rPr>
              <a:t> </a:t>
            </a:r>
            <a:r>
              <a:rPr lang="en-GB" sz="2000" dirty="0">
                <a:ea typeface="Times New Roman" panose="02020603050405020304" pitchFamily="18" charset="0"/>
              </a:rPr>
              <a:t>Rel-17, RANP should not endorse any further work on the topic</a:t>
            </a:r>
          </a:p>
          <a:p>
            <a:pPr marL="284162" lvl="1" indent="0">
              <a:buNone/>
            </a:pPr>
            <a:endParaRPr lang="en-GB" dirty="0">
              <a:ea typeface="Times New Roman" panose="02020603050405020304" pitchFamily="18" charset="0"/>
            </a:endParaRPr>
          </a:p>
          <a:p>
            <a:r>
              <a:rPr lang="en-GB" sz="2000" b="1" u="sng" dirty="0">
                <a:ea typeface="Times New Roman" panose="02020603050405020304" pitchFamily="18" charset="0"/>
              </a:rPr>
              <a:t>Proposal</a:t>
            </a:r>
            <a:r>
              <a:rPr lang="en-GB" sz="2000" u="sng" dirty="0">
                <a:ea typeface="Times New Roman" panose="02020603050405020304" pitchFamily="18" charset="0"/>
              </a:rPr>
              <a:t>: WGs do not perform any further work in Rel-17 on the use of 1 </a:t>
            </a:r>
            <a:r>
              <a:rPr lang="en-GB" sz="2000" u="sng" dirty="0" smtClean="0">
                <a:ea typeface="Times New Roman" panose="02020603050405020304" pitchFamily="18" charset="0"/>
              </a:rPr>
              <a:t>PDCCH/DCI </a:t>
            </a:r>
            <a:r>
              <a:rPr lang="en-GB" sz="2000" u="sng" dirty="0">
                <a:ea typeface="Times New Roman" panose="02020603050405020304" pitchFamily="18" charset="0"/>
              </a:rPr>
              <a:t>to schedule 2 PDSCHs on a respective </a:t>
            </a:r>
            <a:r>
              <a:rPr lang="en-GB" sz="2000" u="sng" dirty="0" smtClean="0">
                <a:ea typeface="Times New Roman" panose="02020603050405020304" pitchFamily="18" charset="0"/>
              </a:rPr>
              <a:t>pair of cells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68803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26467</TotalTime>
  <Words>1015</Words>
  <Application>Microsoft Office PowerPoint</Application>
  <PresentationFormat>Widescreen</PresentationFormat>
  <Paragraphs>67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Malgun Gothic</vt:lpstr>
      <vt:lpstr>Arial</vt:lpstr>
      <vt:lpstr>Batang</vt:lpstr>
      <vt:lpstr>Calibri</vt:lpstr>
      <vt:lpstr>Calibri Light</vt:lpstr>
      <vt:lpstr>굴림</vt:lpstr>
      <vt:lpstr>Symbol</vt:lpstr>
      <vt:lpstr>Times New Roman</vt:lpstr>
      <vt:lpstr>Titillium</vt:lpstr>
      <vt:lpstr>Verdana</vt:lpstr>
      <vt:lpstr>Wingdings</vt:lpstr>
      <vt:lpstr>Office 테마</vt:lpstr>
      <vt:lpstr>PowerPoint Presentation</vt:lpstr>
      <vt:lpstr>Overview</vt:lpstr>
      <vt:lpstr>Ideal Theoretical Throughout Gain from Single DCI</vt:lpstr>
      <vt:lpstr>Actual Throughout Gain from Single DCI</vt:lpstr>
      <vt:lpstr>PDCCH Blocking</vt:lpstr>
      <vt:lpstr>Conclusions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Aris Papasakellariou 1</cp:lastModifiedBy>
  <cp:revision>252</cp:revision>
  <dcterms:created xsi:type="dcterms:W3CDTF">2019-02-14T07:06:45Z</dcterms:created>
  <dcterms:modified xsi:type="dcterms:W3CDTF">2021-03-12T15:35:14Z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D:\Documents\SEC Documents\2019 documents\PPT template.pptx</vt:lpwstr>
  </property>
</Properties>
</file>