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409" r:id="rId6"/>
    <p:sldId id="410" r:id="rId7"/>
    <p:sldId id="396" r:id="rId8"/>
    <p:sldId id="411" r:id="rId9"/>
    <p:sldId id="398" r:id="rId10"/>
    <p:sldId id="412" r:id="rId11"/>
    <p:sldId id="408" r:id="rId12"/>
    <p:sldId id="416" r:id="rId13"/>
    <p:sldId id="413" r:id="rId14"/>
    <p:sldId id="417" r:id="rId15"/>
    <p:sldId id="414" r:id="rId16"/>
    <p:sldId id="415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9DEA3BDE-068F-47A9-8BCE-6A5E97AD74AA}">
          <p14:sldIdLst>
            <p14:sldId id="341"/>
          </p14:sldIdLst>
        </p14:section>
        <p14:section name="white 白底" id="{48273BEF-E86D-1E41-894E-82DC393DEF7E}">
          <p14:sldIdLst>
            <p14:sldId id="409"/>
            <p14:sldId id="410"/>
            <p14:sldId id="396"/>
            <p14:sldId id="411"/>
            <p14:sldId id="398"/>
            <p14:sldId id="412"/>
            <p14:sldId id="408"/>
            <p14:sldId id="416"/>
            <p14:sldId id="413"/>
            <p14:sldId id="417"/>
            <p14:sldId id="414"/>
            <p14:sldId id="4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84" y="34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36110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87232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96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RAN Meeting #91-e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 Meeting, March 16 - 26,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RP-210246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89" y="2271562"/>
            <a:ext cx="9211377" cy="847023"/>
          </a:xfrm>
        </p:spPr>
        <p:txBody>
          <a:bodyPr/>
          <a:lstStyle/>
          <a:p>
            <a:pPr hangingPunct="1"/>
            <a:r>
              <a:rPr kumimoji="1" lang="en-US" altLang="zh-CN" sz="4400" dirty="0"/>
              <a:t>Motivation for New WID on</a:t>
            </a:r>
            <a:r>
              <a:rPr kumimoji="1" lang="zh-CN" altLang="en-US" sz="4400" dirty="0"/>
              <a:t> </a:t>
            </a:r>
            <a:r>
              <a:rPr kumimoji="1" lang="en-US" altLang="zh-CN" sz="4400" dirty="0"/>
              <a:t>NR</a:t>
            </a:r>
            <a:r>
              <a:rPr kumimoji="1" lang="zh-CN" altLang="en-US" sz="4400" dirty="0"/>
              <a:t> </a:t>
            </a:r>
            <a:r>
              <a:rPr kumimoji="1" lang="en-US" altLang="zh-CN" sz="4400" dirty="0"/>
              <a:t>SL</a:t>
            </a:r>
            <a:r>
              <a:rPr kumimoji="1" lang="zh-CN" altLang="en-US" sz="4400" dirty="0"/>
              <a:t> </a:t>
            </a:r>
            <a:r>
              <a:rPr kumimoji="1" lang="en-US" altLang="zh-CN" sz="4400" dirty="0"/>
              <a:t>Relay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1679" y="4456498"/>
            <a:ext cx="8325854" cy="64489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sz="2400" dirty="0"/>
              <a:t>OPPO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7C87067-5990-4D9B-B8A9-7569831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Rel-17 WI Objectives (2/4)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5A3565-71B2-4F20-B2F4-1C41C2361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99514" cy="4351338"/>
          </a:xfrm>
        </p:spPr>
        <p:txBody>
          <a:bodyPr/>
          <a:lstStyle/>
          <a:p>
            <a:pPr lvl="0" fontAlgn="auto"/>
            <a:r>
              <a:rPr lang="en-US" altLang="zh-CN" sz="2400" dirty="0"/>
              <a:t>2. </a:t>
            </a:r>
            <a:r>
              <a:rPr lang="en-GB" altLang="zh-CN" sz="2400" dirty="0"/>
              <a:t>Specify mechanism(s) for Layer-2 (L2) </a:t>
            </a:r>
            <a:r>
              <a:rPr lang="en-GB" altLang="zh-CN" sz="2400" dirty="0" err="1"/>
              <a:t>Sidelink</a:t>
            </a:r>
            <a:r>
              <a:rPr lang="en-GB" altLang="zh-CN" sz="2400" dirty="0"/>
              <a:t>-based UE-to-Network Relay,</a:t>
            </a:r>
            <a:endParaRPr lang="zh-CN" altLang="zh-CN" sz="2400" dirty="0"/>
          </a:p>
          <a:p>
            <a:pPr lvl="1" fontAlgn="auto"/>
            <a:r>
              <a:rPr lang="en-GB" altLang="zh-CN" sz="2000" dirty="0"/>
              <a:t>Relay discovery and (re)selection [RAN2, RAN4];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Relay and Remote UE authorization [RAN3];</a:t>
            </a:r>
            <a:r>
              <a:rPr lang="en-GB" altLang="zh-CN" sz="1600" dirty="0"/>
              <a:t> 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QoS management [RAN2];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Service continuity [RAN2, RAN3];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Adaptation layer design [RAN2];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Control Plane procedure design, including RRC connection management, system information delivery, paging mechanism and access control for Remote UE [RAN2];</a:t>
            </a:r>
            <a:endParaRPr lang="zh-CN" altLang="zh-CN" sz="2000" dirty="0"/>
          </a:p>
          <a:p>
            <a:pPr>
              <a:spcBef>
                <a:spcPts val="600"/>
              </a:spcBef>
            </a:pPr>
            <a:endParaRPr lang="en-US" altLang="zh-CN" sz="2000" dirty="0"/>
          </a:p>
          <a:p>
            <a:pPr>
              <a:spcBef>
                <a:spcPts val="600"/>
              </a:spcBef>
            </a:pPr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5EDF35-1D05-47DE-9A95-6F5C59D8B71B}"/>
              </a:ext>
            </a:extLst>
          </p:cNvPr>
          <p:cNvSpPr txBox="1"/>
          <p:nvPr/>
        </p:nvSpPr>
        <p:spPr>
          <a:xfrm>
            <a:off x="7837714" y="1938637"/>
            <a:ext cx="3516086" cy="1205458"/>
          </a:xfrm>
          <a:prstGeom prst="rect">
            <a:avLst/>
          </a:prstGeom>
          <a:noFill/>
          <a:ln w="12700" cap="flat">
            <a:solidFill>
              <a:srgbClr val="00B05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>
            <a:defPPr>
              <a:defRPr lang="en-GB"/>
            </a:defPPr>
            <a:lvl1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 sz="1500" b="1">
                <a:latin typeface="Helvetica Neue"/>
                <a:ea typeface="Helvetica Neue"/>
                <a:cs typeface="Helvetica Neue"/>
              </a:defRPr>
            </a:lvl1pPr>
          </a:lstStyle>
          <a:p>
            <a:r>
              <a:rPr lang="en-US" altLang="zh-CN" dirty="0">
                <a:sym typeface="Helvetica Neue"/>
              </a:rPr>
              <a:t>Layer-2 </a:t>
            </a:r>
            <a:r>
              <a:rPr lang="en-US" altLang="zh-CN" dirty="0"/>
              <a:t>in addition has impact on service continuity, adaptation layer design for UP, and CP procedure (including RRC state control, SI delivery, paging)</a:t>
            </a:r>
            <a:endParaRPr lang="zh-CN" altLang="en-US" dirty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8119654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7C87067-5990-4D9B-B8A9-7569831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Rel-17 WI Objectives (3/4)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5A3565-71B2-4F20-B2F4-1C41C2361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43650" cy="4351338"/>
          </a:xfrm>
        </p:spPr>
        <p:txBody>
          <a:bodyPr/>
          <a:lstStyle/>
          <a:p>
            <a:pPr lvl="0" fontAlgn="auto"/>
            <a:r>
              <a:rPr lang="en-GB" altLang="zh-CN" sz="2400" dirty="0"/>
              <a:t>[</a:t>
            </a:r>
            <a:r>
              <a:rPr lang="en-US" altLang="zh-CN" sz="2400" dirty="0"/>
              <a:t>3. </a:t>
            </a:r>
            <a:r>
              <a:rPr lang="en-GB" altLang="zh-CN" sz="2400" dirty="0"/>
              <a:t>Specify mechanism(s) for Layer-3 (L3) </a:t>
            </a:r>
            <a:r>
              <a:rPr lang="en-GB" altLang="zh-CN" sz="2400" dirty="0" err="1"/>
              <a:t>Sidelink</a:t>
            </a:r>
            <a:r>
              <a:rPr lang="en-GB" altLang="zh-CN" sz="2400" dirty="0"/>
              <a:t>-based UE-to-UE Relay</a:t>
            </a:r>
            <a:endParaRPr lang="zh-CN" altLang="zh-CN" sz="2400" dirty="0"/>
          </a:p>
          <a:p>
            <a:pPr lvl="1" fontAlgn="auto"/>
            <a:r>
              <a:rPr lang="en-GB" altLang="zh-CN" sz="2000" dirty="0"/>
              <a:t>Relay discovery and (re)selection [RAN2, RAN4];]</a:t>
            </a:r>
            <a:r>
              <a:rPr lang="en-GB" altLang="zh-CN" sz="1600" dirty="0"/>
              <a:t> </a:t>
            </a:r>
            <a:endParaRPr lang="zh-CN" altLang="zh-CN" sz="2000" dirty="0"/>
          </a:p>
          <a:p>
            <a:endParaRPr lang="zh-CN" altLang="en-US" sz="1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ADA396-82F8-4536-824F-2CA0CDF81BA7}"/>
              </a:ext>
            </a:extLst>
          </p:cNvPr>
          <p:cNvSpPr txBox="1"/>
          <p:nvPr/>
        </p:nvSpPr>
        <p:spPr>
          <a:xfrm>
            <a:off x="7462602" y="1923850"/>
            <a:ext cx="3891198" cy="1205458"/>
          </a:xfrm>
          <a:prstGeom prst="rect">
            <a:avLst/>
          </a:prstGeom>
          <a:noFill/>
          <a:ln w="12700" cap="flat">
            <a:solidFill>
              <a:srgbClr val="00B05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>
            <a:defPPr>
              <a:defRPr lang="en-GB"/>
            </a:defPPr>
            <a:lvl1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 sz="1500" b="1">
                <a:latin typeface="Helvetica Neue"/>
                <a:ea typeface="Helvetica Neue"/>
                <a:cs typeface="Helvetica Neue"/>
              </a:defRPr>
            </a:lvl1pPr>
          </a:lstStyle>
          <a:p>
            <a:r>
              <a:rPr lang="en-US" altLang="zh-CN" dirty="0">
                <a:sym typeface="Helvetica Neue"/>
              </a:rPr>
              <a:t>For U2U, we assume there is little delta part in terms of discovery  and relay (re)selection from AS perspective, compared with the mechanism for U2N relay</a:t>
            </a:r>
            <a:endParaRPr lang="zh-CN" altLang="en-US" dirty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2288370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7C87067-5990-4D9B-B8A9-7569831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Rel-17 WI Objectives (3/4)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5A3565-71B2-4F20-B2F4-1C41C2361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343650" cy="4351338"/>
          </a:xfrm>
        </p:spPr>
        <p:txBody>
          <a:bodyPr/>
          <a:lstStyle/>
          <a:p>
            <a:pPr lvl="0" fontAlgn="auto"/>
            <a:r>
              <a:rPr lang="en-GB" altLang="zh-CN" sz="2400" dirty="0"/>
              <a:t>[4. Specify mechanism(s) for Layer-2 (L2) </a:t>
            </a:r>
            <a:r>
              <a:rPr lang="en-GB" altLang="zh-CN" sz="2400" dirty="0" err="1"/>
              <a:t>Sidelink</a:t>
            </a:r>
            <a:r>
              <a:rPr lang="en-GB" altLang="zh-CN" sz="2400" dirty="0"/>
              <a:t>-based UE-to-UE Relay </a:t>
            </a:r>
            <a:endParaRPr lang="zh-CN" altLang="zh-CN" sz="2400" dirty="0"/>
          </a:p>
          <a:p>
            <a:pPr lvl="1" fontAlgn="auto"/>
            <a:r>
              <a:rPr lang="en-GB" altLang="zh-CN" sz="2000" dirty="0"/>
              <a:t>Relay discovery and (re)selection [RAN2, RAN4];</a:t>
            </a:r>
            <a:r>
              <a:rPr lang="en-GB" altLang="zh-CN" sz="1600" dirty="0"/>
              <a:t> 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Adaptation layer design [RAN2];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Control Plane procedure design, including connection management [RAN2]]</a:t>
            </a:r>
            <a:r>
              <a:rPr lang="en-GB" altLang="zh-CN" sz="1600" dirty="0"/>
              <a:t> </a:t>
            </a:r>
            <a:endParaRPr lang="zh-CN" altLang="zh-CN" sz="2000" dirty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ADA396-82F8-4536-824F-2CA0CDF81BA7}"/>
              </a:ext>
            </a:extLst>
          </p:cNvPr>
          <p:cNvSpPr txBox="1"/>
          <p:nvPr/>
        </p:nvSpPr>
        <p:spPr>
          <a:xfrm>
            <a:off x="7462602" y="1923850"/>
            <a:ext cx="3891198" cy="1205458"/>
          </a:xfrm>
          <a:prstGeom prst="rect">
            <a:avLst/>
          </a:prstGeom>
          <a:noFill/>
          <a:ln w="12700" cap="flat">
            <a:solidFill>
              <a:srgbClr val="00B05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>
            <a:defPPr>
              <a:defRPr lang="en-GB"/>
            </a:defPPr>
            <a:lvl1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 sz="1500" b="1">
                <a:latin typeface="Helvetica Neue"/>
                <a:ea typeface="Helvetica Neue"/>
                <a:cs typeface="Helvetica Neue"/>
              </a:defRPr>
            </a:lvl1pPr>
          </a:lstStyle>
          <a:p>
            <a:r>
              <a:rPr lang="en-US" altLang="zh-CN" dirty="0">
                <a:sym typeface="Helvetica Neue"/>
              </a:rPr>
              <a:t>For U2U, we assume there is little delta part in terms of discovery  and relay (re)selection from AS perspective, compared with the mechanism for U2N relay</a:t>
            </a:r>
            <a:endParaRPr lang="zh-CN" altLang="en-US" dirty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671372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7C87067-5990-4D9B-B8A9-7569831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Rel-17 WI Objectives: NOTEs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5A3565-71B2-4F20-B2F4-1C41C2361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324172" cy="4351338"/>
          </a:xfrm>
        </p:spPr>
        <p:txBody>
          <a:bodyPr/>
          <a:lstStyle/>
          <a:p>
            <a:r>
              <a:rPr lang="en-GB" altLang="zh-CN" sz="1800" dirty="0"/>
              <a:t>NOTE 1:	For L3 UE-to-Network Relay (Objective-1) and L2 UE-to-Network Relay (Objective-2), for bullet a) and b), RAN2 and RAN3 target at a common solution as captured in TR 38.836. For L3 UE-to-UE Relay (Objective-3) and L2 UE-to-UE Relay (Objective-4), for bullet a), RAN2 targets at a common solution as captured in TR 38.836.</a:t>
            </a:r>
            <a:endParaRPr lang="zh-CN" altLang="zh-CN" sz="1800" dirty="0"/>
          </a:p>
          <a:p>
            <a:r>
              <a:rPr lang="en-GB" altLang="zh-CN" sz="1800" dirty="0"/>
              <a:t>NOTE 2:	For L2 UE-to-Network Relay, it is assumed that the Remote UE has a single active connection towards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via only a single Relay UE at a given time in this release.</a:t>
            </a:r>
            <a:endParaRPr lang="zh-CN" altLang="zh-CN" sz="1800" dirty="0"/>
          </a:p>
          <a:p>
            <a:r>
              <a:rPr lang="en-US" altLang="zh-CN" sz="1800" dirty="0"/>
              <a:t>NOTE 3:	Only NR </a:t>
            </a:r>
            <a:r>
              <a:rPr lang="en-US" altLang="zh-CN" sz="1800" dirty="0" err="1"/>
              <a:t>Uu</a:t>
            </a:r>
            <a:r>
              <a:rPr lang="en-US" altLang="zh-CN" sz="1800" dirty="0"/>
              <a:t> interface, i.e.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, and 5GC is considered, and it is limited to NR SA scenario in this release.</a:t>
            </a:r>
            <a:endParaRPr lang="zh-CN" altLang="zh-CN" sz="1800" dirty="0"/>
          </a:p>
          <a:p>
            <a:r>
              <a:rPr lang="en-US" altLang="zh-CN" sz="1800" dirty="0"/>
              <a:t>NOTE 4:	For bullet d) above of UE-to-Network Relay, include both intra-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and inter-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cases, but deprioritize work specific to the mobility scenario of “between indirect (via a first Relay UE) and indirect (via a second Relay UE)” and the group mobility in this release.</a:t>
            </a:r>
            <a:endParaRPr lang="zh-CN" altLang="zh-CN" sz="1800" dirty="0"/>
          </a:p>
          <a:p>
            <a:pPr>
              <a:spcBef>
                <a:spcPts val="1200"/>
              </a:spcBef>
            </a:pPr>
            <a:endParaRPr lang="zh-CN" altLang="en-US" sz="12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65D4D4-87ED-484F-A457-7887C61C54E4}"/>
              </a:ext>
            </a:extLst>
          </p:cNvPr>
          <p:cNvSpPr txBox="1"/>
          <p:nvPr/>
        </p:nvSpPr>
        <p:spPr>
          <a:xfrm>
            <a:off x="5889222" y="5248504"/>
            <a:ext cx="5464578" cy="743793"/>
          </a:xfrm>
          <a:prstGeom prst="rect">
            <a:avLst/>
          </a:prstGeom>
          <a:noFill/>
          <a:ln w="12700" cap="flat">
            <a:solidFill>
              <a:srgbClr val="00B05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>
            <a:defPPr>
              <a:defRPr lang="en-GB"/>
            </a:defPPr>
            <a:lvl1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 sz="1500" b="1">
                <a:latin typeface="Helvetica Neue"/>
                <a:ea typeface="Helvetica Neue"/>
                <a:cs typeface="Helvetica Neue"/>
              </a:defRPr>
            </a:lvl1pPr>
          </a:lstStyle>
          <a:p>
            <a:r>
              <a:rPr lang="en-US" altLang="zh-CN" dirty="0">
                <a:sym typeface="Helvetica Neue"/>
              </a:rPr>
              <a:t>Scenario simplification is necessary for a focused and manageable scope fo</a:t>
            </a:r>
            <a:r>
              <a:rPr lang="en-US" altLang="zh-CN" dirty="0"/>
              <a:t>r R17, including topology, RAT and mobility scenario;</a:t>
            </a:r>
          </a:p>
        </p:txBody>
      </p:sp>
    </p:spTree>
    <p:extLst>
      <p:ext uri="{BB962C8B-B14F-4D97-AF65-F5344CB8AC3E}">
        <p14:creationId xmlns:p14="http://schemas.microsoft.com/office/powerpoint/2010/main" val="75075841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D05789-3CCE-4CAE-8F62-AA6236836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Sidelink Relay Use Cases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EC3405-B93C-4543-B34B-181B4CDA1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UE-to-Network Relay: Address the requirement for network coverage extension</a:t>
            </a:r>
          </a:p>
          <a:p>
            <a:r>
              <a:rPr lang="en-US" altLang="zh-CN" sz="2400" dirty="0"/>
              <a:t>UE-to-UE Relay: Address the requirement for UE/Sidelink coverage extension</a:t>
            </a:r>
          </a:p>
          <a:p>
            <a:r>
              <a:rPr lang="en-US" altLang="zh-CN" sz="2400" dirty="0"/>
              <a:t>Applicable Scenarios include</a:t>
            </a:r>
          </a:p>
          <a:p>
            <a:pPr lvl="1"/>
            <a:r>
              <a:rPr lang="en-US" altLang="zh-CN" sz="2000" dirty="0"/>
              <a:t>V2X</a:t>
            </a:r>
          </a:p>
          <a:p>
            <a:pPr lvl="1"/>
            <a:r>
              <a:rPr lang="en-US" altLang="zh-CN" sz="2000" dirty="0"/>
              <a:t>Public Safety</a:t>
            </a:r>
          </a:p>
          <a:p>
            <a:pPr lvl="1"/>
            <a:r>
              <a:rPr lang="en-US" altLang="zh-CN" sz="2000" dirty="0"/>
              <a:t>Commercial </a:t>
            </a:r>
          </a:p>
          <a:p>
            <a:endParaRPr lang="zh-CN" altLang="en-US" sz="24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25F0B48-DFCF-485F-AC30-4334138746D7}"/>
              </a:ext>
            </a:extLst>
          </p:cNvPr>
          <p:cNvGrpSpPr/>
          <p:nvPr/>
        </p:nvGrpSpPr>
        <p:grpSpPr>
          <a:xfrm flipH="1">
            <a:off x="5929000" y="5092177"/>
            <a:ext cx="5405848" cy="843775"/>
            <a:chOff x="11857999" y="10184354"/>
            <a:chExt cx="10811695" cy="168754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C33CCB0-262C-4288-831C-D71AE3341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99470" y="10229849"/>
              <a:ext cx="1570224" cy="158841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ABEFD35-0D09-41DE-AD6A-C0CDA3AE3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51175" y="10184354"/>
              <a:ext cx="1002368" cy="1679402"/>
            </a:xfrm>
            <a:prstGeom prst="rect">
              <a:avLst/>
            </a:prstGeom>
          </p:spPr>
        </p:pic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2E27F1A-5673-41E4-AA87-5E3088CC3313}"/>
                </a:ext>
              </a:extLst>
            </p:cNvPr>
            <p:cNvCxnSpPr>
              <a:cxnSpLocks/>
              <a:stCxn id="5" idx="1"/>
              <a:endCxn id="6" idx="3"/>
            </p:cNvCxnSpPr>
            <p:nvPr/>
          </p:nvCxnSpPr>
          <p:spPr>
            <a:xfrm flipH="1">
              <a:off x="20253543" y="11024055"/>
              <a:ext cx="845927" cy="0"/>
            </a:xfrm>
            <a:prstGeom prst="line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A0CF590-D4D1-4C68-9C33-58161573F344}"/>
                </a:ext>
              </a:extLst>
            </p:cNvPr>
            <p:cNvCxnSpPr>
              <a:cxnSpLocks/>
              <a:stCxn id="6" idx="1"/>
              <a:endCxn id="14" idx="3"/>
            </p:cNvCxnSpPr>
            <p:nvPr/>
          </p:nvCxnSpPr>
          <p:spPr>
            <a:xfrm flipH="1">
              <a:off x="18405249" y="11024055"/>
              <a:ext cx="845926" cy="0"/>
            </a:xfrm>
            <a:prstGeom prst="line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</p:cxn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6260418-B1EB-4F26-98BB-B0067E231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54587" y="10192501"/>
              <a:ext cx="1002368" cy="167940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0A5DE54-AAC8-45F9-830B-7C30E090B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06293" y="10192501"/>
              <a:ext cx="1002368" cy="167940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A699C90-77C9-4259-B5AD-2DA7E289F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57999" y="10192501"/>
              <a:ext cx="1002368" cy="1679402"/>
            </a:xfrm>
            <a:prstGeom prst="rect">
              <a:avLst/>
            </a:prstGeom>
          </p:spPr>
        </p:pic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BD92235-0FB0-438E-9741-DDC33FB4C340}"/>
                </a:ext>
              </a:extLst>
            </p:cNvPr>
            <p:cNvCxnSpPr>
              <a:stCxn id="9" idx="1"/>
              <a:endCxn id="10" idx="3"/>
            </p:cNvCxnSpPr>
            <p:nvPr/>
          </p:nvCxnSpPr>
          <p:spPr>
            <a:xfrm flipH="1">
              <a:off x="14708661" y="11032202"/>
              <a:ext cx="845926" cy="0"/>
            </a:xfrm>
            <a:prstGeom prst="line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88F0F3C-D9DA-4149-8269-210BEE782455}"/>
                </a:ext>
              </a:extLst>
            </p:cNvPr>
            <p:cNvCxnSpPr>
              <a:stCxn id="10" idx="1"/>
              <a:endCxn id="11" idx="3"/>
            </p:cNvCxnSpPr>
            <p:nvPr/>
          </p:nvCxnSpPr>
          <p:spPr>
            <a:xfrm flipH="1">
              <a:off x="12860367" y="11032202"/>
              <a:ext cx="845926" cy="0"/>
            </a:xfrm>
            <a:prstGeom prst="line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</p:cxn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FBFE146E-82FE-4199-815C-E73220AB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402881" y="10184354"/>
              <a:ext cx="1002368" cy="1679402"/>
            </a:xfrm>
            <a:prstGeom prst="rect">
              <a:avLst/>
            </a:prstGeom>
          </p:spPr>
        </p:pic>
      </p:grp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61AC5A3F-D180-44CB-AB09-654206DEC198}"/>
              </a:ext>
            </a:extLst>
          </p:cNvPr>
          <p:cNvSpPr/>
          <p:nvPr/>
        </p:nvSpPr>
        <p:spPr>
          <a:xfrm>
            <a:off x="7330440" y="5951220"/>
            <a:ext cx="149860" cy="195343"/>
          </a:xfrm>
          <a:prstGeom prst="triangl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39CEC727-8CF1-44DF-8D84-0486E315E62F}"/>
              </a:ext>
            </a:extLst>
          </p:cNvPr>
          <p:cNvSpPr/>
          <p:nvPr/>
        </p:nvSpPr>
        <p:spPr>
          <a:xfrm>
            <a:off x="10082607" y="5951220"/>
            <a:ext cx="149860" cy="195343"/>
          </a:xfrm>
          <a:prstGeom prst="triangl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12750" fontAlgn="auto"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3795058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4B195A08-C9B7-4CD6-842E-2DA781453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NR Sidelink Relay Stage-1 requirement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F5C1DAFA-2988-47C0-8C68-16DD52B05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626600" cy="4351338"/>
          </a:xfrm>
        </p:spPr>
        <p:txBody>
          <a:bodyPr/>
          <a:lstStyle/>
          <a:p>
            <a:r>
              <a:rPr lang="en-US" altLang="zh-CN" dirty="0"/>
              <a:t>In 22.261, KPI for UE-to-Network Relay has been provided</a:t>
            </a:r>
          </a:p>
          <a:p>
            <a:pPr lvl="1"/>
            <a:r>
              <a:rPr lang="en-US" altLang="zh-CN" dirty="0"/>
              <a:t>InHome Scenario</a:t>
            </a:r>
          </a:p>
          <a:p>
            <a:pPr lvl="1"/>
            <a:r>
              <a:rPr lang="en-US" altLang="zh-CN" dirty="0"/>
              <a:t>Factory Sensors</a:t>
            </a:r>
          </a:p>
          <a:p>
            <a:pPr lvl="1"/>
            <a:r>
              <a:rPr lang="en-US" altLang="zh-CN" dirty="0"/>
              <a:t>Smart Metering</a:t>
            </a:r>
          </a:p>
          <a:p>
            <a:pPr lvl="1"/>
            <a:r>
              <a:rPr lang="en-US" altLang="zh-CN" dirty="0"/>
              <a:t>Containers</a:t>
            </a:r>
          </a:p>
          <a:p>
            <a:pPr lvl="1"/>
            <a:r>
              <a:rPr lang="en-US" altLang="zh-CN" dirty="0"/>
              <a:t>Freight Wagons</a:t>
            </a:r>
          </a:p>
          <a:p>
            <a:pPr lvl="1"/>
            <a:r>
              <a:rPr lang="en-US" altLang="zh-CN" dirty="0"/>
              <a:t>Public Safety</a:t>
            </a:r>
          </a:p>
          <a:p>
            <a:pPr lvl="1"/>
            <a:r>
              <a:rPr lang="en-US" altLang="zh-CN" dirty="0"/>
              <a:t>Wearables</a:t>
            </a:r>
          </a:p>
          <a:p>
            <a:endParaRPr lang="zh-CN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0DD47D47-447E-47A4-A78C-4F0399634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406986"/>
              </p:ext>
            </p:extLst>
          </p:nvPr>
        </p:nvGraphicFramePr>
        <p:xfrm>
          <a:off x="4331511" y="2327632"/>
          <a:ext cx="7035785" cy="397548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695793">
                  <a:extLst>
                    <a:ext uri="{9D8B030D-6E8A-4147-A177-3AD203B41FA5}">
                      <a16:colId xmlns:a16="http://schemas.microsoft.com/office/drawing/2014/main" val="1483802716"/>
                    </a:ext>
                  </a:extLst>
                </a:gridCol>
                <a:gridCol w="696494">
                  <a:extLst>
                    <a:ext uri="{9D8B030D-6E8A-4147-A177-3AD203B41FA5}">
                      <a16:colId xmlns:a16="http://schemas.microsoft.com/office/drawing/2014/main" val="3137888077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908308319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318241594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3110669729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3531052097"/>
                    </a:ext>
                  </a:extLst>
                </a:gridCol>
                <a:gridCol w="772246">
                  <a:extLst>
                    <a:ext uri="{9D8B030D-6E8A-4147-A177-3AD203B41FA5}">
                      <a16:colId xmlns:a16="http://schemas.microsoft.com/office/drawing/2014/main" val="1475121703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337617369"/>
                    </a:ext>
                  </a:extLst>
                </a:gridCol>
                <a:gridCol w="696494">
                  <a:extLst>
                    <a:ext uri="{9D8B030D-6E8A-4147-A177-3AD203B41FA5}">
                      <a16:colId xmlns:a16="http://schemas.microsoft.com/office/drawing/2014/main" val="3631954674"/>
                    </a:ext>
                  </a:extLst>
                </a:gridCol>
                <a:gridCol w="695793">
                  <a:extLst>
                    <a:ext uri="{9D8B030D-6E8A-4147-A177-3AD203B41FA5}">
                      <a16:colId xmlns:a16="http://schemas.microsoft.com/office/drawing/2014/main" val="754275171"/>
                    </a:ext>
                  </a:extLst>
                </a:gridCol>
              </a:tblGrid>
              <a:tr h="3898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Scenario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Max. data rate (DL)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Max. data rate (UL)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End-to-end latency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7)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Area traffic capacity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(DL)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Area traffic capacity</a:t>
                      </a:r>
                      <a:endParaRPr lang="zh-CN" sz="10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(UL)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Area user density 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Area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Range of a single hop</a:t>
                      </a:r>
                      <a:endParaRPr lang="zh-CN" sz="10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8)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Estimated number of hops 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537344572"/>
                  </a:ext>
                </a:extLst>
              </a:tr>
              <a:tr h="4093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InHome Scenario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1)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 Gbit/s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500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ms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 Gbit/s/ home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 Gbit/s /home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50 devices /house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 m x 10m – 3 floors</a:t>
                      </a:r>
                      <a:r>
                        <a:rPr lang="en-US" sz="1000" i="1" baseline="30000" dirty="0">
                          <a:effectLst/>
                        </a:rPr>
                        <a:t> 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 m indoor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2 to 3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52175505"/>
                  </a:ext>
                </a:extLst>
              </a:tr>
              <a:tr h="4093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Factory Sensors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2)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kbit/s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50 ms to 1 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 Gbit/s /factory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50 Gbit/s /factory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10000 devices /factory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100 m x 100 m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30 m indoor / metallic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2 to 3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837305491"/>
                  </a:ext>
                </a:extLst>
              </a:tr>
              <a:tr h="5457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Smart Metering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3)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200 x 100 bytes / 15 mins /hectare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200 x 100 bytes / 15 mins /hectare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200 devices /hectare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100 m x 100 m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&gt; 100 m indoor / deep indoor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2 to 5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921185290"/>
                  </a:ext>
                </a:extLst>
              </a:tr>
              <a:tr h="5457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Containers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4)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15000 x 100 bytes / 15 mins /ship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15000 x 100 bytes / 15 mins /ship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15000 containers /ship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400 m x 60 m x 40 m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&gt; 100 m indoor / outdoor / metallic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3 to 9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937161161"/>
                  </a:ext>
                </a:extLst>
              </a:tr>
              <a:tr h="4093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Freight Wagons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100 bytes / 15 mins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200 x 100 bytes / 15 mins /train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200 x 100 bytes / 15 mins /train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120 wagons /train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 km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&gt; 100 m outdoor / tunnel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 to 15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172000015"/>
                  </a:ext>
                </a:extLst>
              </a:tr>
              <a:tr h="5457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Public Safety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5)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12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12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30 ms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 Mbit/s /building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40 Mbit/s /building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30</a:t>
                      </a:r>
                      <a:endParaRPr lang="zh-CN" sz="10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devices</a:t>
                      </a:r>
                      <a:endParaRPr lang="zh-CN" sz="1000" i="1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/building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100 m x 100 m – 3 floors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&gt; 50 m indoor (floor or stairwell)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2 to 4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515039896"/>
                  </a:ext>
                </a:extLst>
              </a:tr>
              <a:tr h="4093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Wearables</a:t>
                      </a:r>
                      <a:endParaRPr lang="zh-CN" sz="1000" i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</a:rPr>
                        <a:t>(note 6)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Mbit/s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ms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 Mbit/s per 100 m</a:t>
                      </a:r>
                      <a:r>
                        <a:rPr lang="en-GB" sz="1000" i="1" baseline="30000" dirty="0">
                          <a:effectLst/>
                        </a:rPr>
                        <a:t>2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20 Mbit/s per 100 m</a:t>
                      </a:r>
                      <a:r>
                        <a:rPr lang="en-GB" sz="1000" i="1" baseline="30000" dirty="0">
                          <a:effectLst/>
                        </a:rPr>
                        <a:t>2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i="1" dirty="0">
                          <a:effectLst/>
                        </a:rPr>
                        <a:t>10 wearables per 100 m</a:t>
                      </a:r>
                      <a:r>
                        <a:rPr lang="en-GB" sz="1000" i="1" baseline="30000" dirty="0">
                          <a:effectLst/>
                        </a:rPr>
                        <a:t>2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 m x 10 m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10 m indoor / outdoor</a:t>
                      </a:r>
                      <a:endParaRPr lang="zh-CN" sz="1000" b="1" i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</a:rPr>
                        <a:t>1 to 2</a:t>
                      </a:r>
                      <a:endParaRPr lang="zh-CN" sz="10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585075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15145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BD958-ED13-432E-9F4D-084362F3C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NR SL Relay Stage-2 conclusion: U2N Relay</a:t>
            </a:r>
            <a:endParaRPr lang="zh-CN" altLang="en-US" sz="4000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E8A117-41CC-44F2-9BCB-7B80A854E7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217A592-1690-4B87-9F4D-1D696FCF5A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919969"/>
              </p:ext>
            </p:extLst>
          </p:nvPr>
        </p:nvGraphicFramePr>
        <p:xfrm>
          <a:off x="774878" y="1959783"/>
          <a:ext cx="10642246" cy="337185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128449">
                  <a:extLst>
                    <a:ext uri="{9D8B030D-6E8A-4147-A177-3AD203B41FA5}">
                      <a16:colId xmlns:a16="http://schemas.microsoft.com/office/drawing/2014/main" val="3122442632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568605661"/>
                    </a:ext>
                  </a:extLst>
                </a:gridCol>
                <a:gridCol w="2121193">
                  <a:extLst>
                    <a:ext uri="{9D8B030D-6E8A-4147-A177-3AD203B41FA5}">
                      <a16:colId xmlns:a16="http://schemas.microsoft.com/office/drawing/2014/main" val="1775904453"/>
                    </a:ext>
                  </a:extLst>
                </a:gridCol>
                <a:gridCol w="2135706">
                  <a:extLst>
                    <a:ext uri="{9D8B030D-6E8A-4147-A177-3AD203B41FA5}">
                      <a16:colId xmlns:a16="http://schemas.microsoft.com/office/drawing/2014/main" val="305373452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794938617"/>
                    </a:ext>
                  </a:extLst>
                </a:gridCol>
              </a:tblGrid>
              <a:tr h="25908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gridSpan="2"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RAN2</a:t>
                      </a:r>
                      <a:endParaRPr lang="zh-CN" altLang="en-US" sz="1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SA2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00523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L2</a:t>
                      </a:r>
                      <a:endParaRPr lang="zh-CN" altLang="en-US" sz="1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L3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L2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L3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8724316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Discovery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dirty="0">
                          <a:solidFill>
                            <a:srgbClr val="FF0000"/>
                          </a:solidFill>
                        </a:rPr>
                        <a:t>Studied</a:t>
                      </a:r>
                      <a:endParaRPr lang="zh-CN" altLang="en-US" sz="1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Model A, Model B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i="0" u="none" strike="noStrike" cap="none" spc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81395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Relay (re-)selection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</a:rPr>
                        <a:t>Studied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GB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The radio aspects </a:t>
                      </a: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up to RAN2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683502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Authorization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RAN3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Coordinate with SA3</a:t>
                      </a:r>
                      <a:endParaRPr lang="en-US" altLang="zh-CN" sz="1400" b="1" i="1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800" b="1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40882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Protocol Stack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Annex A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Studied (Sol#6, Sol#23)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7119975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QoS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gNB Implementation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Up to RAN2</a:t>
                      </a:r>
                      <a:endParaRPr lang="zh-CN" altLang="en-US" sz="1400" b="1" i="1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Studied </a:t>
                      </a: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(Sol#24, option-2 of Sol#25)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070994458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Security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i="1" dirty="0"/>
                        <a:t>Studied (secured by PDCP)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SA2/SA3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RAN2</a:t>
                      </a:r>
                      <a:r>
                        <a:rPr lang="en-US" altLang="zh-CN" sz="1400" i="1" baseline="0" dirty="0"/>
                        <a:t> and SA3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Studied (Sol#23), </a:t>
                      </a: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up to SA3</a:t>
                      </a:r>
                      <a:endParaRPr lang="en-US" altLang="zh-CN" sz="1400" b="1" i="1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73560090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Service Continuity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RAN2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(Sol#26)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800247727"/>
                  </a:ext>
                </a:extLst>
              </a:tr>
              <a:tr h="5105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CP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PC5-S 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(Sol#7) Up to RAN2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(Sol#6, Sol#23)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3507999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72643B84-233C-4FC8-B5DB-9F60D64A8464}"/>
              </a:ext>
            </a:extLst>
          </p:cNvPr>
          <p:cNvSpPr/>
          <p:nvPr/>
        </p:nvSpPr>
        <p:spPr>
          <a:xfrm>
            <a:off x="7057596" y="5552318"/>
            <a:ext cx="4432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rgbClr val="FF0000"/>
                </a:solidFill>
              </a:rPr>
              <a:t>Red</a:t>
            </a:r>
            <a:r>
              <a:rPr lang="en-US" altLang="zh-CN" sz="1400" i="1" dirty="0"/>
              <a:t> part is the one with key/major specification effort.</a:t>
            </a:r>
            <a:endParaRPr lang="zh-CN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335339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01BB2F-714A-460A-A1F6-9F294174E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NR SL Relay Stage-2 conclusion: U2N Relay</a:t>
            </a:r>
            <a:endParaRPr lang="zh-CN" altLang="en-US" sz="4000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909A0B-EE95-408D-96D6-96ED89B88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UE-to-Network Relay extensively studied in RAN2/SA2</a:t>
            </a:r>
          </a:p>
          <a:p>
            <a:r>
              <a:rPr lang="en-US" altLang="zh-CN" sz="2400" dirty="0"/>
              <a:t>No show-stopper for both L2/3 architecture, from both SA2 and RAN2 perspective</a:t>
            </a:r>
          </a:p>
          <a:p>
            <a:r>
              <a:rPr lang="en-US" altLang="zh-CN" sz="2400" dirty="0"/>
              <a:t>Complexity/Spec-effort wise: L2 is more on RAN2, while L3 is more on SA2</a:t>
            </a:r>
          </a:p>
          <a:p>
            <a:r>
              <a:rPr lang="en-US" altLang="zh-CN" sz="2400" dirty="0"/>
              <a:t>Quite some support on both L2/3</a:t>
            </a:r>
          </a:p>
          <a:p>
            <a:endParaRPr lang="en-US" altLang="zh-CN" sz="2400" dirty="0"/>
          </a:p>
          <a:p>
            <a:r>
              <a:rPr lang="en-US" altLang="zh-CN" sz="2400" b="1" i="1" dirty="0"/>
              <a:t>=&gt; Both L2/3 U2N are feasible for R17 WI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9053154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B872FB-9C9A-42D1-A1A0-8665F486C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NR SL Relay Stage-2 conclusion: U2U Relay</a:t>
            </a:r>
            <a:endParaRPr lang="zh-CN" altLang="en-US" sz="40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6A19CDE-E308-4D8F-8D2C-03FAC4D27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998578"/>
              </p:ext>
            </p:extLst>
          </p:nvPr>
        </p:nvGraphicFramePr>
        <p:xfrm>
          <a:off x="774878" y="1920240"/>
          <a:ext cx="10642245" cy="39471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128449">
                  <a:extLst>
                    <a:ext uri="{9D8B030D-6E8A-4147-A177-3AD203B41FA5}">
                      <a16:colId xmlns:a16="http://schemas.microsoft.com/office/drawing/2014/main" val="3122442632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568605661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1775904453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305373452"/>
                    </a:ext>
                  </a:extLst>
                </a:gridCol>
                <a:gridCol w="2128449">
                  <a:extLst>
                    <a:ext uri="{9D8B030D-6E8A-4147-A177-3AD203B41FA5}">
                      <a16:colId xmlns:a16="http://schemas.microsoft.com/office/drawing/2014/main" val="794938617"/>
                    </a:ext>
                  </a:extLst>
                </a:gridCol>
              </a:tblGrid>
              <a:tr h="25908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gridSpan="2"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RAN2</a:t>
                      </a:r>
                      <a:endParaRPr lang="zh-CN" altLang="en-US" sz="1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SA2 (No conclusion yet)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00523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i="1" u="none" strike="noStrike" cap="none" spc="0" baseline="0" dirty="0">
                          <a:ln>
                            <a:noFill/>
                          </a:ln>
                          <a:uFillTx/>
                          <a:sym typeface="Helvetica Neue Light"/>
                        </a:rPr>
                        <a:t>L2</a:t>
                      </a:r>
                      <a:endParaRPr lang="zh-CN" altLang="en-US" sz="1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L3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L2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L3</a:t>
                      </a:r>
                      <a:endParaRPr lang="zh-CN" altLang="en-US" sz="1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87243167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Discovery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dirty="0">
                          <a:solidFill>
                            <a:srgbClr val="FF0000"/>
                          </a:solidFill>
                        </a:rPr>
                        <a:t>Studied</a:t>
                      </a:r>
                      <a:endParaRPr lang="zh-CN" altLang="en-US" sz="1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Model A, Model B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813950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Relay (re-)selection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(Sol#8, Sol#50)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683502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Authorization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No RAN2 impact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 hMerge="1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408827"/>
                  </a:ext>
                </a:extLst>
              </a:tr>
              <a:tr h="5105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Protocol Stack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(Sol#9)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Studied (Sol#10, Sol#32, Sol#49)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7119975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QoS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i="1" dirty="0"/>
                        <a:t>No AS impact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(Sol#31, Concluded)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(Sol#31)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070994458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Security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i="1" dirty="0"/>
                        <a:t>Studied (secured by PDCP)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RAN2 and SA3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Up to SA3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73560090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Service Continuity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N.A.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N.A.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N.A.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i="1" dirty="0"/>
                        <a:t>N.A.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800247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400" i="1" dirty="0">
                          <a:effectLst/>
                        </a:rPr>
                        <a:t>CP</a:t>
                      </a:r>
                      <a:endParaRPr lang="zh-CN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Dependent on PC5-S design by SA2 (have not finished before last RAN2 meeting in SI)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i="1" dirty="0"/>
                        <a:t>Up to SA2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(Sol#9)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14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Studied (Sol#8, Concluded)</a:t>
                      </a:r>
                      <a:endParaRPr lang="zh-CN" altLang="en-US" sz="1400" b="1" i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35079994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5D5B96F6-1CAE-4634-9762-8845AF019881}"/>
              </a:ext>
            </a:extLst>
          </p:cNvPr>
          <p:cNvSpPr/>
          <p:nvPr/>
        </p:nvSpPr>
        <p:spPr>
          <a:xfrm>
            <a:off x="7057596" y="5906893"/>
            <a:ext cx="4432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rgbClr val="FF0000"/>
                </a:solidFill>
              </a:rPr>
              <a:t>Red</a:t>
            </a:r>
            <a:r>
              <a:rPr lang="en-US" altLang="zh-CN" sz="1400" i="1" dirty="0"/>
              <a:t> part is the one with key/major specification effort.</a:t>
            </a:r>
            <a:endParaRPr lang="zh-CN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12521885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54F73379-BC16-4541-803C-A55F37BC7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NR SL Relay Stage-2 conclusion: U2U Relay</a:t>
            </a:r>
            <a:endParaRPr lang="zh-CN" altLang="en-US" sz="4000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0C153C-1860-4BC6-BA81-609A6DDD0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UE-to-UE Relay studied in RAN2/SA2, but not sufficiently</a:t>
            </a:r>
          </a:p>
          <a:p>
            <a:r>
              <a:rPr lang="en-US" altLang="zh-CN" sz="2400" dirty="0"/>
              <a:t>No show-stopper for both L2/3 architecture, from both SA2 and RAN2 perspective</a:t>
            </a:r>
          </a:p>
          <a:p>
            <a:r>
              <a:rPr lang="en-US" altLang="zh-CN" sz="2400" dirty="0"/>
              <a:t>Currently, L2 solution seems risky for both RAN2 and SA2, </a:t>
            </a:r>
          </a:p>
          <a:p>
            <a:pPr lvl="1"/>
            <a:r>
              <a:rPr lang="en-US" altLang="zh-CN" sz="2000" dirty="0"/>
              <a:t>Considering the CP procedure design for PC5-S is finished quite late at SA2</a:t>
            </a:r>
          </a:p>
          <a:p>
            <a:pPr lvl="1"/>
            <a:r>
              <a:rPr lang="en-US" altLang="zh-CN" sz="2000" dirty="0"/>
              <a:t>L2 solution also has impact on SA2 side</a:t>
            </a:r>
          </a:p>
          <a:p>
            <a:r>
              <a:rPr lang="en-US" altLang="zh-CN" sz="2400" dirty="0"/>
              <a:t>Less interest from vendors</a:t>
            </a:r>
          </a:p>
          <a:p>
            <a:endParaRPr lang="en-US" altLang="zh-CN" sz="2400" dirty="0"/>
          </a:p>
          <a:p>
            <a:r>
              <a:rPr lang="en-US" altLang="zh-CN" sz="2400" dirty="0"/>
              <a:t>=&gt; </a:t>
            </a:r>
            <a:r>
              <a:rPr lang="en-US" altLang="zh-CN" sz="2400" b="1" i="1" dirty="0"/>
              <a:t>Although both L2/3 U2U Relay is feasible, L2 U2U Relay is risky on spec effort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7784358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DCF1BD-1FFC-457B-96E6-1ECD46A1B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Options on the table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D246FD-D1BA-4579-871B-E5AD22A760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76B3794-3E09-4D65-A64C-CD7F4E1CBF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427686"/>
              </p:ext>
            </p:extLst>
          </p:nvPr>
        </p:nvGraphicFramePr>
        <p:xfrm>
          <a:off x="635070" y="1932577"/>
          <a:ext cx="10921858" cy="31546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98346">
                  <a:extLst>
                    <a:ext uri="{9D8B030D-6E8A-4147-A177-3AD203B41FA5}">
                      <a16:colId xmlns:a16="http://schemas.microsoft.com/office/drawing/2014/main" val="443426084"/>
                    </a:ext>
                  </a:extLst>
                </a:gridCol>
                <a:gridCol w="898346">
                  <a:extLst>
                    <a:ext uri="{9D8B030D-6E8A-4147-A177-3AD203B41FA5}">
                      <a16:colId xmlns:a16="http://schemas.microsoft.com/office/drawing/2014/main" val="1223621733"/>
                    </a:ext>
                  </a:extLst>
                </a:gridCol>
                <a:gridCol w="898346">
                  <a:extLst>
                    <a:ext uri="{9D8B030D-6E8A-4147-A177-3AD203B41FA5}">
                      <a16:colId xmlns:a16="http://schemas.microsoft.com/office/drawing/2014/main" val="1891812195"/>
                    </a:ext>
                  </a:extLst>
                </a:gridCol>
                <a:gridCol w="898346">
                  <a:extLst>
                    <a:ext uri="{9D8B030D-6E8A-4147-A177-3AD203B41FA5}">
                      <a16:colId xmlns:a16="http://schemas.microsoft.com/office/drawing/2014/main" val="2461870094"/>
                    </a:ext>
                  </a:extLst>
                </a:gridCol>
                <a:gridCol w="898346">
                  <a:extLst>
                    <a:ext uri="{9D8B030D-6E8A-4147-A177-3AD203B41FA5}">
                      <a16:colId xmlns:a16="http://schemas.microsoft.com/office/drawing/2014/main" val="2945075380"/>
                    </a:ext>
                  </a:extLst>
                </a:gridCol>
                <a:gridCol w="6430128">
                  <a:extLst>
                    <a:ext uri="{9D8B030D-6E8A-4147-A177-3AD203B41FA5}">
                      <a16:colId xmlns:a16="http://schemas.microsoft.com/office/drawing/2014/main" val="3383570521"/>
                    </a:ext>
                  </a:extLst>
                </a:gridCol>
              </a:tblGrid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U2N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L3 U2N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U2U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L3 U2U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40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94126491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by L3 proponent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30616048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40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by L2 proponent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581990947"/>
                  </a:ext>
                </a:extLst>
              </a:tr>
              <a:tr h="19964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CN" altLang="en-US" sz="14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1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1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1" i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zh-CN" altLang="en-US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U2N is of joint interest by commercial and public-safety, while U2U is more of interest by public safety use case;</a:t>
                      </a:r>
                    </a:p>
                    <a:p>
                      <a:pPr marL="285750" marR="0" indent="-285750" algn="l" defTabSz="8255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altLang="zh-CN" sz="1400" i="0" u="none" strike="noStrike" cap="none" spc="0" baseline="0" dirty="0">
                          <a:ln>
                            <a:noFill/>
                          </a:ln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 Light"/>
                        </a:rPr>
                        <a:t>At RAN side, the spec impact due to L3 solution (discovery, (re)selection as the common part of L2/3 solutions) is a subset of spec impact due to L2 solution, i.e., main effort is for L2 solution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1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+ L3 U2N is of a compromise point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proposal on U2U has to consider both the resource / load restriction at WG level at R17, solution (a)symmetry for U2N and U2U</a:t>
                      </a:r>
                      <a:endParaRPr lang="zh-CN" altLang="en-US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95161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4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out of the capacity of WG in R17</a:t>
                      </a:r>
                      <a:endParaRPr lang="zh-CN" altLang="en-US" sz="1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334175952"/>
                  </a:ext>
                </a:extLst>
              </a:tr>
            </a:tbl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id="{E312AE1D-3887-4F00-8CA1-0106B1782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1544" y="5417836"/>
            <a:ext cx="6595384" cy="56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0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7C87067-5990-4D9B-B8A9-7569831C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Rel-17 WI Objectives (1/4)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5A3565-71B2-4F20-B2F4-1C41C2361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99514" cy="4351338"/>
          </a:xfrm>
        </p:spPr>
        <p:txBody>
          <a:bodyPr/>
          <a:lstStyle/>
          <a:p>
            <a:pPr lvl="0" fontAlgn="auto"/>
            <a:r>
              <a:rPr lang="en-US" altLang="zh-CN" sz="2400" dirty="0"/>
              <a:t>1. </a:t>
            </a:r>
            <a:r>
              <a:rPr lang="en-GB" altLang="zh-CN" sz="2400" dirty="0"/>
              <a:t>Specify mechanism(s) for Layer-3 (L3) </a:t>
            </a:r>
            <a:r>
              <a:rPr lang="en-GB" altLang="zh-CN" sz="2400" dirty="0" err="1"/>
              <a:t>Sidelink</a:t>
            </a:r>
            <a:r>
              <a:rPr lang="en-GB" altLang="zh-CN" sz="2400" dirty="0"/>
              <a:t>-based UE-to-Network Relay</a:t>
            </a:r>
            <a:endParaRPr lang="zh-CN" altLang="zh-CN" sz="2400" dirty="0"/>
          </a:p>
          <a:p>
            <a:pPr lvl="1" fontAlgn="auto"/>
            <a:r>
              <a:rPr lang="en-GB" altLang="zh-CN" sz="2000" dirty="0"/>
              <a:t>Relay discovery and (re)selection [RAN2, RAN4];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Relay and Remote UE authorization [RAN3];</a:t>
            </a:r>
            <a:r>
              <a:rPr lang="en-GB" altLang="zh-CN" sz="1600" dirty="0"/>
              <a:t> </a:t>
            </a:r>
            <a:endParaRPr lang="zh-CN" altLang="zh-CN" sz="2000" dirty="0"/>
          </a:p>
          <a:p>
            <a:pPr lvl="1" fontAlgn="auto"/>
            <a:r>
              <a:rPr lang="en-GB" altLang="zh-CN" sz="2000" dirty="0"/>
              <a:t>[QoS management [RAN2];]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1600" dirty="0"/>
          </a:p>
          <a:p>
            <a:pPr>
              <a:spcBef>
                <a:spcPts val="600"/>
              </a:spcBef>
            </a:pPr>
            <a:endParaRPr lang="en-US" altLang="zh-CN" sz="1800" dirty="0"/>
          </a:p>
          <a:p>
            <a:pPr>
              <a:spcBef>
                <a:spcPts val="600"/>
              </a:spcBef>
            </a:pPr>
            <a:endParaRPr lang="zh-CN" altLang="en-US" sz="18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09BD49-800F-460F-8709-7CA63F689353}"/>
              </a:ext>
            </a:extLst>
          </p:cNvPr>
          <p:cNvSpPr txBox="1"/>
          <p:nvPr/>
        </p:nvSpPr>
        <p:spPr>
          <a:xfrm>
            <a:off x="7837714" y="1825625"/>
            <a:ext cx="3516086" cy="1251625"/>
          </a:xfrm>
          <a:prstGeom prst="rect">
            <a:avLst/>
          </a:prstGeom>
          <a:noFill/>
          <a:ln w="12700" cap="flat">
            <a:solidFill>
              <a:srgbClr val="00B05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zh-CN" sz="1500" b="1" dirty="0">
                <a:latin typeface="Helvetica Neue"/>
                <a:ea typeface="Helvetica Neue"/>
                <a:cs typeface="Helvetica Neue"/>
                <a:sym typeface="Helvetica Neue"/>
              </a:rPr>
              <a:t>Layer-3 enablers are generally a subset of Layer-2 enablers;</a:t>
            </a:r>
          </a:p>
          <a:p>
            <a: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en-US" altLang="zh-CN" dirty="0"/>
          </a:p>
          <a:p>
            <a:pPr marL="228600" indent="-228600" defTabSz="412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altLang="zh-CN" sz="1500" b="1" dirty="0">
                <a:latin typeface="Helvetica Neue"/>
                <a:ea typeface="Helvetica Neue"/>
                <a:cs typeface="Helvetica Neue"/>
                <a:sym typeface="Helvetica Neue"/>
              </a:rPr>
              <a:t>Layer-3 mainly on discovery, relay (re)selection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1508628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infopath/2007/PartnerControls"/>
    <ds:schemaRef ds:uri="http://schemas.microsoft.com/office/2006/metadata/properties"/>
    <ds:schemaRef ds:uri="280d8efa-eff2-4910-88d2-79ca146720c4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5877</TotalTime>
  <Words>1664</Words>
  <Application>Microsoft Office PowerPoint</Application>
  <PresentationFormat>宽屏</PresentationFormat>
  <Paragraphs>273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 </vt:lpstr>
      <vt:lpstr>Helvetica Neue</vt:lpstr>
      <vt:lpstr>Helvetica Neue Light</vt:lpstr>
      <vt:lpstr>Helvetica Neue Medium</vt:lpstr>
      <vt:lpstr>OPPOSans M</vt:lpstr>
      <vt:lpstr>等线</vt:lpstr>
      <vt:lpstr>宋体</vt:lpstr>
      <vt:lpstr>Arial</vt:lpstr>
      <vt:lpstr>Calibri</vt:lpstr>
      <vt:lpstr>Calibri Light</vt:lpstr>
      <vt:lpstr>Helvetica</vt:lpstr>
      <vt:lpstr>Times New Roman</vt:lpstr>
      <vt:lpstr>Office Theme</vt:lpstr>
      <vt:lpstr>Motivation for New WID on NR SL Relay</vt:lpstr>
      <vt:lpstr>Sidelink Relay Use Cases</vt:lpstr>
      <vt:lpstr>NR Sidelink Relay Stage-1 requirement</vt:lpstr>
      <vt:lpstr>NR SL Relay Stage-2 conclusion: U2N Relay</vt:lpstr>
      <vt:lpstr>NR SL Relay Stage-2 conclusion: U2N Relay</vt:lpstr>
      <vt:lpstr>NR SL Relay Stage-2 conclusion: U2U Relay</vt:lpstr>
      <vt:lpstr>NR SL Relay Stage-2 conclusion: U2U Relay</vt:lpstr>
      <vt:lpstr>Options on the table</vt:lpstr>
      <vt:lpstr>Rel-17 WI Objectives (1/4)</vt:lpstr>
      <vt:lpstr>Rel-17 WI Objectives (2/4)</vt:lpstr>
      <vt:lpstr>Rel-17 WI Objectives (3/4)</vt:lpstr>
      <vt:lpstr>Rel-17 WI Objectives (3/4)</vt:lpstr>
      <vt:lpstr>Rel-17 WI Objectives: NOTEs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OPPO (Qianxi)</cp:lastModifiedBy>
  <cp:revision>652</cp:revision>
  <dcterms:created xsi:type="dcterms:W3CDTF">2010-02-05T13:52:04Z</dcterms:created>
  <dcterms:modified xsi:type="dcterms:W3CDTF">2021-03-12T03:47:53Z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