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4"/>
  </p:sldMasterIdLst>
  <p:notesMasterIdLst>
    <p:notesMasterId r:id="rId11"/>
  </p:notesMasterIdLst>
  <p:handoutMasterIdLst>
    <p:handoutMasterId r:id="rId12"/>
  </p:handoutMasterIdLst>
  <p:sldIdLst>
    <p:sldId id="266" r:id="rId5"/>
    <p:sldId id="375" r:id="rId6"/>
    <p:sldId id="370" r:id="rId7"/>
    <p:sldId id="377" r:id="rId8"/>
    <p:sldId id="376" r:id="rId9"/>
    <p:sldId id="378" r:id="rId10"/>
  </p:sldIdLst>
  <p:sldSz cx="9144000" cy="6858000" type="screen4x3"/>
  <p:notesSz cx="6858000" cy="9144000"/>
  <p:defaultTextStyle>
    <a:defPPr>
      <a:defRPr lang="en-US"/>
    </a:defPPr>
    <a:lvl1pPr marL="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71C0"/>
    <a:srgbClr val="F49831"/>
    <a:srgbClr val="FF9933"/>
    <a:srgbClr val="6E4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38FFAC-0937-7843-BFE2-1C7DCE6FD246}" v="18" dt="2021-03-10T03:49:06.3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60"/>
    <p:restoredTop sz="95788"/>
  </p:normalViewPr>
  <p:slideViewPr>
    <p:cSldViewPr snapToGrid="0">
      <p:cViewPr varScale="1">
        <p:scale>
          <a:sx n="106" d="100"/>
          <a:sy n="106" d="100"/>
        </p:scale>
        <p:origin x="2360" y="1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60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ive Packer" userId="b810e2a5-431e-491c-8399-f1dc182eafc2" providerId="ADAL" clId="{5338FFAC-0937-7843-BFE2-1C7DCE6FD246}"/>
    <pc:docChg chg="modSld">
      <pc:chgData name="Clive Packer" userId="b810e2a5-431e-491c-8399-f1dc182eafc2" providerId="ADAL" clId="{5338FFAC-0937-7843-BFE2-1C7DCE6FD246}" dt="2021-03-10T19:07:27.740" v="112" actId="20577"/>
      <pc:docMkLst>
        <pc:docMk/>
      </pc:docMkLst>
      <pc:sldChg chg="addSp modSp mod">
        <pc:chgData name="Clive Packer" userId="b810e2a5-431e-491c-8399-f1dc182eafc2" providerId="ADAL" clId="{5338FFAC-0937-7843-BFE2-1C7DCE6FD246}" dt="2021-03-10T16:29:54.670" v="90" actId="20577"/>
        <pc:sldMkLst>
          <pc:docMk/>
          <pc:sldMk cId="1590489376" sldId="266"/>
        </pc:sldMkLst>
        <pc:spChg chg="add">
          <ac:chgData name="Clive Packer" userId="b810e2a5-431e-491c-8399-f1dc182eafc2" providerId="ADAL" clId="{5338FFAC-0937-7843-BFE2-1C7DCE6FD246}" dt="2021-03-10T16:29:31.155" v="45" actId="767"/>
          <ac:spMkLst>
            <pc:docMk/>
            <pc:sldMk cId="1590489376" sldId="266"/>
            <ac:spMk id="4" creationId="{C6677F9F-8A22-5B45-AD2B-060D33D2A264}"/>
          </ac:spMkLst>
        </pc:spChg>
        <pc:spChg chg="mod">
          <ac:chgData name="Clive Packer" userId="b810e2a5-431e-491c-8399-f1dc182eafc2" providerId="ADAL" clId="{5338FFAC-0937-7843-BFE2-1C7DCE6FD246}" dt="2021-03-10T16:29:54.670" v="90" actId="20577"/>
          <ac:spMkLst>
            <pc:docMk/>
            <pc:sldMk cId="1590489376" sldId="266"/>
            <ac:spMk id="5" creationId="{83A92CCC-0DDB-0044-9845-75F199199AB9}"/>
          </ac:spMkLst>
        </pc:spChg>
      </pc:sldChg>
      <pc:sldChg chg="modSp mod">
        <pc:chgData name="Clive Packer" userId="b810e2a5-431e-491c-8399-f1dc182eafc2" providerId="ADAL" clId="{5338FFAC-0937-7843-BFE2-1C7DCE6FD246}" dt="2021-03-10T19:07:27.740" v="112" actId="20577"/>
        <pc:sldMkLst>
          <pc:docMk/>
          <pc:sldMk cId="2064322543" sldId="370"/>
        </pc:sldMkLst>
        <pc:spChg chg="mod">
          <ac:chgData name="Clive Packer" userId="b810e2a5-431e-491c-8399-f1dc182eafc2" providerId="ADAL" clId="{5338FFAC-0937-7843-BFE2-1C7DCE6FD246}" dt="2021-03-10T19:07:27.740" v="112" actId="20577"/>
          <ac:spMkLst>
            <pc:docMk/>
            <pc:sldMk cId="2064322543" sldId="370"/>
            <ac:spMk id="3" creationId="{A9B2A99C-EB6E-4C22-B16D-79CF093DF93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https://ligadonet-my.sharepoint.com/personal/ryan_ligado_com/Documents/IoT%20Connections%20Analysi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050"/>
            </a:pPr>
            <a:r>
              <a:rPr lang="en-US" sz="1000" b="1" i="0" u="none" strike="noStrike" baseline="0">
                <a:effectLst/>
              </a:rPr>
              <a:t>NB-IoT/Cat-M IoT </a:t>
            </a:r>
          </a:p>
          <a:p>
            <a:pPr>
              <a:defRPr sz="1050"/>
            </a:pPr>
            <a:r>
              <a:rPr lang="en-US" sz="1000" b="1" i="0" u="none" strike="noStrike" baseline="0">
                <a:effectLst/>
              </a:rPr>
              <a:t>Ending Connections (B)</a:t>
            </a:r>
            <a:endParaRPr lang="en-US" sz="1000"/>
          </a:p>
        </c:rich>
      </c:tx>
      <c:layout>
        <c:manualLayout>
          <c:xMode val="edge"/>
          <c:yMode val="edge"/>
          <c:x val="0.22151950059448086"/>
          <c:y val="7.2355366586959111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5.8944476159976236E-2"/>
          <c:y val="0.25655145695547499"/>
          <c:w val="0.88211104768004756"/>
          <c:h val="0.4465408600277701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'Data Sheet'!$M$16</c:f>
              <c:strCache>
                <c:ptCount val="1"/>
                <c:pt idx="0">
                  <c:v>3GPP LPWA - Terrestrial Only</c:v>
                </c:pt>
              </c:strCache>
            </c:strRef>
          </c:tx>
          <c:spPr>
            <a:solidFill>
              <a:srgbClr val="0070C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'Data Sheet'!$N$41:$O$41</c:f>
              <c:numCache>
                <c:formatCode>General</c:formatCode>
                <c:ptCount val="2"/>
                <c:pt idx="0">
                  <c:v>2021</c:v>
                </c:pt>
                <c:pt idx="1">
                  <c:v>2025</c:v>
                </c:pt>
              </c:numCache>
            </c:numRef>
          </c:cat>
          <c:val>
            <c:numRef>
              <c:f>'Data Sheet'!$N$42:$O$42</c:f>
              <c:numCache>
                <c:formatCode>_(* #,##0.0_);_(* \(#,##0.0\);_(* "-"??_);_(@_)</c:formatCode>
                <c:ptCount val="2"/>
                <c:pt idx="0">
                  <c:v>0.45</c:v>
                </c:pt>
                <c:pt idx="1">
                  <c:v>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94-4317-8930-B4C6B68B6038}"/>
            </c:ext>
          </c:extLst>
        </c:ser>
        <c:ser>
          <c:idx val="1"/>
          <c:order val="1"/>
          <c:tx>
            <c:strRef>
              <c:f>'Data Sheet'!$M$18</c:f>
              <c:strCache>
                <c:ptCount val="1"/>
                <c:pt idx="0">
                  <c:v>3GPP LPWA - Satellite Addressable</c:v>
                </c:pt>
              </c:strCache>
            </c:strRef>
          </c:tx>
          <c:spPr>
            <a:solidFill>
              <a:srgbClr val="FF9933"/>
            </a:solidFill>
            <a:ln>
              <a:noFill/>
            </a:ln>
            <a:effectLst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E94-4317-8930-B4C6B68B60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'Data Sheet'!$N$41:$O$41</c:f>
              <c:numCache>
                <c:formatCode>General</c:formatCode>
                <c:ptCount val="2"/>
                <c:pt idx="0">
                  <c:v>2021</c:v>
                </c:pt>
                <c:pt idx="1">
                  <c:v>2025</c:v>
                </c:pt>
              </c:numCache>
            </c:numRef>
          </c:cat>
          <c:val>
            <c:numRef>
              <c:f>'Data Sheet'!$N$43:$O$43</c:f>
              <c:numCache>
                <c:formatCode>_(* #,##0.0_);_(* \(#,##0.0\);_(* "-"??_);_(@_)</c:formatCode>
                <c:ptCount val="2"/>
                <c:pt idx="0">
                  <c:v>0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E94-4317-8930-B4C6B68B60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4626488"/>
        <c:axId val="1"/>
      </c:barChart>
      <c:catAx>
        <c:axId val="394626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vert="horz"/>
          <a:lstStyle/>
          <a:p>
            <a:pPr>
              <a:defRPr sz="900"/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  <c:max val="3"/>
        </c:scaling>
        <c:delete val="1"/>
        <c:axPos val="l"/>
        <c:numFmt formatCode="#,##0" sourceLinked="0"/>
        <c:majorTickMark val="out"/>
        <c:minorTickMark val="none"/>
        <c:tickLblPos val="nextTo"/>
        <c:crossAx val="3946264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 b="1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3A2D1-44AA-4C26-AED1-00FC6E36ED46}" type="datetimeFigureOut">
              <a:rPr lang="en-US" smtClean="0"/>
              <a:t>3/10/21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33E531-CD6F-490A-A73E-E9D502DB08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6467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75A849-5E72-4B37-B5A8-0705659FDAF1}" type="datetimeFigureOut">
              <a:rPr lang="en-US" smtClean="0"/>
              <a:t>3/10/21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1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7E7705-6BF9-455A-A88B-E4F48556AF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67055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0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33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9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26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72" algn="l" defTabSz="914293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2251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94082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903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83946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787544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29767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0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751001" y="2920164"/>
            <a:ext cx="2334105" cy="41938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lnSpc>
                <a:spcPts val="2900"/>
              </a:lnSpc>
              <a:spcBef>
                <a:spcPts val="0"/>
              </a:spcBef>
              <a:buFontTx/>
              <a:buNone/>
              <a:defRPr sz="1100" b="0" i="0" cap="all" baseline="0">
                <a:solidFill>
                  <a:schemeClr val="tx2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/>
              <a:t>Date Here</a:t>
            </a:r>
          </a:p>
        </p:txBody>
      </p:sp>
      <p:sp>
        <p:nvSpPr>
          <p:cNvPr id="23" name="Text Placeholder 22"/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58953" y="864684"/>
            <a:ext cx="4921847" cy="1905467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2400" b="0" i="0" spc="-80" baseline="0" smtClean="0">
                <a:solidFill>
                  <a:schemeClr val="tx1"/>
                </a:solidFill>
                <a:latin typeface="+mj-lt"/>
                <a:ea typeface="Avenir Medium" charset="0"/>
                <a:cs typeface="Avenir Medium" charset="0"/>
              </a:defRPr>
            </a:lvl1pPr>
            <a:lvl2pPr marL="457200" indent="0">
              <a:lnSpc>
                <a:spcPct val="100000"/>
              </a:lnSpc>
              <a:buNone/>
              <a:defRPr lang="en-US" spc="-100" baseline="0" smtClean="0">
                <a:latin typeface="Arvo" charset="0"/>
                <a:ea typeface="Arvo" charset="0"/>
                <a:cs typeface="Arvo" charset="0"/>
              </a:defRPr>
            </a:lvl2pPr>
            <a:lvl3pPr marL="914400" indent="0">
              <a:lnSpc>
                <a:spcPct val="100000"/>
              </a:lnSpc>
              <a:buNone/>
              <a:defRPr lang="en-US" spc="-100" baseline="0" smtClean="0">
                <a:latin typeface="Arvo" charset="0"/>
                <a:ea typeface="Arvo" charset="0"/>
                <a:cs typeface="Arvo" charset="0"/>
              </a:defRPr>
            </a:lvl3pPr>
            <a:lvl4pPr marL="1371600" indent="0">
              <a:lnSpc>
                <a:spcPct val="100000"/>
              </a:lnSpc>
              <a:buNone/>
              <a:defRPr lang="en-US" spc="-100" baseline="0" smtClean="0">
                <a:latin typeface="Arvo" charset="0"/>
                <a:ea typeface="Arvo" charset="0"/>
                <a:cs typeface="Arvo" charset="0"/>
              </a:defRPr>
            </a:lvl4pPr>
            <a:lvl5pPr marL="1828800" indent="0">
              <a:lnSpc>
                <a:spcPct val="100000"/>
              </a:lnSpc>
              <a:buNone/>
              <a:defRPr lang="en-US" spc="-100" baseline="0">
                <a:latin typeface="Arvo" charset="0"/>
                <a:ea typeface="Arvo" charset="0"/>
                <a:cs typeface="Arvo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1959763491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ead + Sub +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5" name="Group 24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6" name="Group 25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5" name="Oval 34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Oval 33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0" name="Picture 3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1" name="Straight Connector 40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3" name="Picture 42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39" y="1244083"/>
            <a:ext cx="8502333" cy="4941178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08629895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0039" y="5819919"/>
            <a:ext cx="8502333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700" b="0" i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26390" y="1244081"/>
            <a:ext cx="8495982" cy="4537052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  <p:sp>
        <p:nvSpPr>
          <p:cNvPr id="23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10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812631867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 + Text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811162" y="5819919"/>
            <a:ext cx="5011210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800" b="0" i="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811162" y="1244083"/>
            <a:ext cx="5011209" cy="4537050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244082"/>
            <a:ext cx="3232859" cy="4537051"/>
          </a:xfrm>
          <a:prstGeom prst="rect">
            <a:avLst/>
          </a:prstGeom>
        </p:spPr>
        <p:txBody>
          <a:bodyPr lIns="0" tIns="0" rIns="0" bIns="0" anchor="ctr"/>
          <a:lstStyle>
            <a:lvl1pPr marL="228600" indent="-228600" algn="l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554428698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 +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5" name="Group 3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8" name="Oval 3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3" name="Straight Connector 42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800" b="1" i="0">
                <a:solidFill>
                  <a:schemeClr val="tx2">
                    <a:lumMod val="20000"/>
                    <a:lumOff val="80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320039" y="1632860"/>
            <a:ext cx="3860075" cy="46065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26390" y="1175660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62298" y="1632860"/>
            <a:ext cx="3860075" cy="46065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1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4968649" y="1175660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526996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18" name="Group 17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0" name="Group 19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2" name="Oval 21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Oval 20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4" name="Picture 3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5" name="Straight Connector 34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7689338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 userDrawn="1"/>
        </p:nvCxnSpPr>
        <p:spPr>
          <a:xfrm flipV="1">
            <a:off x="758952" y="2838615"/>
            <a:ext cx="4810539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92241" y="5632704"/>
            <a:ext cx="1890366" cy="421142"/>
          </a:xfrm>
          <a:prstGeom prst="rect">
            <a:avLst/>
          </a:prstGeom>
        </p:spPr>
      </p:pic>
      <p:sp>
        <p:nvSpPr>
          <p:cNvPr id="22" name="TextBox 21"/>
          <p:cNvSpPr txBox="1"/>
          <p:nvPr userDrawn="1"/>
        </p:nvSpPr>
        <p:spPr>
          <a:xfrm>
            <a:off x="751001" y="3065200"/>
            <a:ext cx="1302761" cy="24388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1200" b="1" kern="1200" cap="none" baseline="0" noProof="0">
              <a:solidFill>
                <a:schemeClr val="bg2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748685" y="2428688"/>
            <a:ext cx="4810539" cy="52322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400" b="0" i="0" kern="1200" spc="-80" baseline="0" noProof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Avenir Medium" charset="0"/>
                <a:cs typeface="Avenir Medium" charset="0"/>
              </a:rPr>
              <a:t>ligado.com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85" y="3808855"/>
            <a:ext cx="8409065" cy="145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698082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Head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977900" y="1119673"/>
            <a:ext cx="7172059" cy="4410270"/>
          </a:xfrm>
          <a:prstGeom prst="rect">
            <a:avLst/>
          </a:prstGeom>
        </p:spPr>
        <p:txBody>
          <a:bodyPr lIns="0" tIns="0" rIns="0" bIns="0" anchor="ctr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Tx/>
              <a:buFont typeface="LucidaGrande" charset="0"/>
              <a:buNone/>
              <a:tabLst/>
              <a:defRPr sz="1400" b="0" i="0">
                <a:solidFill>
                  <a:schemeClr val="tx2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6075185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7874" y="252027"/>
            <a:ext cx="1574499" cy="35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85171"/>
      </p:ext>
    </p:extLst>
  </p:cSld>
  <p:clrMapOvr>
    <a:masterClrMapping/>
  </p:clrMapOvr>
  <p:transition spd="slow">
    <p:wip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Head +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>
          <a:xfrm>
            <a:off x="320039" y="1398200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25" name="Rectangle 24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5" name="Group 3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8" name="Oval 3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3" name="Straight Connector 42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8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40" y="1104228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8"/>
          </p:nvPr>
        </p:nvSpPr>
        <p:spPr>
          <a:xfrm>
            <a:off x="320040" y="2399117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46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320040" y="3725378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48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4962298" y="1104228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52" name="Text Placeholder 6"/>
          <p:cNvSpPr>
            <a:spLocks noGrp="1"/>
          </p:cNvSpPr>
          <p:nvPr>
            <p:ph type="body" sz="quarter" idx="24"/>
          </p:nvPr>
        </p:nvSpPr>
        <p:spPr>
          <a:xfrm>
            <a:off x="320039" y="2693090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53" name="Text Placeholder 6"/>
          <p:cNvSpPr>
            <a:spLocks noGrp="1"/>
          </p:cNvSpPr>
          <p:nvPr>
            <p:ph type="body" sz="quarter" idx="25"/>
          </p:nvPr>
        </p:nvSpPr>
        <p:spPr>
          <a:xfrm>
            <a:off x="320039" y="4019351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  <p:sp>
        <p:nvSpPr>
          <p:cNvPr id="54" name="Text Placeholder 6"/>
          <p:cNvSpPr>
            <a:spLocks noGrp="1"/>
          </p:cNvSpPr>
          <p:nvPr>
            <p:ph type="body" sz="quarter" idx="26"/>
          </p:nvPr>
        </p:nvSpPr>
        <p:spPr>
          <a:xfrm>
            <a:off x="4962297" y="1398200"/>
            <a:ext cx="3860075" cy="81722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lang="en-US" sz="1100" b="0" i="0" kern="1200" dirty="0" smtClean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525780" indent="-342900">
              <a:defRPr lang="en-US" sz="1000" kern="1200" dirty="0" smtClean="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Edit Master text styles</a:t>
            </a:r>
          </a:p>
          <a:p>
            <a:pPr marL="0" lvl="1" indent="0" algn="l" defTabSz="914400" rtl="0" eaLnBrk="1" latinLnBrk="0" hangingPunct="1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</a:pPr>
            <a:r>
              <a:rPr lang="en-US"/>
              <a:t>Second level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3224416"/>
            <a:ext cx="9144000" cy="317737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Content Placeholder 11"/>
          <p:cNvSpPr>
            <a:spLocks noGrp="1" noChangeAspect="1"/>
          </p:cNvSpPr>
          <p:nvPr>
            <p:ph sz="quarter" idx="18" hasCustomPrompt="1"/>
          </p:nvPr>
        </p:nvSpPr>
        <p:spPr>
          <a:xfrm>
            <a:off x="4568824" y="0"/>
            <a:ext cx="4575175" cy="3189666"/>
          </a:xfrm>
          <a:custGeom>
            <a:avLst/>
            <a:gdLst>
              <a:gd name="connsiteX0" fmla="*/ 0 w 4572000"/>
              <a:gd name="connsiteY0" fmla="*/ 0 h 2874638"/>
              <a:gd name="connsiteX1" fmla="*/ 4572000 w 4572000"/>
              <a:gd name="connsiteY1" fmla="*/ 0 h 2874638"/>
              <a:gd name="connsiteX2" fmla="*/ 4572000 w 4572000"/>
              <a:gd name="connsiteY2" fmla="*/ 2874638 h 2874638"/>
              <a:gd name="connsiteX3" fmla="*/ 0 w 4572000"/>
              <a:gd name="connsiteY3" fmla="*/ 2874638 h 2874638"/>
              <a:gd name="connsiteX4" fmla="*/ 0 w 4572000"/>
              <a:gd name="connsiteY4" fmla="*/ 0 h 287463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3175 w 4575175"/>
              <a:gd name="connsiteY3" fmla="*/ 2874638 h 2874638"/>
              <a:gd name="connsiteX4" fmla="*/ 0 w 4575175"/>
              <a:gd name="connsiteY4" fmla="*/ 2810743 h 2874638"/>
              <a:gd name="connsiteX5" fmla="*/ 3175 w 4575175"/>
              <a:gd name="connsiteY5" fmla="*/ 0 h 287463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53976 w 4575175"/>
              <a:gd name="connsiteY3" fmla="*/ 2874551 h 2874638"/>
              <a:gd name="connsiteX4" fmla="*/ 0 w 4575175"/>
              <a:gd name="connsiteY4" fmla="*/ 2842776 h 2874638"/>
              <a:gd name="connsiteX5" fmla="*/ 3175 w 4575175"/>
              <a:gd name="connsiteY5" fmla="*/ 0 h 28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5175" h="2874638">
                <a:moveTo>
                  <a:pt x="3175" y="0"/>
                </a:moveTo>
                <a:lnTo>
                  <a:pt x="4575175" y="0"/>
                </a:lnTo>
                <a:lnTo>
                  <a:pt x="4575175" y="2874638"/>
                </a:lnTo>
                <a:lnTo>
                  <a:pt x="53976" y="2874551"/>
                </a:lnTo>
                <a:cubicBezTo>
                  <a:pt x="48684" y="2849378"/>
                  <a:pt x="37042" y="2845951"/>
                  <a:pt x="0" y="2842776"/>
                </a:cubicBezTo>
                <a:cubicBezTo>
                  <a:pt x="1587" y="1437404"/>
                  <a:pt x="2117" y="936914"/>
                  <a:pt x="3175" y="0"/>
                </a:cubicBez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>
              <a:defRPr lang="en-US" sz="16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photo</a:t>
            </a:r>
            <a:r>
              <a:rPr lang="is-IS"/>
              <a:t>…</a:t>
            </a:r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40" y="806644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11573" y="83631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/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100616"/>
            <a:ext cx="3841413" cy="197771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915188" y="3591342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4915188" y="3885314"/>
            <a:ext cx="3841414" cy="229237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 flipH="1">
            <a:off x="0" y="3207040"/>
            <a:ext cx="9144000" cy="0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5573051"/>
      </p:ext>
    </p:extLst>
  </p:cSld>
  <p:clrMapOvr>
    <a:masterClrMapping/>
  </p:clrMapOvr>
  <p:transition spd="slow">
    <p:wip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576766" y="1"/>
            <a:ext cx="4567234" cy="64017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lt"/>
              </a:endParaRPr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40" y="3930053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0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11573" y="3207040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/>
                </a:solidFill>
                <a:latin typeface="+mn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4224024"/>
            <a:ext cx="3841413" cy="207676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915188" y="400147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27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4915188" y="694119"/>
            <a:ext cx="3841414" cy="560666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4572000" y="1"/>
            <a:ext cx="0" cy="6399212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13"/>
          <p:cNvSpPr>
            <a:spLocks noGrp="1"/>
          </p:cNvSpPr>
          <p:nvPr>
            <p:ph sz="quarter" idx="20" hasCustomPrompt="1"/>
          </p:nvPr>
        </p:nvSpPr>
        <p:spPr>
          <a:xfrm>
            <a:off x="1" y="1041"/>
            <a:ext cx="4556037" cy="3205999"/>
          </a:xfrm>
          <a:custGeom>
            <a:avLst/>
            <a:gdLst>
              <a:gd name="connsiteX0" fmla="*/ 0 w 4556037"/>
              <a:gd name="connsiteY0" fmla="*/ 0 h 3204459"/>
              <a:gd name="connsiteX1" fmla="*/ 4556037 w 4556037"/>
              <a:gd name="connsiteY1" fmla="*/ 0 h 3204459"/>
              <a:gd name="connsiteX2" fmla="*/ 4556037 w 4556037"/>
              <a:gd name="connsiteY2" fmla="*/ 3204459 h 3204459"/>
              <a:gd name="connsiteX3" fmla="*/ 0 w 4556037"/>
              <a:gd name="connsiteY3" fmla="*/ 3204459 h 3204459"/>
              <a:gd name="connsiteX4" fmla="*/ 0 w 4556037"/>
              <a:gd name="connsiteY4" fmla="*/ 0 h 3204459"/>
              <a:gd name="connsiteX0" fmla="*/ 0 w 4556037"/>
              <a:gd name="connsiteY0" fmla="*/ 0 h 3204459"/>
              <a:gd name="connsiteX1" fmla="*/ 4556037 w 4556037"/>
              <a:gd name="connsiteY1" fmla="*/ 0 h 3204459"/>
              <a:gd name="connsiteX2" fmla="*/ 4553338 w 4556037"/>
              <a:gd name="connsiteY2" fmla="*/ 3150016 h 3204459"/>
              <a:gd name="connsiteX3" fmla="*/ 4556037 w 4556037"/>
              <a:gd name="connsiteY3" fmla="*/ 3204459 h 3204459"/>
              <a:gd name="connsiteX4" fmla="*/ 0 w 4556037"/>
              <a:gd name="connsiteY4" fmla="*/ 3204459 h 3204459"/>
              <a:gd name="connsiteX5" fmla="*/ 0 w 4556037"/>
              <a:gd name="connsiteY5" fmla="*/ 0 h 320445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56037 w 4556037"/>
              <a:gd name="connsiteY3" fmla="*/ 3204459 h 3205999"/>
              <a:gd name="connsiteX4" fmla="*/ 4504819 w 4556037"/>
              <a:gd name="connsiteY4" fmla="*/ 3205999 h 3205999"/>
              <a:gd name="connsiteX5" fmla="*/ 0 w 4556037"/>
              <a:gd name="connsiteY5" fmla="*/ 3204459 h 3205999"/>
              <a:gd name="connsiteX6" fmla="*/ 0 w 4556037"/>
              <a:gd name="connsiteY6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048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048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048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  <a:gd name="connsiteX0" fmla="*/ 0 w 4556037"/>
              <a:gd name="connsiteY0" fmla="*/ 0 h 3205999"/>
              <a:gd name="connsiteX1" fmla="*/ 4556037 w 4556037"/>
              <a:gd name="connsiteY1" fmla="*/ 0 h 3205999"/>
              <a:gd name="connsiteX2" fmla="*/ 4553338 w 4556037"/>
              <a:gd name="connsiteY2" fmla="*/ 3150016 h 3205999"/>
              <a:gd name="connsiteX3" fmla="*/ 4517519 w 4556037"/>
              <a:gd name="connsiteY3" fmla="*/ 3205999 h 3205999"/>
              <a:gd name="connsiteX4" fmla="*/ 0 w 4556037"/>
              <a:gd name="connsiteY4" fmla="*/ 3204459 h 3205999"/>
              <a:gd name="connsiteX5" fmla="*/ 0 w 4556037"/>
              <a:gd name="connsiteY5" fmla="*/ 0 h 320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56037" h="3205999">
                <a:moveTo>
                  <a:pt x="0" y="0"/>
                </a:moveTo>
                <a:lnTo>
                  <a:pt x="4556037" y="0"/>
                </a:lnTo>
                <a:cubicBezTo>
                  <a:pt x="4555137" y="1050005"/>
                  <a:pt x="4554238" y="2100011"/>
                  <a:pt x="4553338" y="3150016"/>
                </a:cubicBezTo>
                <a:cubicBezTo>
                  <a:pt x="4537165" y="3150016"/>
                  <a:pt x="4515030" y="3187338"/>
                  <a:pt x="4517519" y="3205999"/>
                </a:cubicBezTo>
                <a:lnTo>
                  <a:pt x="0" y="3204459"/>
                </a:lnTo>
                <a:lnTo>
                  <a:pt x="0" y="0"/>
                </a:ln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>
              <a:defRPr lang="en-US" sz="2400" noProof="0" dirty="0">
                <a:latin typeface="+mn-lt"/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insert photo</a:t>
            </a:r>
            <a:r>
              <a:rPr kumimoji="0" lang="is-IS" sz="2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1598645" y="1119674"/>
            <a:ext cx="7223727" cy="4043266"/>
          </a:xfrm>
          <a:prstGeom prst="rect">
            <a:avLst/>
          </a:prstGeom>
        </p:spPr>
        <p:txBody>
          <a:bodyPr lIns="0" tIns="0" rIns="0" bIns="0" anchor="ctr"/>
          <a:lstStyle>
            <a:lvl1pPr marL="228600" indent="-228600">
              <a:lnSpc>
                <a:spcPct val="100000"/>
              </a:lnSpc>
              <a:spcBef>
                <a:spcPts val="1600"/>
              </a:spcBef>
              <a:buClr>
                <a:schemeClr val="accent1"/>
              </a:buClr>
              <a:buFont typeface="+mj-lt"/>
              <a:buAutoNum type="arabicPeriod"/>
              <a:defRPr sz="1400" b="0" i="0">
                <a:solidFill>
                  <a:schemeClr val="tx1"/>
                </a:solidFill>
                <a:latin typeface="+mn-lt"/>
                <a:ea typeface="Avenir Heavy" charset="0"/>
                <a:cs typeface="Avenir Heavy" charset="0"/>
              </a:defRPr>
            </a:lvl1pPr>
            <a:lvl2pPr marL="658368" indent="-201168">
              <a:buClr>
                <a:schemeClr val="accent1"/>
              </a:buClr>
              <a:defRPr sz="11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Agenda</a:t>
            </a:r>
          </a:p>
        </p:txBody>
      </p:sp>
    </p:spTree>
    <p:extLst>
      <p:ext uri="{BB962C8B-B14F-4D97-AF65-F5344CB8AC3E}">
        <p14:creationId xmlns:p14="http://schemas.microsoft.com/office/powerpoint/2010/main" val="381657748"/>
      </p:ext>
    </p:extLst>
  </p:cSld>
  <p:clrMapOvr>
    <a:masterClrMapping/>
  </p:clrMapOvr>
  <p:transition spd="slow"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-1"/>
            <a:ext cx="9144000" cy="320703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15189" y="3587786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0" name="Text Placeholder 7"/>
          <p:cNvSpPr>
            <a:spLocks noGrp="1"/>
          </p:cNvSpPr>
          <p:nvPr>
            <p:ph type="body" sz="quarter" idx="21"/>
          </p:nvPr>
        </p:nvSpPr>
        <p:spPr>
          <a:xfrm>
            <a:off x="4915188" y="3881758"/>
            <a:ext cx="3841413" cy="22447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lt"/>
              </a:endParaRPr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11573" y="83631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cxnSp>
        <p:nvCxnSpPr>
          <p:cNvPr id="43" name="Straight Connector 42"/>
          <p:cNvCxnSpPr/>
          <p:nvPr userDrawn="1"/>
        </p:nvCxnSpPr>
        <p:spPr>
          <a:xfrm flipH="1">
            <a:off x="0" y="3207040"/>
            <a:ext cx="9144000" cy="0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ontent Placeholder 11"/>
          <p:cNvSpPr>
            <a:spLocks noGrp="1" noChangeAspect="1"/>
          </p:cNvSpPr>
          <p:nvPr>
            <p:ph sz="quarter" idx="19" hasCustomPrompt="1"/>
          </p:nvPr>
        </p:nvSpPr>
        <p:spPr>
          <a:xfrm>
            <a:off x="0" y="3226492"/>
            <a:ext cx="4572000" cy="3172722"/>
          </a:xfrm>
          <a:custGeom>
            <a:avLst/>
            <a:gdLst>
              <a:gd name="connsiteX0" fmla="*/ 0 w 4572000"/>
              <a:gd name="connsiteY0" fmla="*/ 0 h 2794750"/>
              <a:gd name="connsiteX1" fmla="*/ 4572000 w 4572000"/>
              <a:gd name="connsiteY1" fmla="*/ 0 h 2794750"/>
              <a:gd name="connsiteX2" fmla="*/ 4572000 w 4572000"/>
              <a:gd name="connsiteY2" fmla="*/ 2794750 h 2794750"/>
              <a:gd name="connsiteX3" fmla="*/ 0 w 4572000"/>
              <a:gd name="connsiteY3" fmla="*/ 2794750 h 2794750"/>
              <a:gd name="connsiteX4" fmla="*/ 0 w 4572000"/>
              <a:gd name="connsiteY4" fmla="*/ 0 h 2794750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72000 w 4572000"/>
              <a:gd name="connsiteY2" fmla="*/ 836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72000 w 4572000"/>
              <a:gd name="connsiteY2" fmla="*/ 836 h 2795586"/>
              <a:gd name="connsiteX3" fmla="*/ 4568825 w 4572000"/>
              <a:gd name="connsiteY3" fmla="*/ 38100 h 2795586"/>
              <a:gd name="connsiteX4" fmla="*/ 4572000 w 4572000"/>
              <a:gd name="connsiteY4" fmla="*/ 2795586 h 2795586"/>
              <a:gd name="connsiteX5" fmla="*/ 0 w 4572000"/>
              <a:gd name="connsiteY5" fmla="*/ 2795586 h 2795586"/>
              <a:gd name="connsiteX6" fmla="*/ 0 w 4572000"/>
              <a:gd name="connsiteY6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68825 w 4572000"/>
              <a:gd name="connsiteY2" fmla="*/ 38100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68825 w 4572000"/>
              <a:gd name="connsiteY2" fmla="*/ 38100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836 h 2795586"/>
              <a:gd name="connsiteX1" fmla="*/ 4514850 w 4572000"/>
              <a:gd name="connsiteY1" fmla="*/ 0 h 2795586"/>
              <a:gd name="connsiteX2" fmla="*/ 4568825 w 4572000"/>
              <a:gd name="connsiteY2" fmla="*/ 38100 h 2795586"/>
              <a:gd name="connsiteX3" fmla="*/ 4572000 w 4572000"/>
              <a:gd name="connsiteY3" fmla="*/ 2795586 h 2795586"/>
              <a:gd name="connsiteX4" fmla="*/ 0 w 4572000"/>
              <a:gd name="connsiteY4" fmla="*/ 2795586 h 2795586"/>
              <a:gd name="connsiteX5" fmla="*/ 0 w 4572000"/>
              <a:gd name="connsiteY5" fmla="*/ 836 h 2795586"/>
              <a:gd name="connsiteX0" fmla="*/ 0 w 4572000"/>
              <a:gd name="connsiteY0" fmla="*/ 0 h 2794750"/>
              <a:gd name="connsiteX1" fmla="*/ 4521200 w 4572000"/>
              <a:gd name="connsiteY1" fmla="*/ 2336 h 2794750"/>
              <a:gd name="connsiteX2" fmla="*/ 4568825 w 4572000"/>
              <a:gd name="connsiteY2" fmla="*/ 37264 h 2794750"/>
              <a:gd name="connsiteX3" fmla="*/ 4572000 w 4572000"/>
              <a:gd name="connsiteY3" fmla="*/ 2794750 h 2794750"/>
              <a:gd name="connsiteX4" fmla="*/ 0 w 4572000"/>
              <a:gd name="connsiteY4" fmla="*/ 2794750 h 2794750"/>
              <a:gd name="connsiteX5" fmla="*/ 0 w 4572000"/>
              <a:gd name="connsiteY5" fmla="*/ 0 h 279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2000" h="2794750">
                <a:moveTo>
                  <a:pt x="0" y="0"/>
                </a:moveTo>
                <a:lnTo>
                  <a:pt x="4521200" y="2336"/>
                </a:lnTo>
                <a:cubicBezTo>
                  <a:pt x="4520142" y="24561"/>
                  <a:pt x="4541308" y="37264"/>
                  <a:pt x="4568825" y="37264"/>
                </a:cubicBezTo>
                <a:cubicBezTo>
                  <a:pt x="4569883" y="956426"/>
                  <a:pt x="4570942" y="1875588"/>
                  <a:pt x="4572000" y="2794750"/>
                </a:cubicBezTo>
                <a:lnTo>
                  <a:pt x="0" y="2794750"/>
                </a:lnTo>
                <a:lnTo>
                  <a:pt x="0" y="0"/>
                </a:ln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 algn="l">
              <a:defRPr lang="en-US" sz="1400" i="1" baseline="0" dirty="0">
                <a:solidFill>
                  <a:schemeClr val="accent5"/>
                </a:solidFill>
                <a:latin typeface="+mn-lt"/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photo</a:t>
            </a:r>
            <a:r>
              <a:rPr lang="is-IS"/>
              <a:t>…</a:t>
            </a:r>
            <a:endParaRPr lang="en-US"/>
          </a:p>
        </p:txBody>
      </p:sp>
      <p:sp>
        <p:nvSpPr>
          <p:cNvPr id="31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326390" y="806301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2" name="Text Placeholder 7"/>
          <p:cNvSpPr>
            <a:spLocks noGrp="1"/>
          </p:cNvSpPr>
          <p:nvPr>
            <p:ph type="body" sz="quarter" idx="17"/>
          </p:nvPr>
        </p:nvSpPr>
        <p:spPr>
          <a:xfrm>
            <a:off x="326390" y="1100273"/>
            <a:ext cx="3841414" cy="20083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ard Split no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 userDrawn="1"/>
        </p:nvSpPr>
        <p:spPr>
          <a:xfrm>
            <a:off x="0" y="1"/>
            <a:ext cx="4574384" cy="640179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>
                  <a:latin typeface="+mn-lt"/>
                </a:endParaRPr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+mn-lt"/>
              </a:endParaRPr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4572000" y="1"/>
            <a:ext cx="0" cy="6399212"/>
          </a:xfrm>
          <a:prstGeom prst="line">
            <a:avLst/>
          </a:prstGeom>
          <a:ln w="38100" cmpd="sng">
            <a:solidFill>
              <a:srgbClr val="16A3B6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7"/>
          <p:cNvSpPr>
            <a:spLocks noGrp="1"/>
          </p:cNvSpPr>
          <p:nvPr>
            <p:ph type="body" sz="quarter" idx="21" hasCustomPrompt="1"/>
          </p:nvPr>
        </p:nvSpPr>
        <p:spPr>
          <a:xfrm>
            <a:off x="311573" y="83631"/>
            <a:ext cx="3841412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000" b="1" i="0" spc="-50" baseline="0">
                <a:solidFill>
                  <a:schemeClr val="accent1">
                    <a:lumMod val="40000"/>
                    <a:lumOff val="60000"/>
                  </a:schemeClr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33" name="Text Placeholder 7"/>
          <p:cNvSpPr>
            <a:spLocks noGrp="1"/>
          </p:cNvSpPr>
          <p:nvPr>
            <p:ph type="body" sz="quarter" idx="22"/>
          </p:nvPr>
        </p:nvSpPr>
        <p:spPr>
          <a:xfrm>
            <a:off x="326390" y="806301"/>
            <a:ext cx="3841413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bg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36" name="Text Placeholder 7"/>
          <p:cNvSpPr>
            <a:spLocks noGrp="1"/>
          </p:cNvSpPr>
          <p:nvPr>
            <p:ph type="body" sz="quarter" idx="23"/>
          </p:nvPr>
        </p:nvSpPr>
        <p:spPr>
          <a:xfrm>
            <a:off x="326390" y="1100272"/>
            <a:ext cx="3841414" cy="50262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Text Placeholder 7"/>
          <p:cNvSpPr>
            <a:spLocks noGrp="1"/>
          </p:cNvSpPr>
          <p:nvPr>
            <p:ph type="body" sz="quarter" idx="20"/>
          </p:nvPr>
        </p:nvSpPr>
        <p:spPr>
          <a:xfrm>
            <a:off x="4915189" y="3587786"/>
            <a:ext cx="3841412" cy="236376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en-US" sz="1200" b="1" i="0" kern="1200" spc="-20" baseline="0" dirty="0" smtClean="0">
                <a:solidFill>
                  <a:schemeClr val="tx1"/>
                </a:solidFill>
                <a:latin typeface="+mn-lt"/>
                <a:ea typeface="Avenir Black" charset="0"/>
                <a:cs typeface="Avenir Black" charset="0"/>
              </a:defRPr>
            </a:lvl1pPr>
            <a:lvl2pPr marL="658368" indent="-201168">
              <a:buClr>
                <a:schemeClr val="accent1"/>
              </a:buClr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en-US"/>
              <a:t>Edit Master text styles</a:t>
            </a:r>
          </a:p>
        </p:txBody>
      </p:sp>
      <p:sp>
        <p:nvSpPr>
          <p:cNvPr id="45" name="Text Placeholder 7"/>
          <p:cNvSpPr>
            <a:spLocks noGrp="1"/>
          </p:cNvSpPr>
          <p:nvPr>
            <p:ph type="body" sz="quarter" idx="24"/>
          </p:nvPr>
        </p:nvSpPr>
        <p:spPr>
          <a:xfrm>
            <a:off x="4915188" y="3881758"/>
            <a:ext cx="3841413" cy="224472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800"/>
              </a:spcBef>
              <a:buClr>
                <a:schemeClr val="accent1"/>
              </a:buClr>
              <a:buFont typeface="LucidaGrande" charset="0"/>
              <a:buNone/>
              <a:defRPr sz="1100" b="0" i="0">
                <a:solidFill>
                  <a:schemeClr val="tx2"/>
                </a:solidFill>
                <a:latin typeface="+mn-lt"/>
                <a:ea typeface="Avenir" charset="0"/>
                <a:cs typeface="Avenir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Content Placeholder 11"/>
          <p:cNvSpPr>
            <a:spLocks noGrp="1" noChangeAspect="1"/>
          </p:cNvSpPr>
          <p:nvPr>
            <p:ph sz="quarter" idx="18" hasCustomPrompt="1"/>
          </p:nvPr>
        </p:nvSpPr>
        <p:spPr>
          <a:xfrm>
            <a:off x="4587883" y="0"/>
            <a:ext cx="4556117" cy="3189666"/>
          </a:xfrm>
          <a:custGeom>
            <a:avLst/>
            <a:gdLst>
              <a:gd name="connsiteX0" fmla="*/ 0 w 4572000"/>
              <a:gd name="connsiteY0" fmla="*/ 0 h 2874638"/>
              <a:gd name="connsiteX1" fmla="*/ 4572000 w 4572000"/>
              <a:gd name="connsiteY1" fmla="*/ 0 h 2874638"/>
              <a:gd name="connsiteX2" fmla="*/ 4572000 w 4572000"/>
              <a:gd name="connsiteY2" fmla="*/ 2874638 h 2874638"/>
              <a:gd name="connsiteX3" fmla="*/ 0 w 4572000"/>
              <a:gd name="connsiteY3" fmla="*/ 2874638 h 2874638"/>
              <a:gd name="connsiteX4" fmla="*/ 0 w 4572000"/>
              <a:gd name="connsiteY4" fmla="*/ 0 h 287463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3175 w 4575175"/>
              <a:gd name="connsiteY3" fmla="*/ 2874638 h 2874638"/>
              <a:gd name="connsiteX4" fmla="*/ 0 w 4575175"/>
              <a:gd name="connsiteY4" fmla="*/ 2810743 h 2874638"/>
              <a:gd name="connsiteX5" fmla="*/ 3175 w 4575175"/>
              <a:gd name="connsiteY5" fmla="*/ 0 h 287463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3175 w 4575175"/>
              <a:gd name="connsiteY4" fmla="*/ 2874638 h 2877418"/>
              <a:gd name="connsiteX5" fmla="*/ 0 w 4575175"/>
              <a:gd name="connsiteY5" fmla="*/ 2810743 h 2877418"/>
              <a:gd name="connsiteX6" fmla="*/ 3175 w 4575175"/>
              <a:gd name="connsiteY6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10743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7418"/>
              <a:gd name="connsiteX1" fmla="*/ 4575175 w 4575175"/>
              <a:gd name="connsiteY1" fmla="*/ 0 h 2877418"/>
              <a:gd name="connsiteX2" fmla="*/ 4575175 w 4575175"/>
              <a:gd name="connsiteY2" fmla="*/ 2874638 h 2877418"/>
              <a:gd name="connsiteX3" fmla="*/ 53976 w 4575175"/>
              <a:gd name="connsiteY3" fmla="*/ 2877418 h 2877418"/>
              <a:gd name="connsiteX4" fmla="*/ 0 w 4575175"/>
              <a:gd name="connsiteY4" fmla="*/ 2842776 h 2877418"/>
              <a:gd name="connsiteX5" fmla="*/ 3175 w 4575175"/>
              <a:gd name="connsiteY5" fmla="*/ 0 h 2877418"/>
              <a:gd name="connsiteX0" fmla="*/ 3175 w 4575175"/>
              <a:gd name="connsiteY0" fmla="*/ 0 h 2874638"/>
              <a:gd name="connsiteX1" fmla="*/ 4575175 w 4575175"/>
              <a:gd name="connsiteY1" fmla="*/ 0 h 2874638"/>
              <a:gd name="connsiteX2" fmla="*/ 4575175 w 4575175"/>
              <a:gd name="connsiteY2" fmla="*/ 2874638 h 2874638"/>
              <a:gd name="connsiteX3" fmla="*/ 53976 w 4575175"/>
              <a:gd name="connsiteY3" fmla="*/ 2874551 h 2874638"/>
              <a:gd name="connsiteX4" fmla="*/ 0 w 4575175"/>
              <a:gd name="connsiteY4" fmla="*/ 2842776 h 2874638"/>
              <a:gd name="connsiteX5" fmla="*/ 3175 w 4575175"/>
              <a:gd name="connsiteY5" fmla="*/ 0 h 2874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5175" h="2874638">
                <a:moveTo>
                  <a:pt x="3175" y="0"/>
                </a:moveTo>
                <a:lnTo>
                  <a:pt x="4575175" y="0"/>
                </a:lnTo>
                <a:lnTo>
                  <a:pt x="4575175" y="2874638"/>
                </a:lnTo>
                <a:lnTo>
                  <a:pt x="53976" y="2874551"/>
                </a:lnTo>
                <a:cubicBezTo>
                  <a:pt x="48684" y="2849378"/>
                  <a:pt x="37042" y="2845951"/>
                  <a:pt x="0" y="2842776"/>
                </a:cubicBezTo>
                <a:cubicBezTo>
                  <a:pt x="1587" y="1437404"/>
                  <a:pt x="2117" y="936914"/>
                  <a:pt x="3175" y="0"/>
                </a:cubicBezTo>
                <a:close/>
              </a:path>
            </a:pathLst>
          </a:custGeom>
          <a:ln w="6350">
            <a:noFill/>
          </a:ln>
        </p:spPr>
        <p:txBody>
          <a:bodyPr anchor="ctr"/>
          <a:lstStyle>
            <a:lvl1pPr>
              <a:defRPr lang="en-US" sz="16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photo</a:t>
            </a:r>
            <a:r>
              <a:rPr lang="is-IS"/>
              <a:t>…</a:t>
            </a:r>
            <a:endParaRPr lang="en-US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" name="Straight Connector 3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E1B621-F2D9-456F-B721-D0E91A278359}"/>
              </a:ext>
            </a:extLst>
          </p:cNvPr>
          <p:cNvSpPr txBox="1"/>
          <p:nvPr userDrawn="1"/>
        </p:nvSpPr>
        <p:spPr>
          <a:xfrm>
            <a:off x="1379095" y="1049311"/>
            <a:ext cx="5898630" cy="362761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endParaRPr lang="en-US" sz="1400">
              <a:latin typeface="+mn-lt"/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38997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1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320039" y="1119673"/>
            <a:ext cx="8502333" cy="5065588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20039" y="5819919"/>
            <a:ext cx="8502333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800" b="0" i="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26390" y="1119671"/>
            <a:ext cx="8495982" cy="4661462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010353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Text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3" name="Group 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7" name="Group 26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8" name="Oval 2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Oval 31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3811162" y="5819919"/>
            <a:ext cx="5011210" cy="1736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400"/>
              </a:spcBef>
              <a:buClr>
                <a:schemeClr val="accent1"/>
              </a:buClr>
              <a:buFont typeface="LucidaGrande" charset="0"/>
              <a:buNone/>
              <a:defRPr sz="800" b="0" i="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1pPr>
            <a:lvl2pPr marL="457200" indent="0">
              <a:buClr>
                <a:schemeClr val="accent1"/>
              </a:buClr>
              <a:buNone/>
              <a:defRPr sz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886968" indent="0">
              <a:buClr>
                <a:schemeClr val="accent1"/>
              </a:buClr>
              <a:buFont typeface="LucidaGrande" charset="0"/>
              <a:buNone/>
              <a:defRPr sz="105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371600" indent="0">
              <a:buClr>
                <a:schemeClr val="accent1"/>
              </a:buClr>
              <a:buFont typeface=".AppleSystemUIFont" charset="-120"/>
              <a:buNone/>
              <a:defRPr sz="10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828800" indent="0">
              <a:buClr>
                <a:schemeClr val="tx2"/>
              </a:buClr>
              <a:buFont typeface=".AppleSystemUIFont" charset="-120"/>
              <a:buNone/>
              <a:defRPr sz="9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Caption / Source here</a:t>
            </a:r>
            <a:r>
              <a:rPr lang="is-IS"/>
              <a:t>…</a:t>
            </a:r>
            <a:endParaRPr lang="en-US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12" name="Content Placeholder 11"/>
          <p:cNvSpPr>
            <a:spLocks noGrp="1"/>
          </p:cNvSpPr>
          <p:nvPr>
            <p:ph sz="quarter" idx="16" hasCustomPrompt="1"/>
          </p:nvPr>
        </p:nvSpPr>
        <p:spPr>
          <a:xfrm>
            <a:off x="3811162" y="1119671"/>
            <a:ext cx="5011209" cy="4661462"/>
          </a:xfrm>
          <a:prstGeom prst="rect">
            <a:avLst/>
          </a:prstGeom>
          <a:ln w="6350">
            <a:solidFill>
              <a:schemeClr val="tx2">
                <a:lumMod val="40000"/>
                <a:lumOff val="60000"/>
              </a:schemeClr>
            </a:solidFill>
          </a:ln>
        </p:spPr>
        <p:txBody>
          <a:bodyPr anchor="ctr"/>
          <a:lstStyle>
            <a:lvl1pPr>
              <a:defRPr lang="en-US" sz="1200" i="1" baseline="0" dirty="0">
                <a:solidFill>
                  <a:schemeClr val="accent5"/>
                </a:solidFill>
              </a:defRPr>
            </a:lvl1pPr>
          </a:lstStyle>
          <a:p>
            <a:pPr marR="0" lvl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/>
              <a:t>Click to insert content</a:t>
            </a:r>
            <a:r>
              <a:rPr lang="is-IS"/>
              <a:t>…</a:t>
            </a:r>
            <a:endParaRPr lang="en-US"/>
          </a:p>
        </p:txBody>
      </p:sp>
      <p:sp>
        <p:nvSpPr>
          <p:cNvPr id="21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119672"/>
            <a:ext cx="3232859" cy="4661461"/>
          </a:xfrm>
          <a:prstGeom prst="rect">
            <a:avLst/>
          </a:prstGeom>
        </p:spPr>
        <p:txBody>
          <a:bodyPr lIns="0" tIns="0" rIns="0" bIns="0" anchor="ctr"/>
          <a:lstStyle>
            <a:lvl1pPr marL="228600" indent="-228600" algn="l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1470236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2 c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34" name="Group 33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35" name="Group 3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8" name="Oval 37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3" name="Straight Connector 42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320039" y="1522696"/>
            <a:ext cx="3860075" cy="46065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3" name="Text Placeholder 7"/>
          <p:cNvSpPr>
            <a:spLocks noGrp="1"/>
          </p:cNvSpPr>
          <p:nvPr>
            <p:ph type="body" sz="quarter" idx="16"/>
          </p:nvPr>
        </p:nvSpPr>
        <p:spPr>
          <a:xfrm>
            <a:off x="4962298" y="1522696"/>
            <a:ext cx="3860075" cy="4606579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buClr>
                <a:schemeClr val="accent1"/>
              </a:buClr>
              <a:buFont typeface="LucidaGrande" charset="0"/>
              <a:buChar char="●"/>
              <a:defRPr sz="1100" b="0" i="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>
              <a:buClr>
                <a:schemeClr val="accent1"/>
              </a:buClr>
              <a:defRPr sz="105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>
              <a:buClr>
                <a:schemeClr val="accent1"/>
              </a:buClr>
              <a:buFont typeface="LucidaGrande" charset="0"/>
              <a:buChar char="→"/>
              <a:defRPr sz="10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>
              <a:buClr>
                <a:schemeClr val="accent1"/>
              </a:buClr>
              <a:buFont typeface=".AppleSystemUIFont" charset="-120"/>
              <a:buChar char="–"/>
              <a:defRPr sz="9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>
              <a:buClr>
                <a:schemeClr val="tx2"/>
              </a:buClr>
              <a:buFont typeface=".AppleSystemUIFont" charset="-120"/>
              <a:buChar char="-"/>
              <a:defRPr sz="8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26390" y="1065496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  <p:sp>
        <p:nvSpPr>
          <p:cNvPr id="33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4962298" y="1065496"/>
            <a:ext cx="3860075" cy="325723"/>
          </a:xfrm>
          <a:prstGeom prst="rect">
            <a:avLst/>
          </a:prstGeom>
          <a:solidFill>
            <a:schemeClr val="accent1"/>
          </a:solidFill>
        </p:spPr>
        <p:txBody>
          <a:bodyPr bIns="18288" anchor="ctr"/>
          <a:lstStyle>
            <a:lvl1pPr marL="228600" indent="-228600">
              <a:buNone/>
              <a:defRPr kumimoji="0" lang="en-US" sz="1100" b="1" i="0" u="none" strike="noStrike" cap="none" spc="0" normalizeH="0" baseline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Avenir Heavy" charset="0"/>
                <a:cs typeface="Avenir Heavy" charset="0"/>
              </a:defRPr>
            </a:lvl1pPr>
            <a:lvl2pPr>
              <a:defRPr lang="en-US" sz="1200" baseline="0" smtClean="0"/>
            </a:lvl2pPr>
            <a:lvl3pPr>
              <a:defRPr lang="en-US" sz="1000" baseline="0" smtClean="0"/>
            </a:lvl3pPr>
            <a:lvl4pPr>
              <a:defRPr lang="en-US" sz="900" baseline="0" smtClean="0"/>
            </a:lvl4pPr>
            <a:lvl5pPr>
              <a:defRPr lang="en-US"/>
            </a:lvl5pPr>
          </a:lstStyle>
          <a:p>
            <a:pPr marL="0" marR="0" lvl="0" indent="0" fontAlgn="auto">
              <a:spcAft>
                <a:spcPts val="0"/>
              </a:spcAft>
              <a:buClrTx/>
              <a:buSzTx/>
              <a:tabLst/>
            </a:pPr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54267927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1" name="Group 20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2" name="Group 21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25" name="Oval 24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Oval 22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6" name="Picture 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37" name="Straight Connector 36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320040" y="3341565"/>
            <a:ext cx="8823960" cy="0"/>
          </a:xfrm>
          <a:prstGeom prst="line">
            <a:avLst/>
          </a:prstGeom>
          <a:ln w="15875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39" y="1063691"/>
            <a:ext cx="5241005" cy="223262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2200" b="0" i="0" spc="-50" baseline="0">
                <a:solidFill>
                  <a:schemeClr val="accent1"/>
                </a:solidFill>
                <a:latin typeface="+mj-lt"/>
                <a:ea typeface="Avenir Heavy" charset="0"/>
                <a:cs typeface="Avenir Heavy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Section Divider Slide</a:t>
            </a:r>
          </a:p>
        </p:txBody>
      </p:sp>
    </p:spTree>
    <p:extLst>
      <p:ext uri="{BB962C8B-B14F-4D97-AF65-F5344CB8AC3E}">
        <p14:creationId xmlns:p14="http://schemas.microsoft.com/office/powerpoint/2010/main" val="1798023701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 +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1" y="6399213"/>
            <a:ext cx="9144000" cy="45878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 userDrawn="1"/>
        </p:nvSpPr>
        <p:spPr>
          <a:xfrm>
            <a:off x="6534017" y="6572625"/>
            <a:ext cx="1393818" cy="126253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indent="0" algn="l" defTabSz="914293" rtl="0" eaLnBrk="1" fontAlgn="auto" latinLnBrk="0" hangingPunct="1">
              <a:lnSpc>
                <a:spcPts val="10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i="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Avenir Book" charset="0"/>
                <a:cs typeface="Avenir Book" charset="0"/>
              </a:rPr>
              <a:t>CONFIDENTIAL &amp; PROPRIETARY</a:t>
            </a:r>
            <a:endParaRPr lang="en-US" sz="900" b="0" i="0" baseline="0">
              <a:solidFill>
                <a:schemeClr val="tx2">
                  <a:lumMod val="60000"/>
                  <a:lumOff val="40000"/>
                </a:schemeClr>
              </a:solidFill>
              <a:latin typeface="+mn-lt"/>
              <a:ea typeface="Avenir Book" charset="0"/>
              <a:cs typeface="Avenir Book" charset="0"/>
            </a:endParaRPr>
          </a:p>
        </p:txBody>
      </p:sp>
      <p:grpSp>
        <p:nvGrpSpPr>
          <p:cNvPr id="23" name="Group 22"/>
          <p:cNvGrpSpPr>
            <a:grpSpLocks noChangeAspect="1"/>
          </p:cNvGrpSpPr>
          <p:nvPr userDrawn="1"/>
        </p:nvGrpSpPr>
        <p:grpSpPr>
          <a:xfrm>
            <a:off x="5817850" y="6613167"/>
            <a:ext cx="577375" cy="54864"/>
            <a:chOff x="4969028" y="6601900"/>
            <a:chExt cx="673608" cy="64008"/>
          </a:xfrm>
          <a:solidFill>
            <a:schemeClr val="accent1">
              <a:lumMod val="60000"/>
              <a:lumOff val="40000"/>
            </a:schemeClr>
          </a:solidFill>
        </p:grpSpPr>
        <p:grpSp>
          <p:nvGrpSpPr>
            <p:cNvPr id="25" name="Group 24"/>
            <p:cNvGrpSpPr/>
            <p:nvPr userDrawn="1"/>
          </p:nvGrpSpPr>
          <p:grpSpPr>
            <a:xfrm>
              <a:off x="4969028" y="6601900"/>
              <a:ext cx="673608" cy="64008"/>
              <a:chOff x="6217383" y="6609851"/>
              <a:chExt cx="673608" cy="64008"/>
            </a:xfrm>
            <a:grpFill/>
          </p:grpSpPr>
          <p:sp>
            <p:nvSpPr>
              <p:cNvPr id="34" name="Oval 33"/>
              <p:cNvSpPr/>
              <p:nvPr userDrawn="1"/>
            </p:nvSpPr>
            <p:spPr>
              <a:xfrm>
                <a:off x="62173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Oval 34"/>
              <p:cNvSpPr/>
              <p:nvPr userDrawn="1"/>
            </p:nvSpPr>
            <p:spPr>
              <a:xfrm>
                <a:off x="63697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 userDrawn="1"/>
            </p:nvSpPr>
            <p:spPr>
              <a:xfrm>
                <a:off x="66745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 userDrawn="1"/>
            </p:nvSpPr>
            <p:spPr>
              <a:xfrm>
                <a:off x="6826983" y="6609851"/>
                <a:ext cx="64008" cy="6400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6" name="Oval 25"/>
            <p:cNvSpPr/>
            <p:nvPr userDrawn="1"/>
          </p:nvSpPr>
          <p:spPr>
            <a:xfrm>
              <a:off x="5276479" y="6601900"/>
              <a:ext cx="64008" cy="6400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39" name="Picture 3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90" y="6512789"/>
            <a:ext cx="627245" cy="246785"/>
          </a:xfrm>
          <a:prstGeom prst="rect">
            <a:avLst/>
          </a:prstGeom>
        </p:spPr>
      </p:pic>
      <p:cxnSp>
        <p:nvCxnSpPr>
          <p:cNvPr id="40" name="Straight Connector 39"/>
          <p:cNvCxnSpPr/>
          <p:nvPr userDrawn="1"/>
        </p:nvCxnSpPr>
        <p:spPr>
          <a:xfrm>
            <a:off x="8149959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 userDrawn="1"/>
        </p:nvCxnSpPr>
        <p:spPr>
          <a:xfrm>
            <a:off x="8822373" y="6529388"/>
            <a:ext cx="0" cy="197135"/>
          </a:xfrm>
          <a:prstGeom prst="line">
            <a:avLst/>
          </a:prstGeom>
          <a:ln w="317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2" name="Picture 41"/>
          <p:cNvPicPr>
            <a:picLocks noChangeAspect="1"/>
          </p:cNvPicPr>
          <p:nvPr userDrawn="1"/>
        </p:nvPicPr>
        <p:blipFill rotWithShape="1">
          <a:blip r:embed="rId3"/>
          <a:srcRect r="41283"/>
          <a:stretch/>
        </p:blipFill>
        <p:spPr>
          <a:xfrm>
            <a:off x="331601" y="6514356"/>
            <a:ext cx="646299" cy="245217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8409236" y="6585626"/>
            <a:ext cx="155448" cy="123111"/>
          </a:xfrm>
        </p:spPr>
        <p:txBody>
          <a:bodyPr wrap="none"/>
          <a:lstStyle>
            <a:lvl1pPr algn="ctr">
              <a:defRPr sz="700" b="1" i="0">
                <a:solidFill>
                  <a:schemeClr val="tx2">
                    <a:lumMod val="20000"/>
                    <a:lumOff val="80000"/>
                  </a:schemeClr>
                </a:solidFill>
                <a:latin typeface="+mn-lt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  <p:cxnSp>
        <p:nvCxnSpPr>
          <p:cNvPr id="36" name="Straight Connector 35"/>
          <p:cNvCxnSpPr/>
          <p:nvPr userDrawn="1"/>
        </p:nvCxnSpPr>
        <p:spPr>
          <a:xfrm>
            <a:off x="320040" y="697892"/>
            <a:ext cx="8823960" cy="0"/>
          </a:xfrm>
          <a:prstGeom prst="line">
            <a:avLst/>
          </a:prstGeom>
          <a:ln w="12700">
            <a:gradFill>
              <a:gsLst>
                <a:gs pos="25000">
                  <a:schemeClr val="accent1"/>
                </a:gs>
                <a:gs pos="90000">
                  <a:schemeClr val="accent3"/>
                </a:gs>
              </a:gsLst>
              <a:lin ang="0" scaled="0"/>
            </a:gra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Content Placeholder 6"/>
          <p:cNvSpPr>
            <a:spLocks noGrp="1"/>
          </p:cNvSpPr>
          <p:nvPr>
            <p:ph sz="quarter" idx="12" hasCustomPrompt="1"/>
          </p:nvPr>
        </p:nvSpPr>
        <p:spPr>
          <a:xfrm>
            <a:off x="320040" y="769696"/>
            <a:ext cx="8503920" cy="1548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050" b="0" i="0" spc="-20" baseline="0">
                <a:solidFill>
                  <a:schemeClr val="accent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Subhead</a:t>
            </a:r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20040" y="49763"/>
            <a:ext cx="8503920" cy="609094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sz="1600" b="1" i="0" spc="-50" baseline="0">
                <a:solidFill>
                  <a:schemeClr val="accent1"/>
                </a:solidFill>
                <a:latin typeface="+mj-lt"/>
                <a:ea typeface="Avenir Black" charset="0"/>
                <a:cs typeface="Avenir Blac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71471195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09236" y="6585626"/>
            <a:ext cx="155448" cy="123111"/>
          </a:xfrm>
          <a:prstGeom prst="rect">
            <a:avLst/>
          </a:prstGeom>
        </p:spPr>
        <p:txBody>
          <a:bodyPr wrap="none" lIns="0" tIns="0" rIns="0" bIns="0"/>
          <a:lstStyle>
            <a:lvl1pPr algn="ctr">
              <a:defRPr lang="en-US" sz="800" b="1" i="0" smtClean="0">
                <a:solidFill>
                  <a:schemeClr val="tx2">
                    <a:lumMod val="20000"/>
                    <a:lumOff val="80000"/>
                  </a:schemeClr>
                </a:solidFill>
                <a:latin typeface="Avenir Book" charset="0"/>
                <a:ea typeface="Avenir Book" charset="0"/>
                <a:cs typeface="Avenir Book" charset="0"/>
              </a:defRPr>
            </a:lvl1pPr>
          </a:lstStyle>
          <a:p>
            <a:fld id="{1A2CD97D-EAF8-4D37-AA70-7C4712076550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25641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82" r:id="rId2"/>
    <p:sldLayoutId id="2147483671" r:id="rId3"/>
    <p:sldLayoutId id="2147483695" r:id="rId4"/>
    <p:sldLayoutId id="2147483687" r:id="rId5"/>
    <p:sldLayoutId id="2147483688" r:id="rId6"/>
    <p:sldLayoutId id="2147483686" r:id="rId7"/>
    <p:sldLayoutId id="2147483684" r:id="rId8"/>
    <p:sldLayoutId id="2147483681" r:id="rId9"/>
    <p:sldLayoutId id="2147483683" r:id="rId10"/>
    <p:sldLayoutId id="2147483690" r:id="rId11"/>
    <p:sldLayoutId id="2147483689" r:id="rId12"/>
    <p:sldLayoutId id="2147483685" r:id="rId13"/>
    <p:sldLayoutId id="2147483680" r:id="rId14"/>
    <p:sldLayoutId id="2147483679" r:id="rId15"/>
    <p:sldLayoutId id="2147483691" r:id="rId16"/>
    <p:sldLayoutId id="2147483700" r:id="rId17"/>
    <p:sldLayoutId id="2147483693" r:id="rId18"/>
    <p:sldLayoutId id="2147483698" r:id="rId19"/>
    <p:sldLayoutId id="2147483697" r:id="rId20"/>
    <p:sldLayoutId id="2147483699" r:id="rId21"/>
  </p:sldLayoutIdLst>
  <p:transition spd="slow">
    <p:wipe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tif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am10.safelinks.protection.outlook.com/?url=https%3A%2F%2Fwww.sequans.com%2Fpress-release%2Fsequans-collaborating-with-lockheed-martin-on-world-first-lte-over-satellite-solution%2F&amp;data=04%7C01%7CClive%40ligado.com%7C6ae9454626774d987dfa08d8e01a27c0%7Cfd5c25a7def24d1aaef8750e5e2992e5%7C0%7C0%7C637505750242573822%7CUnknown%7CTWFpbGZsb3d8eyJWIjoiMC4wLjAwMDAiLCJQIjoiV2luMzIiLCJBTiI6Ik1haWwiLCJXVCI6Mn0%3D%7C1000&amp;sdata=gWki%2F1h19GaSIVEiGN%2Fn9HKGnoChlkGkYMF2Fz48VuU%3D&amp;reserved=0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nam10.safelinks.protection.outlook.com/?url=https%3A%2F%2Fcorp.mediatek.com%2Fnews-events%2Fpress-releases%2Fmediatek-conduct-worlds-first-public-test-of-5g-satellite-iot-data-connection-with-inmarsat&amp;data=04%7C01%7CClive%40ligado.com%7C6ae9454626774d987dfa08d8e01a27c0%7Cfd5c25a7def24d1aaef8750e5e2992e5%7C0%7C0%7C637505750242593812%7CUnknown%7CTWFpbGZsb3d8eyJWIjoiMC4wLjAwMDAiLCJQIjoiV2luMzIiLCJBTiI6Ik1haWwiLCJXVCI6Mn0%3D%7C1000&amp;sdata=hCA%2FjheEcV4ElzrmUmxfFPVV7yu3a4VMkQCN0UzBq8M%3D&amp;reserved=0" TargetMode="External"/><Relationship Id="rId4" Type="http://schemas.openxmlformats.org/officeDocument/2006/relationships/hyperlink" Target="https://nam10.safelinks.protection.outlook.com/?url=https%3A%2F%2Faltair-semi.com%2Fnews%2Fskylo-partners-with-sony-semiconductor-israel-for-5g-nb-iot-over-satellite%2F&amp;data=04%7C01%7CClive%40ligado.com%7C6ae9454626774d987dfa08d8e01a27c0%7Cfd5c25a7def24d1aaef8750e5e2992e5%7C0%7C0%7C637505750242583820%7CUnknown%7CTWFpbGZsb3d8eyJWIjoiMC4wLjAwMDAiLCJQIjoiV2luMzIiLCJBTiI6Ik1haWwiLCJXVCI6Mn0%3D%7C1000&amp;sdata=M4AHviiYRF0xSeH56Mn5CkVD3fHU%2FpgfyqSfnef%2FVio%3D&amp;reserved=0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36_series/36.763/36763-010.zi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3gpp.org/ftp/tsg_ran/TSG_RAN/TSGR_90e/Docs/RP-2026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649705" y="2963005"/>
            <a:ext cx="8244161" cy="465995"/>
          </a:xfrm>
        </p:spPr>
        <p:txBody>
          <a:bodyPr/>
          <a:lstStyle/>
          <a:p>
            <a:r>
              <a:rPr lang="en-CA" sz="2800" dirty="0">
                <a:latin typeface="Calibri" panose="020F0502020204030204" pitchFamily="34" charset="0"/>
                <a:cs typeface="Calibri" panose="020F0502020204030204" pitchFamily="34" charset="0"/>
              </a:rPr>
              <a:t>The Need and Urgency for IoT over NTN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83A92CCC-0DDB-0044-9845-75F199199AB9}"/>
              </a:ext>
            </a:extLst>
          </p:cNvPr>
          <p:cNvSpPr txBox="1">
            <a:spLocks/>
          </p:cNvSpPr>
          <p:nvPr/>
        </p:nvSpPr>
        <p:spPr>
          <a:xfrm>
            <a:off x="762492" y="4512511"/>
            <a:ext cx="8018585" cy="465995"/>
          </a:xfrm>
          <a:prstGeom prst="rect">
            <a:avLst/>
          </a:prstGeom>
        </p:spPr>
        <p:txBody>
          <a:bodyPr lIns="0" tIns="0" rIns="0" bIns="0"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2400" b="0" i="0" kern="1200" spc="-80" baseline="0" smtClean="0">
                <a:solidFill>
                  <a:schemeClr val="tx1"/>
                </a:solidFill>
                <a:latin typeface="+mj-lt"/>
                <a:ea typeface="Avenir Medium" charset="0"/>
                <a:cs typeface="Avenir Medium" charset="0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400" kern="1200" spc="-100" baseline="0" smtClean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2000" kern="1200" spc="-100" baseline="0" smtClean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3pPr>
            <a:lvl4pPr marL="13716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800" kern="1200" spc="-100" baseline="0" smtClean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4pPr>
            <a:lvl5pPr marL="18288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en-US" sz="1800" kern="1200" spc="-100" baseline="0">
                <a:solidFill>
                  <a:schemeClr val="tx1"/>
                </a:solidFill>
                <a:latin typeface="Arvo" charset="0"/>
                <a:ea typeface="Arvo" charset="0"/>
                <a:cs typeface="Arvo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Ligado</a:t>
            </a:r>
            <a: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  <a:t> Networks</a:t>
            </a:r>
            <a:b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Saankhya</a:t>
            </a:r>
            <a: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  <a:t> Labs</a:t>
            </a:r>
            <a:b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Mavenir</a:t>
            </a:r>
            <a:b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CA" sz="2000" dirty="0">
                <a:latin typeface="Calibri" panose="020F0502020204030204" pitchFamily="34" charset="0"/>
                <a:cs typeface="Calibri" panose="020F0502020204030204" pitchFamily="34" charset="0"/>
              </a:rPr>
              <a:t>Samsung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A944EB-41FD-8D4F-B249-8F00002872CC}"/>
              </a:ext>
            </a:extLst>
          </p:cNvPr>
          <p:cNvSpPr txBox="1"/>
          <p:nvPr/>
        </p:nvSpPr>
        <p:spPr>
          <a:xfrm>
            <a:off x="6124074" y="336884"/>
            <a:ext cx="2654166" cy="46599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US" sz="1400" dirty="0">
                <a:ea typeface="Avenir Book" charset="0"/>
                <a:cs typeface="Avenir Book" charset="0"/>
              </a:rPr>
              <a:t>RAN#91-e, 16-26 March 2021 RP-210243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677F9F-8A22-5B45-AD2B-060D33D2A264}"/>
              </a:ext>
            </a:extLst>
          </p:cNvPr>
          <p:cNvSpPr txBox="1"/>
          <p:nvPr/>
        </p:nvSpPr>
        <p:spPr>
          <a:xfrm>
            <a:off x="2370221" y="5354053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489376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43216DB-69EC-4BC5-BFC7-5F792EFC5B6E}"/>
              </a:ext>
            </a:extLst>
          </p:cNvPr>
          <p:cNvSpPr/>
          <p:nvPr/>
        </p:nvSpPr>
        <p:spPr>
          <a:xfrm>
            <a:off x="4765272" y="798021"/>
            <a:ext cx="4058688" cy="549168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Chart 40">
            <a:extLst>
              <a:ext uri="{FF2B5EF4-FFF2-40B4-BE49-F238E27FC236}">
                <a16:creationId xmlns:a16="http://schemas.microsoft.com/office/drawing/2014/main" id="{6CB74DA3-C995-D84A-9B59-D700A8BF0736}"/>
              </a:ext>
            </a:extLst>
          </p:cNvPr>
          <p:cNvGraphicFramePr>
            <a:graphicFrameLocks/>
          </p:cNvGraphicFramePr>
          <p:nvPr/>
        </p:nvGraphicFramePr>
        <p:xfrm>
          <a:off x="4969963" y="3665729"/>
          <a:ext cx="2370027" cy="24573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413F18-AA91-4398-B18A-9E4538CBED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Standards-Based Technology for Satellite IoT Vitally Enhances a Large Market Opportunity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9246D1-8276-4B37-B769-03413992643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2</a:t>
            </a:fld>
            <a:endParaRPr lang="uk-UA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1E8756-A1E7-4346-BA91-8638C3E3F541}"/>
              </a:ext>
            </a:extLst>
          </p:cNvPr>
          <p:cNvSpPr/>
          <p:nvPr/>
        </p:nvSpPr>
        <p:spPr>
          <a:xfrm>
            <a:off x="320040" y="798022"/>
            <a:ext cx="4058689" cy="5491684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: Shape 6">
            <a:extLst>
              <a:ext uri="{FF2B5EF4-FFF2-40B4-BE49-F238E27FC236}">
                <a16:creationId xmlns:a16="http://schemas.microsoft.com/office/drawing/2014/main" id="{67323689-B840-4881-8D82-0217680A04E4}"/>
              </a:ext>
            </a:extLst>
          </p:cNvPr>
          <p:cNvSpPr/>
          <p:nvPr/>
        </p:nvSpPr>
        <p:spPr>
          <a:xfrm>
            <a:off x="1131990" y="4641455"/>
            <a:ext cx="3167651" cy="842267"/>
          </a:xfrm>
          <a:custGeom>
            <a:avLst/>
            <a:gdLst>
              <a:gd name="connsiteX0" fmla="*/ 0 w 7290833"/>
              <a:gd name="connsiteY0" fmla="*/ 0 h 868680"/>
              <a:gd name="connsiteX1" fmla="*/ 6466857 w 7290833"/>
              <a:gd name="connsiteY1" fmla="*/ 0 h 868680"/>
              <a:gd name="connsiteX2" fmla="*/ 6865884 w 7290833"/>
              <a:gd name="connsiteY2" fmla="*/ 0 h 868680"/>
              <a:gd name="connsiteX3" fmla="*/ 7064466 w 7290833"/>
              <a:gd name="connsiteY3" fmla="*/ 0 h 868680"/>
              <a:gd name="connsiteX4" fmla="*/ 7290833 w 7290833"/>
              <a:gd name="connsiteY4" fmla="*/ 433793 h 868680"/>
              <a:gd name="connsiteX5" fmla="*/ 7064466 w 7290833"/>
              <a:gd name="connsiteY5" fmla="*/ 867585 h 868680"/>
              <a:gd name="connsiteX6" fmla="*/ 6865884 w 7290833"/>
              <a:gd name="connsiteY6" fmla="*/ 867585 h 868680"/>
              <a:gd name="connsiteX7" fmla="*/ 6865884 w 7290833"/>
              <a:gd name="connsiteY7" fmla="*/ 868680 h 868680"/>
              <a:gd name="connsiteX8" fmla="*/ 0 w 7290833"/>
              <a:gd name="connsiteY8" fmla="*/ 868680 h 868680"/>
              <a:gd name="connsiteX9" fmla="*/ 0 w 7290833"/>
              <a:gd name="connsiteY9" fmla="*/ 867586 h 868680"/>
              <a:gd name="connsiteX10" fmla="*/ 16004 w 7290833"/>
              <a:gd name="connsiteY10" fmla="*/ 867586 h 868680"/>
              <a:gd name="connsiteX11" fmla="*/ 242370 w 7290833"/>
              <a:gd name="connsiteY11" fmla="*/ 433794 h 868680"/>
              <a:gd name="connsiteX12" fmla="*/ 16004 w 7290833"/>
              <a:gd name="connsiteY12" fmla="*/ 1 h 868680"/>
              <a:gd name="connsiteX13" fmla="*/ 0 w 7290833"/>
              <a:gd name="connsiteY13" fmla="*/ 1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90833" h="868680">
                <a:moveTo>
                  <a:pt x="0" y="0"/>
                </a:moveTo>
                <a:lnTo>
                  <a:pt x="6466857" y="0"/>
                </a:lnTo>
                <a:lnTo>
                  <a:pt x="6865884" y="0"/>
                </a:lnTo>
                <a:lnTo>
                  <a:pt x="7064466" y="0"/>
                </a:lnTo>
                <a:lnTo>
                  <a:pt x="7290833" y="433793"/>
                </a:lnTo>
                <a:lnTo>
                  <a:pt x="7064466" y="867585"/>
                </a:lnTo>
                <a:lnTo>
                  <a:pt x="6865884" y="867585"/>
                </a:lnTo>
                <a:lnTo>
                  <a:pt x="6865884" y="868680"/>
                </a:lnTo>
                <a:lnTo>
                  <a:pt x="0" y="868680"/>
                </a:lnTo>
                <a:lnTo>
                  <a:pt x="0" y="867586"/>
                </a:lnTo>
                <a:lnTo>
                  <a:pt x="16004" y="867586"/>
                </a:lnTo>
                <a:lnTo>
                  <a:pt x="242370" y="433794"/>
                </a:lnTo>
                <a:lnTo>
                  <a:pt x="16004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050" b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592CAA52-1415-43F9-A697-94ABE42F8118}"/>
              </a:ext>
            </a:extLst>
          </p:cNvPr>
          <p:cNvSpPr/>
          <p:nvPr/>
        </p:nvSpPr>
        <p:spPr>
          <a:xfrm>
            <a:off x="387130" y="4644840"/>
            <a:ext cx="966423" cy="831273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8" name="Freeform: Shape 4">
            <a:extLst>
              <a:ext uri="{FF2B5EF4-FFF2-40B4-BE49-F238E27FC236}">
                <a16:creationId xmlns:a16="http://schemas.microsoft.com/office/drawing/2014/main" id="{9057D40A-3E67-4F47-A1ED-77116B3DF523}"/>
              </a:ext>
            </a:extLst>
          </p:cNvPr>
          <p:cNvSpPr/>
          <p:nvPr/>
        </p:nvSpPr>
        <p:spPr>
          <a:xfrm>
            <a:off x="1131991" y="1704406"/>
            <a:ext cx="3138522" cy="831273"/>
          </a:xfrm>
          <a:custGeom>
            <a:avLst/>
            <a:gdLst>
              <a:gd name="connsiteX0" fmla="*/ 0 w 7290833"/>
              <a:gd name="connsiteY0" fmla="*/ 0 h 868680"/>
              <a:gd name="connsiteX1" fmla="*/ 6466857 w 7290833"/>
              <a:gd name="connsiteY1" fmla="*/ 0 h 868680"/>
              <a:gd name="connsiteX2" fmla="*/ 6865884 w 7290833"/>
              <a:gd name="connsiteY2" fmla="*/ 0 h 868680"/>
              <a:gd name="connsiteX3" fmla="*/ 7064466 w 7290833"/>
              <a:gd name="connsiteY3" fmla="*/ 0 h 868680"/>
              <a:gd name="connsiteX4" fmla="*/ 7290833 w 7290833"/>
              <a:gd name="connsiteY4" fmla="*/ 433793 h 868680"/>
              <a:gd name="connsiteX5" fmla="*/ 7064466 w 7290833"/>
              <a:gd name="connsiteY5" fmla="*/ 867585 h 868680"/>
              <a:gd name="connsiteX6" fmla="*/ 6865884 w 7290833"/>
              <a:gd name="connsiteY6" fmla="*/ 867585 h 868680"/>
              <a:gd name="connsiteX7" fmla="*/ 6865884 w 7290833"/>
              <a:gd name="connsiteY7" fmla="*/ 868680 h 868680"/>
              <a:gd name="connsiteX8" fmla="*/ 0 w 7290833"/>
              <a:gd name="connsiteY8" fmla="*/ 868680 h 868680"/>
              <a:gd name="connsiteX9" fmla="*/ 0 w 7290833"/>
              <a:gd name="connsiteY9" fmla="*/ 867586 h 868680"/>
              <a:gd name="connsiteX10" fmla="*/ 16004 w 7290833"/>
              <a:gd name="connsiteY10" fmla="*/ 867586 h 868680"/>
              <a:gd name="connsiteX11" fmla="*/ 242370 w 7290833"/>
              <a:gd name="connsiteY11" fmla="*/ 433794 h 868680"/>
              <a:gd name="connsiteX12" fmla="*/ 16004 w 7290833"/>
              <a:gd name="connsiteY12" fmla="*/ 1 h 868680"/>
              <a:gd name="connsiteX13" fmla="*/ 0 w 7290833"/>
              <a:gd name="connsiteY13" fmla="*/ 1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90833" h="868680">
                <a:moveTo>
                  <a:pt x="0" y="0"/>
                </a:moveTo>
                <a:lnTo>
                  <a:pt x="6466857" y="0"/>
                </a:lnTo>
                <a:lnTo>
                  <a:pt x="6865884" y="0"/>
                </a:lnTo>
                <a:lnTo>
                  <a:pt x="7064466" y="0"/>
                </a:lnTo>
                <a:lnTo>
                  <a:pt x="7290833" y="433793"/>
                </a:lnTo>
                <a:lnTo>
                  <a:pt x="7064466" y="867585"/>
                </a:lnTo>
                <a:lnTo>
                  <a:pt x="6865884" y="867585"/>
                </a:lnTo>
                <a:lnTo>
                  <a:pt x="6865884" y="868680"/>
                </a:lnTo>
                <a:lnTo>
                  <a:pt x="0" y="868680"/>
                </a:lnTo>
                <a:lnTo>
                  <a:pt x="0" y="867586"/>
                </a:lnTo>
                <a:lnTo>
                  <a:pt x="16004" y="867586"/>
                </a:lnTo>
                <a:lnTo>
                  <a:pt x="242370" y="433794"/>
                </a:lnTo>
                <a:lnTo>
                  <a:pt x="16004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457200" rIns="182880" rtlCol="0" anchor="ctr"/>
          <a:lstStyle/>
          <a:p>
            <a:endParaRPr lang="en-US" sz="1050" b="1">
              <a:solidFill>
                <a:schemeClr val="tx1"/>
              </a:solidFill>
            </a:endParaRPr>
          </a:p>
        </p:txBody>
      </p:sp>
      <p:sp>
        <p:nvSpPr>
          <p:cNvPr id="9" name="Freeform: Shape 5">
            <a:extLst>
              <a:ext uri="{FF2B5EF4-FFF2-40B4-BE49-F238E27FC236}">
                <a16:creationId xmlns:a16="http://schemas.microsoft.com/office/drawing/2014/main" id="{1F1A78B0-2AFE-4794-B2AE-F514EF4FA2F8}"/>
              </a:ext>
            </a:extLst>
          </p:cNvPr>
          <p:cNvSpPr/>
          <p:nvPr/>
        </p:nvSpPr>
        <p:spPr>
          <a:xfrm>
            <a:off x="1131990" y="3234895"/>
            <a:ext cx="3138521" cy="831273"/>
          </a:xfrm>
          <a:custGeom>
            <a:avLst/>
            <a:gdLst>
              <a:gd name="connsiteX0" fmla="*/ 0 w 7290833"/>
              <a:gd name="connsiteY0" fmla="*/ 0 h 868680"/>
              <a:gd name="connsiteX1" fmla="*/ 6466857 w 7290833"/>
              <a:gd name="connsiteY1" fmla="*/ 0 h 868680"/>
              <a:gd name="connsiteX2" fmla="*/ 6865884 w 7290833"/>
              <a:gd name="connsiteY2" fmla="*/ 0 h 868680"/>
              <a:gd name="connsiteX3" fmla="*/ 7064466 w 7290833"/>
              <a:gd name="connsiteY3" fmla="*/ 0 h 868680"/>
              <a:gd name="connsiteX4" fmla="*/ 7290833 w 7290833"/>
              <a:gd name="connsiteY4" fmla="*/ 433793 h 868680"/>
              <a:gd name="connsiteX5" fmla="*/ 7064466 w 7290833"/>
              <a:gd name="connsiteY5" fmla="*/ 867585 h 868680"/>
              <a:gd name="connsiteX6" fmla="*/ 6865884 w 7290833"/>
              <a:gd name="connsiteY6" fmla="*/ 867585 h 868680"/>
              <a:gd name="connsiteX7" fmla="*/ 6865884 w 7290833"/>
              <a:gd name="connsiteY7" fmla="*/ 868680 h 868680"/>
              <a:gd name="connsiteX8" fmla="*/ 0 w 7290833"/>
              <a:gd name="connsiteY8" fmla="*/ 868680 h 868680"/>
              <a:gd name="connsiteX9" fmla="*/ 0 w 7290833"/>
              <a:gd name="connsiteY9" fmla="*/ 867586 h 868680"/>
              <a:gd name="connsiteX10" fmla="*/ 16004 w 7290833"/>
              <a:gd name="connsiteY10" fmla="*/ 867586 h 868680"/>
              <a:gd name="connsiteX11" fmla="*/ 242370 w 7290833"/>
              <a:gd name="connsiteY11" fmla="*/ 433794 h 868680"/>
              <a:gd name="connsiteX12" fmla="*/ 16004 w 7290833"/>
              <a:gd name="connsiteY12" fmla="*/ 1 h 868680"/>
              <a:gd name="connsiteX13" fmla="*/ 0 w 7290833"/>
              <a:gd name="connsiteY13" fmla="*/ 1 h 868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290833" h="868680">
                <a:moveTo>
                  <a:pt x="0" y="0"/>
                </a:moveTo>
                <a:lnTo>
                  <a:pt x="6466857" y="0"/>
                </a:lnTo>
                <a:lnTo>
                  <a:pt x="6865884" y="0"/>
                </a:lnTo>
                <a:lnTo>
                  <a:pt x="7064466" y="0"/>
                </a:lnTo>
                <a:lnTo>
                  <a:pt x="7290833" y="433793"/>
                </a:lnTo>
                <a:lnTo>
                  <a:pt x="7064466" y="867585"/>
                </a:lnTo>
                <a:lnTo>
                  <a:pt x="6865884" y="867585"/>
                </a:lnTo>
                <a:lnTo>
                  <a:pt x="6865884" y="868680"/>
                </a:lnTo>
                <a:lnTo>
                  <a:pt x="0" y="868680"/>
                </a:lnTo>
                <a:lnTo>
                  <a:pt x="0" y="867586"/>
                </a:lnTo>
                <a:lnTo>
                  <a:pt x="16004" y="867586"/>
                </a:lnTo>
                <a:lnTo>
                  <a:pt x="242370" y="433794"/>
                </a:lnTo>
                <a:lnTo>
                  <a:pt x="16004" y="1"/>
                </a:lnTo>
                <a:lnTo>
                  <a:pt x="0" y="1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45720" rIns="18288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</a:pPr>
            <a:endParaRPr lang="en-US" sz="1050" b="1">
              <a:solidFill>
                <a:schemeClr val="tx1"/>
              </a:solidFill>
            </a:endParaRP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31D49784-98F4-4EFF-AA55-0095C8FF4405}"/>
              </a:ext>
            </a:extLst>
          </p:cNvPr>
          <p:cNvSpPr/>
          <p:nvPr/>
        </p:nvSpPr>
        <p:spPr>
          <a:xfrm>
            <a:off x="387130" y="1704406"/>
            <a:ext cx="966423" cy="831273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5B59E898-F8BF-4C3D-85AB-14D3D3405E93}"/>
              </a:ext>
            </a:extLst>
          </p:cNvPr>
          <p:cNvSpPr/>
          <p:nvPr/>
        </p:nvSpPr>
        <p:spPr>
          <a:xfrm>
            <a:off x="387130" y="3230960"/>
            <a:ext cx="966423" cy="831273"/>
          </a:xfrm>
          <a:prstGeom prst="hexagon">
            <a:avLst/>
          </a:prstGeom>
          <a:solidFill>
            <a:schemeClr val="accent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000">
              <a:solidFill>
                <a:schemeClr val="tx1"/>
              </a:solidFill>
              <a:latin typeface="Avenir Book" charset="0"/>
              <a:ea typeface="Avenir Book" charset="0"/>
              <a:cs typeface="Avenir Book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78D2D2-41DE-4985-8329-293E1D3FFE07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623042" y="1859340"/>
            <a:ext cx="502920" cy="50292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64A714-D659-4723-8405-142EF4BC25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881" y="4809016"/>
            <a:ext cx="502920" cy="50292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FC666AA3-881E-4349-A858-924DFD21AFD5}"/>
              </a:ext>
            </a:extLst>
          </p:cNvPr>
          <p:cNvSpPr txBox="1">
            <a:spLocks/>
          </p:cNvSpPr>
          <p:nvPr/>
        </p:nvSpPr>
        <p:spPr>
          <a:xfrm>
            <a:off x="1015607" y="3230960"/>
            <a:ext cx="3142407" cy="83677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LucidaGrande" charset="0"/>
              <a:buChar char="●"/>
              <a:defRPr sz="1100" b="0" i="0" kern="120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LucidaGrande" charset="0"/>
              <a:buChar char="→"/>
              <a:defRPr sz="10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.AppleSystemUIFont" charset="-120"/>
              <a:buChar char="–"/>
              <a:defRPr sz="9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.AppleSystemUIFont" charset="-120"/>
              <a:buChar char="-"/>
              <a:defRPr sz="8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sz="1200" b="1" dirty="0">
                <a:solidFill>
                  <a:schemeClr val="tx1"/>
                </a:solidFill>
                <a:latin typeface="Arial"/>
                <a:cs typeface="Arial"/>
              </a:rPr>
              <a:t>“Network of Networks”</a:t>
            </a:r>
          </a:p>
          <a:p>
            <a:pPr marL="622300" lvl="1" indent="-165100"/>
            <a:r>
              <a:rPr lang="en-US" sz="1100" dirty="0">
                <a:solidFill>
                  <a:schemeClr val="tx1"/>
                </a:solidFill>
                <a:latin typeface="Arial"/>
                <a:cs typeface="Arial"/>
              </a:rPr>
              <a:t>Highest value use-cases require ubiquity, reliability and continuity. NTN supports operators in meeting these use-cases.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AB74064-E548-4B11-AF29-ECEEBB750333}"/>
              </a:ext>
            </a:extLst>
          </p:cNvPr>
          <p:cNvSpPr/>
          <p:nvPr/>
        </p:nvSpPr>
        <p:spPr>
          <a:xfrm>
            <a:off x="5609320" y="1296605"/>
            <a:ext cx="2528257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defRPr/>
            </a:pPr>
            <a:r>
              <a:rPr lang="en-US" sz="1050" b="1"/>
              <a:t>Global Cellular IoT Ending Connections (B)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5FD6004-EAB5-4B10-A522-6CC963033F61}"/>
              </a:ext>
            </a:extLst>
          </p:cNvPr>
          <p:cNvSpPr/>
          <p:nvPr/>
        </p:nvSpPr>
        <p:spPr>
          <a:xfrm>
            <a:off x="320040" y="796239"/>
            <a:ext cx="4058689" cy="499298"/>
          </a:xfrm>
          <a:prstGeom prst="rect">
            <a:avLst/>
          </a:prstGeom>
          <a:solidFill>
            <a:srgbClr val="0070C0"/>
          </a:solidFill>
          <a:ln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ea typeface="Avenir Book" charset="0"/>
                <a:cs typeface="Avenir Book" charset="0"/>
              </a:rPr>
              <a:t>Rationale for Standardizing Satellite 3GPP IoT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1ABD1DF-57F0-42F2-8412-C2FD3B73E228}"/>
              </a:ext>
            </a:extLst>
          </p:cNvPr>
          <p:cNvSpPr/>
          <p:nvPr/>
        </p:nvSpPr>
        <p:spPr>
          <a:xfrm>
            <a:off x="4765272" y="808845"/>
            <a:ext cx="4058688" cy="486691"/>
          </a:xfrm>
          <a:prstGeom prst="rect">
            <a:avLst/>
          </a:prstGeom>
          <a:solidFill>
            <a:srgbClr val="0070C0"/>
          </a:solidFill>
          <a:ln>
            <a:noFill/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bg1"/>
                </a:solidFill>
                <a:ea typeface="Avenir Book" charset="0"/>
                <a:cs typeface="Avenir Book" charset="0"/>
              </a:rPr>
              <a:t>Market Opportunity for Standards-Based 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 sz="1200" b="1">
                <a:solidFill>
                  <a:schemeClr val="bg1"/>
                </a:solidFill>
                <a:ea typeface="Avenir Book" charset="0"/>
                <a:cs typeface="Avenir Book" charset="0"/>
              </a:rPr>
              <a:t>Satellite 3GPP IoT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Down Arrow 2">
            <a:extLst>
              <a:ext uri="{FF2B5EF4-FFF2-40B4-BE49-F238E27FC236}">
                <a16:creationId xmlns:a16="http://schemas.microsoft.com/office/drawing/2014/main" id="{33E0F283-2EF4-41AF-B885-C17F409E039F}"/>
              </a:ext>
            </a:extLst>
          </p:cNvPr>
          <p:cNvSpPr/>
          <p:nvPr/>
        </p:nvSpPr>
        <p:spPr>
          <a:xfrm>
            <a:off x="6343893" y="3387873"/>
            <a:ext cx="901446" cy="315220"/>
          </a:xfrm>
          <a:prstGeom prst="downArrow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4">
            <a:extLst>
              <a:ext uri="{FF2B5EF4-FFF2-40B4-BE49-F238E27FC236}">
                <a16:creationId xmlns:a16="http://schemas.microsoft.com/office/drawing/2014/main" id="{5DE612B9-DE9A-4698-AC72-68E8235C0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89" y="3372276"/>
            <a:ext cx="684705" cy="548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1B3359FE-71DE-4E52-8DAF-11417B32A72F}"/>
              </a:ext>
            </a:extLst>
          </p:cNvPr>
          <p:cNvSpPr txBox="1">
            <a:spLocks/>
          </p:cNvSpPr>
          <p:nvPr/>
        </p:nvSpPr>
        <p:spPr>
          <a:xfrm>
            <a:off x="984149" y="1717479"/>
            <a:ext cx="3142407" cy="83677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LucidaGrande" charset="0"/>
              <a:buChar char="●"/>
              <a:defRPr sz="1100" b="0" i="0" kern="120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LucidaGrande" charset="0"/>
              <a:buChar char="→"/>
              <a:defRPr sz="10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.AppleSystemUIFont" charset="-120"/>
              <a:buChar char="–"/>
              <a:defRPr sz="9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.AppleSystemUIFont" charset="-120"/>
              <a:buChar char="-"/>
              <a:defRPr sz="8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sz="1200" b="1" dirty="0">
                <a:solidFill>
                  <a:schemeClr val="tx1"/>
                </a:solidFill>
              </a:rPr>
              <a:t>3GPP IoT Opportunity</a:t>
            </a:r>
          </a:p>
          <a:p>
            <a:pPr marL="622300" lvl="1" indent="-165100"/>
            <a:r>
              <a:rPr lang="en-US" sz="1100" dirty="0">
                <a:solidFill>
                  <a:schemeClr val="tx1"/>
                </a:solidFill>
              </a:rPr>
              <a:t>Rapidly growing market </a:t>
            </a:r>
          </a:p>
          <a:p>
            <a:pPr marL="622300" lvl="1" indent="-165100"/>
            <a:r>
              <a:rPr lang="en-US" sz="1100" dirty="0">
                <a:solidFill>
                  <a:schemeClr val="tx1"/>
                </a:solidFill>
              </a:rPr>
              <a:t>NTN is an includable add-in to billions of devices to be shipped 2021-2025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52014ECD-162D-4552-9889-D0BAAEB09D0E}"/>
              </a:ext>
            </a:extLst>
          </p:cNvPr>
          <p:cNvSpPr txBox="1">
            <a:spLocks/>
          </p:cNvSpPr>
          <p:nvPr/>
        </p:nvSpPr>
        <p:spPr>
          <a:xfrm>
            <a:off x="1015607" y="4637315"/>
            <a:ext cx="3142407" cy="83677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LucidaGrande" charset="0"/>
              <a:buChar char="●"/>
              <a:defRPr sz="1100" b="0" i="0" kern="1200">
                <a:solidFill>
                  <a:schemeClr val="tx1"/>
                </a:solidFill>
                <a:latin typeface="+mn-lt"/>
                <a:ea typeface="Avenir Medium" charset="0"/>
                <a:cs typeface="Avenir Medium" charset="0"/>
              </a:defRPr>
            </a:lvl1pPr>
            <a:lvl2pPr marL="6583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05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2pPr>
            <a:lvl3pPr marL="1115568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LucidaGrande" charset="0"/>
              <a:buChar char="→"/>
              <a:defRPr sz="10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3pPr>
            <a:lvl4pPr marL="1572768" indent="-201168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.AppleSystemUIFont" charset="-120"/>
              <a:buChar char="–"/>
              <a:defRPr sz="9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4pPr>
            <a:lvl5pPr marL="1993392" indent="-164592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Font typeface=".AppleSystemUIFont" charset="-120"/>
              <a:buChar char="-"/>
              <a:defRPr sz="800" kern="1200">
                <a:solidFill>
                  <a:schemeClr val="tx2"/>
                </a:solidFill>
                <a:latin typeface="+mn-lt"/>
                <a:ea typeface="Avenir Book" charset="0"/>
                <a:cs typeface="Avenir Book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sz="1200" b="1" dirty="0">
                <a:solidFill>
                  <a:schemeClr val="tx1"/>
                </a:solidFill>
              </a:rPr>
              <a:t>NTN Enhances </a:t>
            </a:r>
            <a:r>
              <a:rPr lang="en-US" sz="1200" b="1" dirty="0" err="1">
                <a:solidFill>
                  <a:schemeClr val="tx1"/>
                </a:solidFill>
              </a:rPr>
              <a:t>CIoT</a:t>
            </a:r>
            <a:r>
              <a:rPr lang="en-US" sz="1200" b="1" dirty="0">
                <a:solidFill>
                  <a:schemeClr val="tx1"/>
                </a:solidFill>
              </a:rPr>
              <a:t> Offerings</a:t>
            </a:r>
          </a:p>
          <a:p>
            <a:pPr marL="622300" lvl="1" indent="-165100"/>
            <a:r>
              <a:rPr lang="en-US" sz="1100" dirty="0">
                <a:solidFill>
                  <a:schemeClr val="tx1"/>
                </a:solidFill>
              </a:rPr>
              <a:t>Heightens value of baseline </a:t>
            </a:r>
            <a:r>
              <a:rPr lang="en-US" sz="1100" dirty="0" err="1">
                <a:solidFill>
                  <a:schemeClr val="tx1"/>
                </a:solidFill>
              </a:rPr>
              <a:t>CIoT</a:t>
            </a:r>
            <a:r>
              <a:rPr lang="en-US" sz="1100" dirty="0">
                <a:solidFill>
                  <a:schemeClr val="tx1"/>
                </a:solidFill>
              </a:rPr>
              <a:t> market</a:t>
            </a:r>
          </a:p>
          <a:p>
            <a:pPr marL="622300" lvl="1" indent="-165100"/>
            <a:r>
              <a:rPr lang="en-US" sz="1100" dirty="0">
                <a:solidFill>
                  <a:schemeClr val="tx1"/>
                </a:solidFill>
              </a:rPr>
              <a:t>Creates new market for ubiquitous reach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0F02A71-EC51-44BB-9D62-A497BFFDAAD0}"/>
              </a:ext>
            </a:extLst>
          </p:cNvPr>
          <p:cNvSpPr txBox="1"/>
          <p:nvPr/>
        </p:nvSpPr>
        <p:spPr>
          <a:xfrm>
            <a:off x="5475553" y="4997012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0.5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F89507E-C70C-4FC7-8E83-7998B6FA8095}"/>
              </a:ext>
            </a:extLst>
          </p:cNvPr>
          <p:cNvSpPr txBox="1"/>
          <p:nvPr/>
        </p:nvSpPr>
        <p:spPr>
          <a:xfrm>
            <a:off x="6528482" y="4190956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2.7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3F0328-ED08-F049-9D70-74841A6C720E}"/>
              </a:ext>
            </a:extLst>
          </p:cNvPr>
          <p:cNvSpPr/>
          <p:nvPr/>
        </p:nvSpPr>
        <p:spPr>
          <a:xfrm>
            <a:off x="5314107" y="5708112"/>
            <a:ext cx="64008" cy="64008"/>
          </a:xfrm>
          <a:prstGeom prst="rect">
            <a:avLst/>
          </a:prstGeom>
          <a:solidFill>
            <a:srgbClr val="F49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9F0C10B-663C-9145-A745-6ACCCFA2B4DB}"/>
              </a:ext>
            </a:extLst>
          </p:cNvPr>
          <p:cNvSpPr/>
          <p:nvPr/>
        </p:nvSpPr>
        <p:spPr>
          <a:xfrm>
            <a:off x="5314107" y="5860512"/>
            <a:ext cx="64008" cy="64008"/>
          </a:xfrm>
          <a:prstGeom prst="rect">
            <a:avLst/>
          </a:prstGeom>
          <a:solidFill>
            <a:srgbClr val="197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29F2CE0-9C03-1A4A-B76B-615A0F9060AC}"/>
              </a:ext>
            </a:extLst>
          </p:cNvPr>
          <p:cNvSpPr txBox="1"/>
          <p:nvPr/>
        </p:nvSpPr>
        <p:spPr>
          <a:xfrm>
            <a:off x="5449675" y="5690286"/>
            <a:ext cx="1547179" cy="1885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sz="800" b="1">
                <a:ea typeface="Avenir Book" charset="0"/>
                <a:cs typeface="Avenir Book" charset="0"/>
              </a:rPr>
              <a:t>Satellite Addressable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76194DB-3A63-914E-A4B2-8506C2B3F780}"/>
              </a:ext>
            </a:extLst>
          </p:cNvPr>
          <p:cNvSpPr txBox="1"/>
          <p:nvPr/>
        </p:nvSpPr>
        <p:spPr>
          <a:xfrm>
            <a:off x="5449675" y="5843260"/>
            <a:ext cx="1547179" cy="18853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sz="800" b="1">
                <a:ea typeface="Avenir Book" charset="0"/>
                <a:cs typeface="Avenir Book" charset="0"/>
              </a:rPr>
              <a:t>Terrestrial Only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1286E56-2294-E640-A41D-526A208FA998}"/>
              </a:ext>
            </a:extLst>
          </p:cNvPr>
          <p:cNvSpPr txBox="1"/>
          <p:nvPr/>
        </p:nvSpPr>
        <p:spPr>
          <a:xfrm>
            <a:off x="4809290" y="5996231"/>
            <a:ext cx="394535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">
                <a:latin typeface="Arial" panose="020B0604020202020204" pitchFamily="34" charset="0"/>
                <a:cs typeface="Arial" panose="020B0604020202020204" pitchFamily="34" charset="0"/>
              </a:rPr>
              <a:t>Sources: Ericsson Mobility Report, November 2019,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Satellite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NB-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IoT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: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Urgency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for a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global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 </a:t>
            </a:r>
            <a:r>
              <a:rPr lang="fi-FI" sz="600" u="sng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standard</a:t>
            </a:r>
            <a:r>
              <a:rPr lang="fi-FI" sz="600" u="sng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</a:t>
            </a:r>
            <a:r>
              <a:rPr lang="fi-FI" sz="6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 </a:t>
            </a:r>
            <a:r>
              <a:rPr lang="en-US" sz="6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MediaTek, Qualcomm, Eutelsat, </a:t>
            </a:r>
            <a:r>
              <a:rPr lang="en-US" sz="600" err="1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Novamint</a:t>
            </a:r>
            <a:r>
              <a:rPr lang="en-US" sz="600">
                <a:latin typeface="Arial" panose="020B0604020202020204" pitchFamily="34" charset="0"/>
                <a:ea typeface="+mn-lt"/>
                <a:cs typeface="Arial" panose="020B0604020202020204" pitchFamily="34" charset="0"/>
              </a:rPr>
              <a:t>, Ligado Estimates</a:t>
            </a:r>
            <a:endParaRPr lang="en-US" sz="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479D68C5-B35A-7A4F-B58B-835969F379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67528" y="1500054"/>
            <a:ext cx="2852928" cy="1711757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68BA5AE3-BBEA-E44F-B95C-0DDFD1203084}"/>
              </a:ext>
            </a:extLst>
          </p:cNvPr>
          <p:cNvSpPr txBox="1"/>
          <p:nvPr/>
        </p:nvSpPr>
        <p:spPr>
          <a:xfrm>
            <a:off x="5951606" y="2051971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2.3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5263BB1-F362-8147-A0A4-DE4303CEE824}"/>
              </a:ext>
            </a:extLst>
          </p:cNvPr>
          <p:cNvSpPr txBox="1"/>
          <p:nvPr/>
        </p:nvSpPr>
        <p:spPr>
          <a:xfrm>
            <a:off x="7297806" y="1543971"/>
            <a:ext cx="33054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1">
                <a:latin typeface="Calibri" panose="020F0502020204030204" pitchFamily="34" charset="0"/>
                <a:cs typeface="Arial" panose="020B0604020202020204" pitchFamily="34" charset="0"/>
              </a:rPr>
              <a:t>5.0</a:t>
            </a:r>
          </a:p>
        </p:txBody>
      </p:sp>
      <p:sp>
        <p:nvSpPr>
          <p:cNvPr id="38" name="Text Placeholder 7">
            <a:extLst>
              <a:ext uri="{FF2B5EF4-FFF2-40B4-BE49-F238E27FC236}">
                <a16:creationId xmlns:a16="http://schemas.microsoft.com/office/drawing/2014/main" id="{03E68312-36CB-5E40-9291-EAF4EFD3A8CB}"/>
              </a:ext>
            </a:extLst>
          </p:cNvPr>
          <p:cNvSpPr txBox="1">
            <a:spLocks/>
          </p:cNvSpPr>
          <p:nvPr/>
        </p:nvSpPr>
        <p:spPr>
          <a:xfrm>
            <a:off x="7207465" y="4436649"/>
            <a:ext cx="1547179" cy="1150746"/>
          </a:xfrm>
          <a:prstGeom prst="rect">
            <a:avLst/>
          </a:prstGeom>
        </p:spPr>
        <p:txBody>
          <a:bodyPr vert="horz" lIns="0" tIns="0" rIns="0" bIns="0" rtlCol="0" anchor="ctr">
            <a:normAutofit fontScale="77500" lnSpcReduction="20000"/>
          </a:bodyPr>
          <a:lstStyle>
            <a:lvl1pPr marL="228600" indent="-228600" algn="l" defTabSz="685800" rtl="0" eaLnBrk="1" latinLnBrk="0" hangingPunct="1">
              <a:lnSpc>
                <a:spcPct val="100000"/>
              </a:lnSpc>
              <a:spcBef>
                <a:spcPts val="750"/>
              </a:spcBef>
              <a:buClr>
                <a:schemeClr val="accent1"/>
              </a:buClr>
              <a:buFont typeface="LucidaGrande" charset="0"/>
              <a:buChar char="●"/>
              <a:defRPr sz="1200" b="0" i="0" kern="1200">
                <a:solidFill>
                  <a:schemeClr val="tx1"/>
                </a:solidFill>
                <a:latin typeface="Avenir Medium" charset="0"/>
                <a:ea typeface="Avenir Medium" charset="0"/>
                <a:cs typeface="Avenir Medium" charset="0"/>
              </a:defRPr>
            </a:lvl1pPr>
            <a:lvl2pPr marL="658368" indent="-20116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10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2pPr>
            <a:lvl3pPr marL="1115568" indent="-22860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LucidaGrande" charset="0"/>
              <a:buChar char="→"/>
              <a:defRPr sz="105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3pPr>
            <a:lvl4pPr marL="1572768" indent="-201168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accent1"/>
              </a:buClr>
              <a:buFont typeface=".AppleSystemUIFont" charset="-120"/>
              <a:buChar char="–"/>
              <a:defRPr sz="100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4pPr>
            <a:lvl5pPr marL="1993392" indent="-164592" algn="l" defTabSz="685800" rtl="0" eaLnBrk="1" latinLnBrk="0" hangingPunct="1">
              <a:lnSpc>
                <a:spcPct val="90000"/>
              </a:lnSpc>
              <a:spcBef>
                <a:spcPts val="375"/>
              </a:spcBef>
              <a:buClr>
                <a:schemeClr val="tx2"/>
              </a:buClr>
              <a:buFont typeface=".AppleSystemUIFont" charset="-120"/>
              <a:buChar char="-"/>
              <a:defRPr sz="900" kern="1200">
                <a:solidFill>
                  <a:schemeClr val="tx2"/>
                </a:solidFill>
                <a:latin typeface="Avenir Book" charset="0"/>
                <a:ea typeface="Avenir Book" charset="0"/>
                <a:cs typeface="Avenir Book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en-US" i="1" dirty="0">
                <a:latin typeface="+mj-lt"/>
                <a:cs typeface="Arial"/>
              </a:rPr>
              <a:t> More than 600M out of estimated 2.7B NB-IoT/Cat-M category IoT endpoints are expected to be candidates for satellite connectivity</a:t>
            </a:r>
            <a:endParaRPr lang="en-US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AB1EC72-1273-7743-89FF-95747DF8DE93}"/>
              </a:ext>
            </a:extLst>
          </p:cNvPr>
          <p:cNvCxnSpPr>
            <a:cxnSpLocks/>
          </p:cNvCxnSpPr>
          <p:nvPr/>
        </p:nvCxnSpPr>
        <p:spPr>
          <a:xfrm flipV="1">
            <a:off x="5878726" y="4497865"/>
            <a:ext cx="516790" cy="640800"/>
          </a:xfrm>
          <a:prstGeom prst="straightConnector1">
            <a:avLst/>
          </a:prstGeom>
          <a:ln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410F58B1-3B4C-524A-BCB0-F6B75FA502A9}"/>
              </a:ext>
            </a:extLst>
          </p:cNvPr>
          <p:cNvSpPr txBox="1"/>
          <p:nvPr/>
        </p:nvSpPr>
        <p:spPr>
          <a:xfrm>
            <a:off x="5378115" y="4595726"/>
            <a:ext cx="787827" cy="2308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sz="800">
                <a:ea typeface="Avenir Book" charset="0"/>
                <a:cs typeface="Avenir Book" charset="0"/>
              </a:rPr>
              <a:t>2.2B New Connections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3AAA85B-6164-4EFE-A075-95E3F831D369}"/>
              </a:ext>
            </a:extLst>
          </p:cNvPr>
          <p:cNvSpPr txBox="1"/>
          <p:nvPr/>
        </p:nvSpPr>
        <p:spPr>
          <a:xfrm>
            <a:off x="5129162" y="3142562"/>
            <a:ext cx="14991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>
                <a:latin typeface="Arial" panose="020B0604020202020204" pitchFamily="34" charset="0"/>
                <a:cs typeface="Arial" panose="020B0604020202020204" pitchFamily="34" charset="0"/>
              </a:rPr>
              <a:t>Source: Ericsson 2019 Mobility Report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D6EFB73-9355-4044-A15C-3CA84338BB20}"/>
              </a:ext>
            </a:extLst>
          </p:cNvPr>
          <p:cNvSpPr txBox="1"/>
          <p:nvPr/>
        </p:nvSpPr>
        <p:spPr>
          <a:xfrm>
            <a:off x="7086600" y="66675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FEF1656-1305-634A-AD0C-795E62BE7672}"/>
              </a:ext>
            </a:extLst>
          </p:cNvPr>
          <p:cNvSpPr txBox="1"/>
          <p:nvPr/>
        </p:nvSpPr>
        <p:spPr>
          <a:xfrm>
            <a:off x="7696200" y="66675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46408CD-163E-A141-9554-DF3AEE4250F3}"/>
              </a:ext>
            </a:extLst>
          </p:cNvPr>
          <p:cNvSpPr txBox="1"/>
          <p:nvPr/>
        </p:nvSpPr>
        <p:spPr>
          <a:xfrm>
            <a:off x="6729984" y="669340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E05ADF4-8699-9948-90D6-F9EB5CC3EE43}"/>
              </a:ext>
            </a:extLst>
          </p:cNvPr>
          <p:cNvSpPr txBox="1"/>
          <p:nvPr/>
        </p:nvSpPr>
        <p:spPr>
          <a:xfrm>
            <a:off x="6592824" y="6647688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E0FFA02-EA9C-AB4D-B442-80777496B880}"/>
              </a:ext>
            </a:extLst>
          </p:cNvPr>
          <p:cNvSpPr txBox="1"/>
          <p:nvPr/>
        </p:nvSpPr>
        <p:spPr>
          <a:xfrm>
            <a:off x="7132320" y="647395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534040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B282EE-582A-4350-BF61-63B2E22322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3</a:t>
            </a:fld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B2A99C-EB6E-4C22-B16D-79CF093DF9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1627" y="794820"/>
            <a:ext cx="8502333" cy="5065588"/>
          </a:xfrm>
        </p:spPr>
        <p:txBody>
          <a:bodyPr lIns="0" tIns="0" rIns="0" bIns="0" anchor="t"/>
          <a:lstStyle/>
          <a:p>
            <a:r>
              <a:rPr lang="en-US" sz="1600" dirty="0">
                <a:solidFill>
                  <a:srgbClr val="515151"/>
                </a:solidFill>
              </a:rPr>
              <a:t>3GPP IoT over NTN Study Item progressing well. (30</a:t>
            </a:r>
            <a:r>
              <a:rPr lang="en-US" sz="1600">
                <a:solidFill>
                  <a:srgbClr val="515151"/>
                </a:solidFill>
              </a:rPr>
              <a:t>% complete, target 80% by June).</a:t>
            </a:r>
            <a:endParaRPr lang="en-US" sz="1600" dirty="0">
              <a:solidFill>
                <a:srgbClr val="515151"/>
              </a:solidFill>
            </a:endParaRPr>
          </a:p>
          <a:p>
            <a:r>
              <a:rPr lang="en-US" sz="1600" dirty="0">
                <a:solidFill>
                  <a:srgbClr val="515151"/>
                </a:solidFill>
              </a:rPr>
              <a:t>Several satellite operators have satellites on-orbit, ready to deploy NTN-IoT solutions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This market opportunity could be lost to non-3GPP technologies if the NTN-IoT specifications are not ready in time.</a:t>
            </a:r>
          </a:p>
          <a:p>
            <a:r>
              <a:rPr lang="en-US" sz="1600" dirty="0">
                <a:solidFill>
                  <a:srgbClr val="515151"/>
                </a:solidFill>
              </a:rPr>
              <a:t>IoT over NTN requires minimal adaptation to the Release 17 specifications.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Most satellites have transparent payload. This enables software changes only in UE and base stations to create standard IoT over NTN products. 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Several vendors and operators completing on-air trials of lightly modified cellular IoT devices operating over satellite</a:t>
            </a:r>
            <a:r>
              <a:rPr lang="en-US" sz="1550" baseline="30000" dirty="0">
                <a:solidFill>
                  <a:srgbClr val="515151"/>
                </a:solidFill>
              </a:rPr>
              <a:t>1</a:t>
            </a:r>
            <a:r>
              <a:rPr lang="en-US" sz="1550" dirty="0">
                <a:solidFill>
                  <a:srgbClr val="515151"/>
                </a:solidFill>
              </a:rPr>
              <a:t>. </a:t>
            </a:r>
          </a:p>
          <a:p>
            <a:r>
              <a:rPr lang="en-US" sz="1600" dirty="0">
                <a:solidFill>
                  <a:srgbClr val="515151"/>
                </a:solidFill>
              </a:rPr>
              <a:t>IoT over NTN enhances cellular IoT deployments:</a:t>
            </a:r>
          </a:p>
          <a:p>
            <a:pPr lvl="1"/>
            <a:r>
              <a:rPr lang="en-US" sz="1600" dirty="0">
                <a:solidFill>
                  <a:srgbClr val="515151"/>
                </a:solidFill>
              </a:rPr>
              <a:t>Adds ubiquity, reliability, redundancy.</a:t>
            </a:r>
          </a:p>
          <a:p>
            <a:pPr lvl="2"/>
            <a:r>
              <a:rPr lang="en-US" sz="1600" dirty="0">
                <a:solidFill>
                  <a:srgbClr val="515151"/>
                </a:solidFill>
              </a:rPr>
              <a:t>In applications such as long-haul vehicular (both for vehicle control and application data transport), a satellite mode is often essential for the overall value proposition of the application.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Makes </a:t>
            </a:r>
            <a:r>
              <a:rPr lang="en-US" sz="1550" dirty="0" err="1">
                <a:solidFill>
                  <a:srgbClr val="515151"/>
                </a:solidFill>
              </a:rPr>
              <a:t>CIoT</a:t>
            </a:r>
            <a:r>
              <a:rPr lang="en-US" sz="1550" dirty="0">
                <a:solidFill>
                  <a:srgbClr val="515151"/>
                </a:solidFill>
              </a:rPr>
              <a:t> deployment readily extensible.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Enables access to the highest value, mission critical use-cases.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Creates new market opportunities for global services.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8BAE6-DD13-4F09-AEBE-8DCA37F590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 over NTN Standardization in Release 17: Why and how?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9AFD87-3AA9-0B44-98D8-27B74F2ADC9D}"/>
              </a:ext>
            </a:extLst>
          </p:cNvPr>
          <p:cNvSpPr txBox="1"/>
          <p:nvPr/>
        </p:nvSpPr>
        <p:spPr>
          <a:xfrm>
            <a:off x="813334" y="6063180"/>
            <a:ext cx="8244645" cy="7123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lIns="108000" tIns="72000" rIns="0" bIns="0" rtlCol="0">
            <a:no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sz="900" dirty="0">
                <a:ea typeface="Avenir Book" charset="0"/>
                <a:cs typeface="Avenir Book" charset="0"/>
              </a:rPr>
              <a:t>1. </a:t>
            </a:r>
            <a:r>
              <a:rPr lang="en-CA" sz="105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3" tooltip="Original URL:&#10;https://www.sequans.com/press-release/sequans-collaborating-with-lockheed-martin-on-world-first-lte-over-satellite-solution/&#10;&#10;Click to follow link."/>
              </a:rPr>
              <a:t>https://www.sequans.com/press-release/sequans-collaborating-with-lockheed-martin-on-world-first-lte-over-satellite-solution/</a:t>
            </a:r>
            <a:endParaRPr lang="en-CA" sz="105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CA" sz="105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4"/>
              </a:rPr>
              <a:t>https://altair-semi.com/news/skylo-partners-with-sony-semiconductor-israel-for-5g-nb-iot-over-satellite/</a:t>
            </a:r>
            <a:endParaRPr lang="en-CA" sz="105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CA" sz="1050" b="0" i="0" u="sng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hlinkClick r:id="rId5"/>
              </a:rPr>
              <a:t>https://corp.mediatek.com/news-events/press-releases/mediatek-conduct-worlds-first-public-test-of-5g-satellite-iot-data-connection-with-inmarsat</a:t>
            </a:r>
            <a:endParaRPr lang="en-CA" sz="1050" b="0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/>
            <a:endParaRPr lang="en-US" sz="900" dirty="0" err="1"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322543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B282EE-582A-4350-BF61-63B2E22322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4</a:t>
            </a:fld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B2A99C-EB6E-4C22-B16D-79CF093DF9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21627" y="794820"/>
            <a:ext cx="8502333" cy="5065588"/>
          </a:xfrm>
        </p:spPr>
        <p:txBody>
          <a:bodyPr lIns="0" tIns="0" rIns="0" bIns="0" anchor="t"/>
          <a:lstStyle/>
          <a:p>
            <a:r>
              <a:rPr lang="en-US" sz="1600" dirty="0">
                <a:solidFill>
                  <a:srgbClr val="515151"/>
                </a:solidFill>
              </a:rPr>
              <a:t>Full realization of the NTN-IoT market opportunity requires standard, high-volume chipsets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True for both </a:t>
            </a:r>
            <a:r>
              <a:rPr lang="en-US" sz="1550" dirty="0" err="1">
                <a:solidFill>
                  <a:srgbClr val="515151"/>
                </a:solidFill>
              </a:rPr>
              <a:t>CIoT</a:t>
            </a:r>
            <a:r>
              <a:rPr lang="en-US" sz="1550" dirty="0">
                <a:solidFill>
                  <a:srgbClr val="515151"/>
                </a:solidFill>
              </a:rPr>
              <a:t> and NTN-IoT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This reduces cost and complexity, not only of devices, but of networks and services.</a:t>
            </a:r>
          </a:p>
          <a:p>
            <a:r>
              <a:rPr lang="en-US" sz="1600" dirty="0">
                <a:solidFill>
                  <a:srgbClr val="515151"/>
                </a:solidFill>
              </a:rPr>
              <a:t>Non standardized adaptations are already being developed:</a:t>
            </a:r>
          </a:p>
          <a:p>
            <a:pPr lvl="1"/>
            <a:r>
              <a:rPr lang="en-US" sz="1550" dirty="0">
                <a:solidFill>
                  <a:srgbClr val="515151"/>
                </a:solidFill>
              </a:rPr>
              <a:t>If 3GPP does not move to standardize IoT over NTN quickly, a fragmented ecosystem of “near 3GPP” devices and networks will emerge.</a:t>
            </a:r>
          </a:p>
          <a:p>
            <a:r>
              <a:rPr lang="en-US" sz="1600" dirty="0">
                <a:solidFill>
                  <a:srgbClr val="515151"/>
                </a:solidFill>
              </a:rPr>
              <a:t>Chipset and device vendors are committed to enable adaptation of their standard IoT devices for NTN operation and to support this market.</a:t>
            </a:r>
          </a:p>
          <a:p>
            <a:pPr lvl="1"/>
            <a:endParaRPr lang="en-US" sz="1550" dirty="0">
              <a:solidFill>
                <a:srgbClr val="51515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8BAE6-DD13-4F09-AEBE-8DCA37F590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 over NTN Standardization in Release 17: Why and how? Cont’d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1C9796-4AC9-7F42-A48B-4C0F583AC457}"/>
              </a:ext>
            </a:extLst>
          </p:cNvPr>
          <p:cNvSpPr txBox="1"/>
          <p:nvPr/>
        </p:nvSpPr>
        <p:spPr>
          <a:xfrm>
            <a:off x="5991726" y="49329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sz="1400" dirty="0" err="1">
              <a:ea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168322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B282EE-582A-4350-BF61-63B2E22322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5</a:t>
            </a:fld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B2A99C-EB6E-4C22-B16D-79CF093DF9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lIns="0" tIns="0" rIns="0" bIns="0" anchor="t"/>
          <a:lstStyle/>
          <a:p>
            <a:r>
              <a:rPr lang="en-US" sz="1550" dirty="0">
                <a:solidFill>
                  <a:srgbClr val="515151"/>
                </a:solidFill>
              </a:rPr>
              <a:t>Completion of the Study Item on IoT over NTN is changed from December 2021 to June 2021.</a:t>
            </a:r>
          </a:p>
          <a:p>
            <a:r>
              <a:rPr lang="en-US" sz="1550" dirty="0">
                <a:solidFill>
                  <a:srgbClr val="515151"/>
                </a:solidFill>
              </a:rPr>
              <a:t>A Work Item on IoT over NTN is endorsed for Release 17, to start in Q3.</a:t>
            </a:r>
          </a:p>
          <a:p>
            <a:r>
              <a:rPr lang="en-US" sz="1550" dirty="0">
                <a:solidFill>
                  <a:srgbClr val="515151"/>
                </a:solidFill>
              </a:rPr>
              <a:t>To ensure that the normative work is completed within the Rel-17 time frame, RAN should discuss and finalize the work scope by June 2021.</a:t>
            </a:r>
          </a:p>
          <a:p>
            <a:r>
              <a:rPr lang="en-US" sz="1550" dirty="0">
                <a:solidFill>
                  <a:srgbClr val="515151"/>
                </a:solidFill>
              </a:rPr>
              <a:t>Work scope should only include a minimal set of scenarios, use cases and features that is sufficient to go to market but achievable within Release 17.</a:t>
            </a:r>
          </a:p>
          <a:p>
            <a:pPr lvl="1"/>
            <a:r>
              <a:rPr lang="en-US" sz="1500" dirty="0">
                <a:solidFill>
                  <a:srgbClr val="515151"/>
                </a:solidFill>
              </a:rPr>
              <a:t>Transparent payload only</a:t>
            </a:r>
          </a:p>
          <a:p>
            <a:pPr lvl="1"/>
            <a:r>
              <a:rPr lang="en-US" sz="1500" dirty="0">
                <a:solidFill>
                  <a:srgbClr val="515151"/>
                </a:solidFill>
              </a:rPr>
              <a:t>One GEO scenario, one LEO scenario</a:t>
            </a:r>
          </a:p>
          <a:p>
            <a:pPr lvl="1"/>
            <a:r>
              <a:rPr lang="en-US" sz="1500" dirty="0">
                <a:solidFill>
                  <a:srgbClr val="515151"/>
                </a:solidFill>
              </a:rPr>
              <a:t>NB-IoT only</a:t>
            </a:r>
          </a:p>
          <a:p>
            <a:r>
              <a:rPr lang="en-US" sz="1550" dirty="0">
                <a:solidFill>
                  <a:srgbClr val="515151"/>
                </a:solidFill>
              </a:rPr>
              <a:t>For timely completion of both the study item and work item, leverage work on NR-NTN where possible.</a:t>
            </a:r>
            <a:endParaRPr lang="en-US" sz="1600" dirty="0">
              <a:solidFill>
                <a:srgbClr val="51515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8BAE6-DD13-4F09-AEBE-8DCA37F590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IoT over NTN Standardization in Release 17: Way Forward</a:t>
            </a:r>
          </a:p>
        </p:txBody>
      </p:sp>
    </p:spTree>
    <p:extLst>
      <p:ext uri="{BB962C8B-B14F-4D97-AF65-F5344CB8AC3E}">
        <p14:creationId xmlns:p14="http://schemas.microsoft.com/office/powerpoint/2010/main" val="647044414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B282EE-582A-4350-BF61-63B2E223225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A2CD97D-EAF8-4D37-AA70-7C4712076550}" type="slidenum">
              <a:rPr lang="uk-UA" smtClean="0"/>
              <a:pPr/>
              <a:t>6</a:t>
            </a:fld>
            <a:endParaRPr lang="uk-U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B2A99C-EB6E-4C22-B16D-79CF093DF93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 lIns="0" tIns="0" rIns="0" bIns="0" anchor="t"/>
          <a:lstStyle/>
          <a:p>
            <a:endParaRPr lang="en-US" sz="1600" dirty="0">
              <a:solidFill>
                <a:srgbClr val="515151"/>
              </a:solidFill>
            </a:endParaRPr>
          </a:p>
          <a:p>
            <a:r>
              <a:rPr lang="en-US" sz="1600" dirty="0">
                <a:solidFill>
                  <a:srgbClr val="515151"/>
                </a:solidFill>
                <a:hlinkClick r:id="rId3"/>
              </a:rPr>
              <a:t>Skeleton TR 36.763 Study on Narrow-Band Internet of Things (NB-IoT) / enhanced Machine Type Communication (eMTC) support for Non-Terrestrial Networks (NTN)</a:t>
            </a:r>
            <a:endParaRPr lang="en-US" sz="1600" dirty="0">
              <a:solidFill>
                <a:srgbClr val="515151"/>
              </a:solidFill>
            </a:endParaRPr>
          </a:p>
          <a:p>
            <a:r>
              <a:rPr lang="en-US" sz="1550" dirty="0">
                <a:solidFill>
                  <a:srgbClr val="515151"/>
                </a:solidFill>
                <a:hlinkClick r:id="rId4"/>
              </a:rPr>
              <a:t>Revised SID: Study on NB-Io/</a:t>
            </a:r>
            <a:r>
              <a:rPr lang="en-US" sz="1550" dirty="0" err="1">
                <a:solidFill>
                  <a:srgbClr val="515151"/>
                </a:solidFill>
                <a:hlinkClick r:id="rId4"/>
              </a:rPr>
              <a:t>eMTC</a:t>
            </a:r>
            <a:r>
              <a:rPr lang="en-US" sz="1550" dirty="0">
                <a:solidFill>
                  <a:srgbClr val="515151"/>
                </a:solidFill>
                <a:hlinkClick r:id="rId4"/>
              </a:rPr>
              <a:t> support for Non-Terrestrial Network</a:t>
            </a:r>
            <a:endParaRPr lang="en-US" sz="1550" dirty="0">
              <a:solidFill>
                <a:srgbClr val="515151"/>
              </a:solidFill>
            </a:endParaRPr>
          </a:p>
          <a:p>
            <a:endParaRPr lang="en-US" sz="1600" dirty="0">
              <a:solidFill>
                <a:srgbClr val="51515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8BAE6-DD13-4F09-AEBE-8DCA37F590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19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References</a:t>
            </a:r>
          </a:p>
        </p:txBody>
      </p:sp>
    </p:spTree>
    <p:extLst>
      <p:ext uri="{BB962C8B-B14F-4D97-AF65-F5344CB8AC3E}">
        <p14:creationId xmlns:p14="http://schemas.microsoft.com/office/powerpoint/2010/main" val="144977220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Ligado - Oct 2016">
  <a:themeElements>
    <a:clrScheme name="Ligado 1">
      <a:dk1>
        <a:srgbClr val="000000"/>
      </a:dk1>
      <a:lt1>
        <a:srgbClr val="FEFFFF"/>
      </a:lt1>
      <a:dk2>
        <a:srgbClr val="515151"/>
      </a:dk2>
      <a:lt2>
        <a:srgbClr val="F0F0F0"/>
      </a:lt2>
      <a:accent1>
        <a:srgbClr val="0093B6"/>
      </a:accent1>
      <a:accent2>
        <a:srgbClr val="005670"/>
      </a:accent2>
      <a:accent3>
        <a:srgbClr val="C3D600"/>
      </a:accent3>
      <a:accent4>
        <a:srgbClr val="F2CD00"/>
      </a:accent4>
      <a:accent5>
        <a:srgbClr val="EE2737"/>
      </a:accent5>
      <a:accent6>
        <a:srgbClr val="9CB8B9"/>
      </a:accent6>
      <a:hlink>
        <a:srgbClr val="0093C7"/>
      </a:hlink>
      <a:folHlink>
        <a:srgbClr val="FFFFFF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>
            <a:ea typeface="Avenir Book" charset="0"/>
            <a:cs typeface="Avenir Book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gado_Std_Arial_2018" id="{9C51E618-D5B7-4982-AE28-78456BBC0808}" vid="{EC9937C2-EF82-42D7-AD1B-111472E7F7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BFBB827090854CB8E086583E853733" ma:contentTypeVersion="13" ma:contentTypeDescription="Create a new document." ma:contentTypeScope="" ma:versionID="ec5803e5fdc7f20f8865542cb9da70a5">
  <xsd:schema xmlns:xsd="http://www.w3.org/2001/XMLSchema" xmlns:xs="http://www.w3.org/2001/XMLSchema" xmlns:p="http://schemas.microsoft.com/office/2006/metadata/properties" xmlns:ns3="69bb3b9d-681c-4016-a201-de27620c4f0e" xmlns:ns4="05cc5b02-ca25-48f4-8a5d-24058f62fdeb" targetNamespace="http://schemas.microsoft.com/office/2006/metadata/properties" ma:root="true" ma:fieldsID="603d58ac5e7c2eeb2b7a8bc7dd712dcd" ns3:_="" ns4:_="">
    <xsd:import namespace="69bb3b9d-681c-4016-a201-de27620c4f0e"/>
    <xsd:import namespace="05cc5b02-ca25-48f4-8a5d-24058f62fde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bb3b9d-681c-4016-a201-de27620c4f0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c5b02-ca25-48f4-8a5d-24058f62fdeb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8800AC8-113F-41D1-AADE-F09A94F178D7}">
  <ds:schemaRefs>
    <ds:schemaRef ds:uri="69bb3b9d-681c-4016-a201-de27620c4f0e"/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05cc5b02-ca25-48f4-8a5d-24058f62fdeb"/>
  </ds:schemaRefs>
</ds:datastoreItem>
</file>

<file path=customXml/itemProps2.xml><?xml version="1.0" encoding="utf-8"?>
<ds:datastoreItem xmlns:ds="http://schemas.openxmlformats.org/officeDocument/2006/customXml" ds:itemID="{3B9BA74D-6B69-4182-8B76-E57081F23F8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8577676-3B80-4931-B696-27B037C759E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9bb3b9d-681c-4016-a201-de27620c4f0e"/>
    <ds:schemaRef ds:uri="05cc5b02-ca25-48f4-8a5d-24058f62fde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Ligado - Oct 2016</Template>
  <TotalTime>3640</TotalTime>
  <Words>697</Words>
  <Application>Microsoft Macintosh PowerPoint</Application>
  <PresentationFormat>On-screen Show (4:3)</PresentationFormat>
  <Paragraphs>70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.AppleSystemUIFont</vt:lpstr>
      <vt:lpstr>Arial</vt:lpstr>
      <vt:lpstr>Arvo</vt:lpstr>
      <vt:lpstr>Avenir Book</vt:lpstr>
      <vt:lpstr>Avenir Medium</vt:lpstr>
      <vt:lpstr>Calibri</vt:lpstr>
      <vt:lpstr>LucidaGrande</vt:lpstr>
      <vt:lpstr>Ligado - Oct 2016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Clive Packer</cp:lastModifiedBy>
  <cp:revision>95</cp:revision>
  <dcterms:created xsi:type="dcterms:W3CDTF">2018-07-24T17:08:31Z</dcterms:created>
  <dcterms:modified xsi:type="dcterms:W3CDTF">2021-03-10T19:07:52Z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">
    <vt:lpwstr>Ashley Durmer</vt:lpwstr>
  </property>
  <property fmtid="{D5CDD505-2E9C-101B-9397-08002B2CF9AE}" pid="3" name="SharedWithUsers">
    <vt:lpwstr>80;#Ashley Durmer</vt:lpwstr>
  </property>
  <property fmtid="{D5CDD505-2E9C-101B-9397-08002B2CF9AE}" pid="4" name="ContentTypeId">
    <vt:lpwstr>0x010100B8BFBB827090854CB8E086583E853733</vt:lpwstr>
  </property>
</Properties>
</file>