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63" r:id="rId6"/>
    <p:sldId id="364" r:id="rId7"/>
    <p:sldId id="370" r:id="rId8"/>
    <p:sldId id="369" r:id="rId9"/>
    <p:sldId id="368" r:id="rId10"/>
    <p:sldId id="365" r:id="rId11"/>
    <p:sldId id="366" r:id="rId12"/>
    <p:sldId id="367"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Untitled Section" id="{18E84A3C-8C20-43DD-8B7F-FBE126D8E021}">
          <p14:sldIdLst/>
        </p14:section>
        <p14:section name="Untitled Section" id="{53209004-5F35-4A06-A5A9-84462D130C02}">
          <p14:sldIdLst>
            <p14:sldId id="341"/>
            <p14:sldId id="363"/>
            <p14:sldId id="364"/>
            <p14:sldId id="370"/>
            <p14:sldId id="369"/>
            <p14:sldId id="368"/>
            <p14:sldId id="365"/>
            <p14:sldId id="366"/>
            <p14:sldId id="367"/>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1239DA-C47C-4778-9D6B-2BEDC6F34737}" v="46" dt="2020-12-02T22:19:16.8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1" d="100"/>
          <a:sy n="81" d="100"/>
        </p:scale>
        <p:origin x="634"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shwar Pittampalli" userId="324342ac-a5a0-4813-a83a-7c59def29906" providerId="ADAL" clId="{9829B3E3-B2BE-4412-B576-DC5EBABD4161}"/>
    <pc:docChg chg="modSld">
      <pc:chgData name="Eshwar Pittampalli" userId="324342ac-a5a0-4813-a83a-7c59def29906" providerId="ADAL" clId="{9829B3E3-B2BE-4412-B576-DC5EBABD4161}" dt="2020-12-03T13:44:22.500" v="5" actId="20577"/>
      <pc:docMkLst>
        <pc:docMk/>
      </pc:docMkLst>
      <pc:sldChg chg="modSp mod">
        <pc:chgData name="Eshwar Pittampalli" userId="324342ac-a5a0-4813-a83a-7c59def29906" providerId="ADAL" clId="{9829B3E3-B2BE-4412-B576-DC5EBABD4161}" dt="2020-12-03T13:44:22.500" v="5" actId="20577"/>
        <pc:sldMkLst>
          <pc:docMk/>
          <pc:sldMk cId="0" sldId="341"/>
        </pc:sldMkLst>
        <pc:spChg chg="mod">
          <ac:chgData name="Eshwar Pittampalli" userId="324342ac-a5a0-4813-a83a-7c59def29906" providerId="ADAL" clId="{9829B3E3-B2BE-4412-B576-DC5EBABD4161}" dt="2020-12-03T13:44:22.500" v="5" actId="20577"/>
          <ac:spMkLst>
            <pc:docMk/>
            <pc:sldMk cId="0" sldId="341"/>
            <ac:spMk id="4" creationId="{03BB679E-5DA4-47C0-B717-60868854D22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38492"/>
            <a:ext cx="10515600" cy="1325563"/>
          </a:xfrm>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27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RAN Plenary Meeting #90e	</a:t>
            </a:r>
          </a:p>
          <a:p>
            <a:pPr eaLnBrk="1" hangingPunct="1">
              <a:defRPr/>
            </a:pPr>
            <a:r>
              <a:rPr lang="sv-SE" altLang="en-US" sz="1200" b="1" dirty="0">
                <a:latin typeface="Arial "/>
              </a:rPr>
              <a:t>eMeeting – December 2020</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RP-202794</a:t>
            </a:r>
          </a:p>
          <a:p>
            <a:pPr algn="r" eaLnBrk="1" hangingPunct="1">
              <a:defRPr/>
            </a:pP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2051029"/>
            <a:ext cx="7886700" cy="1828237"/>
          </a:xfrm>
        </p:spPr>
        <p:txBody>
          <a:bodyPr/>
          <a:lstStyle/>
          <a:p>
            <a:pPr algn="ctr" eaLnBrk="1" hangingPunct="1"/>
            <a:r>
              <a:rPr lang="en-GB" altLang="ko-KR" sz="4800" b="1" i="1" dirty="0">
                <a:effectLst>
                  <a:outerShdw blurRad="38100" dist="38100" dir="2700000" algn="tl">
                    <a:srgbClr val="C0C0C0"/>
                  </a:outerShdw>
                </a:effectLst>
                <a:ea typeface="굴림" panose="020B0600000101010101" pitchFamily="50" charset="-127"/>
              </a:rPr>
              <a:t>Support for Public Safety Needs </a:t>
            </a:r>
            <a:br>
              <a:rPr lang="en-GB" altLang="ko-KR" sz="4800" b="1" i="1" dirty="0">
                <a:effectLst>
                  <a:outerShdw blurRad="38100" dist="38100" dir="2700000" algn="tl">
                    <a:srgbClr val="C0C0C0"/>
                  </a:outerShdw>
                </a:effectLst>
                <a:ea typeface="굴림" panose="020B0600000101010101" pitchFamily="50" charset="-127"/>
              </a:rPr>
            </a:br>
            <a:r>
              <a:rPr lang="en-GB" altLang="ko-KR" sz="4800" b="1" i="1" dirty="0">
                <a:effectLst>
                  <a:outerShdw blurRad="38100" dist="38100" dir="2700000" algn="tl">
                    <a:srgbClr val="C0C0C0"/>
                  </a:outerShdw>
                </a:effectLst>
                <a:ea typeface="굴림" panose="020B0600000101010101" pitchFamily="50" charset="-127"/>
              </a:rPr>
              <a:t>in Release 17</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3915473"/>
            <a:ext cx="7886700" cy="496272"/>
          </a:xfrm>
        </p:spPr>
        <p:txBody>
          <a:bodyPr/>
          <a:lstStyle/>
          <a:p>
            <a:pPr marL="0" indent="0" algn="ctr" eaLnBrk="1" hangingPunct="1">
              <a:buFontTx/>
              <a:buNone/>
            </a:pPr>
            <a:r>
              <a:rPr lang="en-GB" altLang="en-US" sz="1800" dirty="0"/>
              <a:t>Eshwar Pittampalli, FirstNet</a:t>
            </a:r>
          </a:p>
          <a:p>
            <a:pPr marL="0" indent="0" eaLnBrk="1" hangingPunct="1">
              <a:buFontTx/>
              <a:buNone/>
            </a:pPr>
            <a:endParaRPr lang="en-GB" altLang="en-US" dirty="0"/>
          </a:p>
        </p:txBody>
      </p:sp>
      <p:sp>
        <p:nvSpPr>
          <p:cNvPr id="4" name="TextBox 1">
            <a:extLst>
              <a:ext uri="{FF2B5EF4-FFF2-40B4-BE49-F238E27FC236}">
                <a16:creationId xmlns:a16="http://schemas.microsoft.com/office/drawing/2014/main" id="{03BB679E-5DA4-47C0-B717-60868854D229}"/>
              </a:ext>
            </a:extLst>
          </p:cNvPr>
          <p:cNvSpPr txBox="1">
            <a:spLocks noChangeArrowheads="1"/>
          </p:cNvSpPr>
          <p:nvPr/>
        </p:nvSpPr>
        <p:spPr bwMode="auto">
          <a:xfrm>
            <a:off x="612743" y="4665566"/>
            <a:ext cx="10831398" cy="1494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en-US" altLang="en-US" sz="1800" b="1" dirty="0">
                <a:latin typeface="Arial" panose="020B0604020202020204" pitchFamily="34" charset="0"/>
              </a:rPr>
              <a:t>Supporting Companies</a:t>
            </a:r>
          </a:p>
          <a:p>
            <a:pPr algn="ctr" eaLnBrk="1" hangingPunct="1">
              <a:lnSpc>
                <a:spcPct val="90000"/>
              </a:lnSpc>
              <a:spcBef>
                <a:spcPts val="1000"/>
              </a:spcBef>
              <a:buNone/>
            </a:pPr>
            <a:r>
              <a:rPr lang="en-US" altLang="en-US" sz="2400" dirty="0">
                <a:latin typeface="+mn-lt"/>
                <a:cs typeface="+mn-cs"/>
              </a:rPr>
              <a:t>FirstNet, AT&amp;T, NTIA , UK Home Office, MINISTERE DE L'INTERIEUR FRAN</a:t>
            </a:r>
            <a:r>
              <a:rPr lang="en-US" sz="2400" dirty="0">
                <a:effectLst/>
                <a:ea typeface="Calibri" panose="020F0502020204030204" pitchFamily="34" charset="0"/>
              </a:rPr>
              <a:t>Ç</a:t>
            </a:r>
            <a:r>
              <a:rPr lang="en-US" altLang="en-US" sz="2400" dirty="0">
                <a:latin typeface="+mn-lt"/>
                <a:cs typeface="+mn-cs"/>
              </a:rPr>
              <a:t>AIS, </a:t>
            </a:r>
            <a:r>
              <a:rPr lang="en-US" altLang="en-US" sz="2400" dirty="0" err="1">
                <a:latin typeface="+mn-lt"/>
                <a:cs typeface="+mn-cs"/>
              </a:rPr>
              <a:t>SyncTechno</a:t>
            </a:r>
            <a:r>
              <a:rPr lang="en-US" altLang="en-US" sz="2400" dirty="0">
                <a:latin typeface="+mn-lt"/>
                <a:cs typeface="+mn-cs"/>
              </a:rPr>
              <a:t> Inc., </a:t>
            </a:r>
            <a:r>
              <a:rPr lang="en-US" altLang="en-US" sz="2400" dirty="0" err="1">
                <a:latin typeface="+mn-lt"/>
                <a:cs typeface="+mn-cs"/>
              </a:rPr>
              <a:t>Suomen</a:t>
            </a:r>
            <a:r>
              <a:rPr lang="en-US" altLang="en-US" sz="2400" dirty="0">
                <a:latin typeface="+mn-lt"/>
                <a:cs typeface="+mn-cs"/>
              </a:rPr>
              <a:t> </a:t>
            </a:r>
            <a:r>
              <a:rPr lang="en-US" altLang="en-US" sz="2400" dirty="0" err="1">
                <a:latin typeface="+mn-lt"/>
                <a:cs typeface="+mn-cs"/>
              </a:rPr>
              <a:t>Erillisverkot</a:t>
            </a:r>
            <a:r>
              <a:rPr lang="en-US" altLang="en-US" sz="2400" dirty="0">
                <a:latin typeface="+mn-lt"/>
                <a:cs typeface="+mn-cs"/>
              </a:rPr>
              <a:t> Oy, A.S.T.R.I.D. S.A., Norwegian Communications Authority,  </a:t>
            </a:r>
            <a:r>
              <a:rPr lang="en-US" altLang="en-US" sz="2400" dirty="0" err="1">
                <a:latin typeface="+mn-lt"/>
                <a:cs typeface="+mn-cs"/>
              </a:rPr>
              <a:t>Softil</a:t>
            </a:r>
            <a:r>
              <a:rPr lang="en-US" altLang="en-US" sz="2400" dirty="0">
                <a:latin typeface="+mn-lt"/>
                <a:cs typeface="+mn-cs"/>
              </a:rPr>
              <a:t>, </a:t>
            </a:r>
            <a:r>
              <a:rPr lang="en-US" sz="2400" dirty="0">
                <a:latin typeface="+mn-lt"/>
                <a:cs typeface="+mn-cs"/>
              </a:rPr>
              <a:t>The Netherlands Police, </a:t>
            </a:r>
            <a:r>
              <a:rPr lang="en-US" sz="2400">
                <a:latin typeface="+mn-lt"/>
                <a:cs typeface="+mn-cs"/>
              </a:rPr>
              <a:t>BMWi</a:t>
            </a:r>
            <a:endParaRPr lang="en-US" altLang="en-US" sz="2400" dirty="0">
              <a:latin typeface="+mn-lt"/>
              <a:cs typeface="+mn-cs"/>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916931"/>
            <a:ext cx="10515600" cy="4351338"/>
          </a:xfrm>
        </p:spPr>
        <p:txBody>
          <a:bodyPr/>
          <a:lstStyle/>
          <a:p>
            <a:r>
              <a:rPr lang="en-US" altLang="en-US" sz="2400" dirty="0"/>
              <a:t>As previously presented in SP-191116, the public safety community identified the following as High Priority Topics to support public safety needs:</a:t>
            </a:r>
          </a:p>
          <a:p>
            <a:pPr lvl="1"/>
            <a:r>
              <a:rPr lang="en-US" altLang="en-US" sz="2000" dirty="0"/>
              <a:t>System enhancement for Proximity based Services in 5GS (5G_ProSe)</a:t>
            </a:r>
          </a:p>
          <a:p>
            <a:pPr lvl="1"/>
            <a:r>
              <a:rPr lang="en-US" altLang="en-US" sz="2000" dirty="0"/>
              <a:t>Architectural enhancements for 5G multicast-broadcast services (5MBS)</a:t>
            </a:r>
          </a:p>
          <a:p>
            <a:pPr lvl="1"/>
            <a:r>
              <a:rPr lang="en-US" altLang="en-US" sz="2000" dirty="0"/>
              <a:t>Enhancement to the 5GC </a:t>
            </a:r>
            <a:r>
              <a:rPr lang="en-US" altLang="en-US" sz="2000" dirty="0" err="1"/>
              <a:t>LoCation</a:t>
            </a:r>
            <a:r>
              <a:rPr lang="en-US" altLang="en-US" sz="2000" dirty="0"/>
              <a:t> Services-Phase 2 (eLCS_ph2)</a:t>
            </a:r>
          </a:p>
          <a:p>
            <a:pPr lvl="1"/>
            <a:r>
              <a:rPr lang="en-US" altLang="en-US" sz="2000" dirty="0"/>
              <a:t>Integration of Satellite in 5G Systems (5GSAT_ARCH)</a:t>
            </a:r>
          </a:p>
          <a:p>
            <a:r>
              <a:rPr lang="en-US" altLang="en-US" sz="2400" dirty="0"/>
              <a:t>These areas were also identified as high priority for other verticals such maritime safety and maritime commercial usage.</a:t>
            </a:r>
          </a:p>
          <a:p>
            <a:r>
              <a:rPr lang="en-US" altLang="en-US" sz="2400" dirty="0"/>
              <a:t>As SA2 concludes study items and starts discussion of the related work items, it is important to highlight some of the key features within these work items that are important to be included in Release 17 for Public Safety </a:t>
            </a:r>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365125"/>
            <a:ext cx="8924365" cy="1325563"/>
          </a:xfrm>
        </p:spPr>
        <p:txBody>
          <a:bodyPr/>
          <a:lstStyle/>
          <a:p>
            <a:r>
              <a:rPr lang="en-US" altLang="en-US" sz="3200" dirty="0"/>
              <a:t>System enhancement for Proximity based Services in 5GS (5G_ProSe)</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53906"/>
            <a:ext cx="10515600" cy="4351338"/>
          </a:xfrm>
        </p:spPr>
        <p:txBody>
          <a:bodyPr/>
          <a:lstStyle/>
          <a:p>
            <a:r>
              <a:rPr lang="en-US" altLang="en-US" dirty="0" err="1"/>
              <a:t>ProSe</a:t>
            </a:r>
            <a:r>
              <a:rPr lang="en-US" altLang="en-US" dirty="0"/>
              <a:t> Release 17 is expected to deliver a solution that enables public safety services to migrate to 5G.</a:t>
            </a:r>
          </a:p>
          <a:p>
            <a:r>
              <a:rPr lang="en-US" altLang="en-US" dirty="0" err="1"/>
              <a:t>ProSe</a:t>
            </a:r>
            <a:r>
              <a:rPr lang="en-US" altLang="en-US" dirty="0"/>
              <a:t> Release 17 should address:</a:t>
            </a:r>
          </a:p>
          <a:p>
            <a:pPr lvl="1"/>
            <a:r>
              <a:rPr lang="en-US" altLang="en-US" dirty="0"/>
              <a:t>Support of one-to-many direct communication including out-of-coverage</a:t>
            </a:r>
          </a:p>
          <a:p>
            <a:pPr lvl="1"/>
            <a:r>
              <a:rPr lang="en-US" altLang="en-US" dirty="0"/>
              <a:t>Support of one-to-one direct communication including out-of-coverage</a:t>
            </a:r>
          </a:p>
          <a:p>
            <a:pPr lvl="1"/>
            <a:r>
              <a:rPr lang="en-US" altLang="en-US" dirty="0"/>
              <a:t>Support of UE-to-Network Relay including:</a:t>
            </a:r>
          </a:p>
          <a:p>
            <a:pPr lvl="2"/>
            <a:r>
              <a:rPr lang="en-US" altLang="en-US" sz="2200" dirty="0"/>
              <a:t>Service continuity</a:t>
            </a:r>
          </a:p>
          <a:p>
            <a:pPr lvl="2"/>
            <a:r>
              <a:rPr lang="en-US" altLang="en-US" sz="2200" dirty="0"/>
              <a:t>QoS</a:t>
            </a:r>
          </a:p>
          <a:p>
            <a:pPr lvl="1"/>
            <a:r>
              <a:rPr lang="en-US" altLang="en-US" dirty="0"/>
              <a:t>Support of direct discovery including out-of-coverage</a:t>
            </a:r>
          </a:p>
          <a:p>
            <a:pPr lvl="1"/>
            <a:r>
              <a:rPr lang="en-US" altLang="en-US" dirty="0"/>
              <a:t>Support of UE-to-UE relay mechanism</a:t>
            </a:r>
          </a:p>
          <a:p>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365125"/>
            <a:ext cx="9112624" cy="1325563"/>
          </a:xfrm>
        </p:spPr>
        <p:txBody>
          <a:bodyPr/>
          <a:lstStyle/>
          <a:p>
            <a:r>
              <a:rPr lang="en-US" altLang="en-US" sz="3200" dirty="0"/>
              <a:t>Architectural enhancements for 5G multicast-broadcast services (5MBS</a:t>
            </a:r>
            <a:r>
              <a:rPr lang="en-US" altLang="en-US" sz="4400" dirty="0"/>
              <a:t>)</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53358" y="1976454"/>
            <a:ext cx="10515600" cy="4351338"/>
          </a:xfrm>
        </p:spPr>
        <p:txBody>
          <a:bodyPr/>
          <a:lstStyle/>
          <a:p>
            <a:r>
              <a:rPr lang="en-US" altLang="en-US" sz="3200" dirty="0"/>
              <a:t>At a minimum, 5MBS should support the following features:</a:t>
            </a:r>
          </a:p>
          <a:p>
            <a:pPr lvl="1"/>
            <a:r>
              <a:rPr lang="en-US" altLang="en-US" sz="2800" dirty="0"/>
              <a:t>Multicast and broadcast communication service within 5G system, including: </a:t>
            </a:r>
          </a:p>
          <a:p>
            <a:pPr lvl="2"/>
            <a:r>
              <a:rPr lang="en-US" altLang="en-US" sz="2400" dirty="0"/>
              <a:t>Multicast communication</a:t>
            </a:r>
          </a:p>
          <a:p>
            <a:pPr lvl="2"/>
            <a:r>
              <a:rPr lang="en-US" altLang="en-US" sz="2400" dirty="0"/>
              <a:t>Broadcast communication</a:t>
            </a:r>
          </a:p>
          <a:p>
            <a:pPr lvl="2"/>
            <a:r>
              <a:rPr lang="en-US" altLang="en-US" sz="2400" dirty="0"/>
              <a:t>QoS support for multicast and broadcast. </a:t>
            </a:r>
          </a:p>
          <a:p>
            <a:pPr lvl="1"/>
            <a:r>
              <a:rPr lang="en-US" altLang="en-US" sz="2800" dirty="0"/>
              <a:t>Interworking with EPC/</a:t>
            </a:r>
            <a:r>
              <a:rPr lang="en-US" altLang="en-US" sz="2800" dirty="0" err="1"/>
              <a:t>eMBMS</a:t>
            </a:r>
            <a:r>
              <a:rPr lang="en-US" altLang="en-US" sz="2800" dirty="0"/>
              <a:t> for Public Safety.</a:t>
            </a:r>
          </a:p>
          <a:p>
            <a:endParaRPr lang="en-US" altLang="en-US" dirty="0"/>
          </a:p>
        </p:txBody>
      </p:sp>
    </p:spTree>
    <p:extLst>
      <p:ext uri="{BB962C8B-B14F-4D97-AF65-F5344CB8AC3E}">
        <p14:creationId xmlns:p14="http://schemas.microsoft.com/office/powerpoint/2010/main" val="8422020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365125"/>
            <a:ext cx="9018494" cy="1325563"/>
          </a:xfrm>
        </p:spPr>
        <p:txBody>
          <a:bodyPr/>
          <a:lstStyle/>
          <a:p>
            <a:r>
              <a:rPr lang="en-US" altLang="en-US" sz="3200" dirty="0"/>
              <a:t>Enhancement to the 5GC </a:t>
            </a:r>
            <a:r>
              <a:rPr lang="en-US" altLang="en-US" sz="3200" dirty="0" err="1"/>
              <a:t>LoCation</a:t>
            </a:r>
            <a:r>
              <a:rPr lang="en-US" altLang="en-US" sz="3200" dirty="0"/>
              <a:t> Services-Phase 2 (eLCS_ph2)</a:t>
            </a:r>
            <a:endParaRPr lang="en-GB" altLang="en-US" sz="32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901041"/>
            <a:ext cx="10515600" cy="4351338"/>
          </a:xfrm>
        </p:spPr>
        <p:txBody>
          <a:bodyPr/>
          <a:lstStyle/>
          <a:p>
            <a:r>
              <a:rPr lang="en-US" altLang="en-US" sz="2400" dirty="0"/>
              <a:t>eLCS_ph2 should support the MCS requirements as stated in TS 22.280 clause 7.8 and clause 7.9 for in-network and off-network scenarios:	</a:t>
            </a:r>
          </a:p>
          <a:p>
            <a:pPr lvl="1"/>
            <a:r>
              <a:rPr lang="en-US" altLang="en-US" sz="2000" dirty="0"/>
              <a:t>[R-7.8-001] An MCX UE shall be capable of transmitting its Location, if known, to other MCX UEs when operating off the network, subject to privacy restrictions.</a:t>
            </a:r>
          </a:p>
          <a:p>
            <a:pPr lvl="1"/>
            <a:r>
              <a:rPr lang="en-US" altLang="en-US" sz="2000" dirty="0"/>
              <a:t>[R-7.8-002] An MCX UE shall be capable of providing a mechanism for obtaining the distance between the MCX UE and other MCX UEs within communication range.</a:t>
            </a:r>
          </a:p>
          <a:p>
            <a:pPr lvl="1"/>
            <a:r>
              <a:rPr lang="en-US" altLang="en-US" sz="2000" dirty="0"/>
              <a:t>[R-7.8-003] The Off-Network MCX Service shall provide a means for an authorized MCX User to activate a one-time Location information report of a particular target MCX User within communication range.</a:t>
            </a:r>
          </a:p>
          <a:p>
            <a:pPr lvl="1"/>
            <a:r>
              <a:rPr lang="en-US" altLang="en-US" sz="2000" dirty="0"/>
              <a:t>[R-7.9-001] MCX UEs operating off the network shall be capable of protecting the confidentiality of Location and identity information conveyed to or from other MCX UEs.</a:t>
            </a:r>
          </a:p>
          <a:p>
            <a:pPr lvl="1"/>
            <a:r>
              <a:rPr lang="en-US" altLang="en-US" sz="2000" dirty="0"/>
              <a:t>[R-7.9-002] MCX UEs operating off the network shall be capable of authenticating the sender of messages carrying Location and identity information.</a:t>
            </a:r>
            <a:r>
              <a:rPr lang="en-US" altLang="en-US" dirty="0"/>
              <a:t>	</a:t>
            </a:r>
          </a:p>
        </p:txBody>
      </p:sp>
    </p:spTree>
    <p:extLst>
      <p:ext uri="{BB962C8B-B14F-4D97-AF65-F5344CB8AC3E}">
        <p14:creationId xmlns:p14="http://schemas.microsoft.com/office/powerpoint/2010/main" val="24310107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365125"/>
            <a:ext cx="8897471" cy="1325563"/>
          </a:xfrm>
        </p:spPr>
        <p:txBody>
          <a:bodyPr/>
          <a:lstStyle/>
          <a:p>
            <a:r>
              <a:rPr lang="en-US" altLang="en-US" sz="3200" dirty="0"/>
              <a:t>Integration of Satellite in 5G Systems</a:t>
            </a:r>
            <a:br>
              <a:rPr lang="en-US" altLang="en-US" sz="3200" dirty="0"/>
            </a:br>
            <a:r>
              <a:rPr lang="en-US" altLang="en-US" sz="3200" dirty="0"/>
              <a:t>(5GSAT_ARCH)</a:t>
            </a:r>
            <a:endParaRPr lang="en-GB" altLang="en-US" sz="32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2174417"/>
            <a:ext cx="10515600" cy="3293129"/>
          </a:xfrm>
        </p:spPr>
        <p:txBody>
          <a:bodyPr/>
          <a:lstStyle/>
          <a:p>
            <a:r>
              <a:rPr lang="en-US" altLang="en-US" dirty="0"/>
              <a:t>5GSAT should support the following to meet Public Safety requirements:</a:t>
            </a:r>
          </a:p>
          <a:p>
            <a:pPr lvl="1"/>
            <a:r>
              <a:rPr lang="en-US" altLang="en-US" dirty="0"/>
              <a:t>Mobility management</a:t>
            </a:r>
          </a:p>
          <a:p>
            <a:pPr lvl="1"/>
            <a:r>
              <a:rPr lang="en-US" altLang="en-US" dirty="0"/>
              <a:t>QoS</a:t>
            </a:r>
          </a:p>
          <a:p>
            <a:endParaRPr lang="en-US" altLang="en-US" dirty="0"/>
          </a:p>
        </p:txBody>
      </p:sp>
    </p:spTree>
    <p:extLst>
      <p:ext uri="{BB962C8B-B14F-4D97-AF65-F5344CB8AC3E}">
        <p14:creationId xmlns:p14="http://schemas.microsoft.com/office/powerpoint/2010/main" val="111172045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2042444"/>
            <a:ext cx="10515600" cy="3528800"/>
          </a:xfrm>
        </p:spPr>
        <p:txBody>
          <a:bodyPr/>
          <a:lstStyle/>
          <a:p>
            <a:r>
              <a:rPr lang="en-US" altLang="en-US" dirty="0"/>
              <a:t>Ensure that the high priority topics identified by the Public Safety community are completed as part of Release 17</a:t>
            </a:r>
          </a:p>
          <a:p>
            <a:endParaRPr lang="en-US" altLang="en-US" dirty="0"/>
          </a:p>
          <a:p>
            <a:r>
              <a:rPr lang="en-US" altLang="en-US" dirty="0"/>
              <a:t>Ensure that identified features within these high priority topics will be included in Release 17 scope </a:t>
            </a:r>
          </a:p>
          <a:p>
            <a:endParaRPr lang="en-US" altLang="en-US"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23D261-BC4F-4D48-86A3-DBFC7C8364E9}"/>
              </a:ext>
            </a:extLst>
          </p:cNvPr>
          <p:cNvSpPr>
            <a:spLocks noGrp="1"/>
          </p:cNvSpPr>
          <p:nvPr>
            <p:ph type="ctrTitle"/>
          </p:nvPr>
        </p:nvSpPr>
        <p:spPr>
          <a:xfrm>
            <a:off x="1524000" y="1832046"/>
            <a:ext cx="9144000" cy="2387600"/>
          </a:xfrm>
        </p:spPr>
        <p:txBody>
          <a:bodyPr/>
          <a:lstStyle/>
          <a:p>
            <a:r>
              <a:rPr lang="en-US" dirty="0"/>
              <a:t>Back-up</a:t>
            </a:r>
          </a:p>
        </p:txBody>
      </p:sp>
    </p:spTree>
    <p:extLst>
      <p:ext uri="{BB962C8B-B14F-4D97-AF65-F5344CB8AC3E}">
        <p14:creationId xmlns:p14="http://schemas.microsoft.com/office/powerpoint/2010/main" val="308077633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40328-416B-4120-912F-4AC418E061FB}"/>
              </a:ext>
            </a:extLst>
          </p:cNvPr>
          <p:cNvSpPr>
            <a:spLocks noGrp="1"/>
          </p:cNvSpPr>
          <p:nvPr>
            <p:ph type="title"/>
          </p:nvPr>
        </p:nvSpPr>
        <p:spPr/>
        <p:txBody>
          <a:bodyPr/>
          <a:lstStyle/>
          <a:p>
            <a:r>
              <a:rPr lang="en-US" dirty="0"/>
              <a:t>Support for Public Safety Needs</a:t>
            </a:r>
            <a:br>
              <a:rPr lang="en-US" dirty="0"/>
            </a:br>
            <a:r>
              <a:rPr lang="en-US" sz="2800" dirty="0"/>
              <a:t>Ref: SP-191116</a:t>
            </a:r>
            <a:endParaRPr lang="en-US" dirty="0"/>
          </a:p>
        </p:txBody>
      </p:sp>
      <p:sp>
        <p:nvSpPr>
          <p:cNvPr id="4" name="Rectangle: Rounded Corners 3">
            <a:extLst>
              <a:ext uri="{FF2B5EF4-FFF2-40B4-BE49-F238E27FC236}">
                <a16:creationId xmlns:a16="http://schemas.microsoft.com/office/drawing/2014/main" id="{60180A61-8ECE-4E15-AA6B-7105E65EEF86}"/>
              </a:ext>
            </a:extLst>
          </p:cNvPr>
          <p:cNvSpPr/>
          <p:nvPr/>
        </p:nvSpPr>
        <p:spPr bwMode="auto">
          <a:xfrm>
            <a:off x="3751730" y="2945278"/>
            <a:ext cx="6763870" cy="1207807"/>
          </a:xfrm>
          <a:prstGeom prst="roundRect">
            <a:avLst/>
          </a:prstGeom>
          <a:solidFill>
            <a:schemeClr val="accent3">
              <a:lumMod val="75000"/>
            </a:schemeClr>
          </a:solidFill>
          <a:ln w="9525" cap="flat" cmpd="sng" algn="ctr">
            <a:solidFill>
              <a:schemeClr val="tx1"/>
            </a:solidFill>
            <a:prstDash val="solid"/>
            <a:round/>
            <a:headEnd type="none" w="med" len="med"/>
            <a:tailEnd type="none" w="med" len="med"/>
          </a:ln>
          <a:effectLst/>
        </p:spPr>
        <p:txBody>
          <a:bodyPr anchor="ctr"/>
          <a:lstStyle>
            <a:lvl1pPr>
              <a:spcBef>
                <a:spcPct val="20000"/>
              </a:spcBef>
              <a:buBlip>
                <a:blip r:embed="rId2"/>
              </a:buBlip>
              <a:defRPr sz="2800">
                <a:solidFill>
                  <a:schemeClr val="tx1"/>
                </a:solidFill>
                <a:latin typeface="Calibri" panose="020F0502020204030204" pitchFamily="34" charset="0"/>
              </a:defRPr>
            </a:lvl1pPr>
            <a:lvl2pPr marL="628650" indent="-1714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endParaRPr lang="en-US" altLang="ko-KR" sz="1400" dirty="0">
              <a:solidFill>
                <a:schemeClr val="bg1"/>
              </a:solidFill>
              <a:latin typeface="Arial" panose="020B0604020202020204" pitchFamily="34" charset="0"/>
              <a:ea typeface="굴림" panose="020B0600000101010101" pitchFamily="34" charset="-127"/>
            </a:endParaRPr>
          </a:p>
          <a:p>
            <a:pPr>
              <a:spcBef>
                <a:spcPct val="0"/>
              </a:spcBef>
              <a:buFontTx/>
              <a:buChar char="•"/>
              <a:defRPr/>
            </a:pPr>
            <a:r>
              <a:rPr lang="en-US" altLang="ko-KR" sz="1400" dirty="0">
                <a:solidFill>
                  <a:schemeClr val="bg1"/>
                </a:solidFill>
                <a:latin typeface="Arial" panose="020B0604020202020204" pitchFamily="34" charset="0"/>
                <a:ea typeface="굴림" panose="020B0600000101010101" pitchFamily="34" charset="-127"/>
              </a:rPr>
              <a:t>Enhancements to 5G to support MCS identification for:</a:t>
            </a:r>
          </a:p>
          <a:p>
            <a:pPr lvl="1">
              <a:spcBef>
                <a:spcPct val="0"/>
              </a:spcBef>
              <a:buClrTx/>
              <a:defRPr/>
            </a:pPr>
            <a:r>
              <a:rPr lang="en-US" altLang="ko-KR" sz="1400" dirty="0">
                <a:solidFill>
                  <a:schemeClr val="bg1"/>
                </a:solidFill>
                <a:latin typeface="Arial" panose="020B0604020202020204" pitchFamily="34" charset="0"/>
                <a:ea typeface="굴림" panose="020B0600000101010101" pitchFamily="34" charset="-127"/>
              </a:rPr>
              <a:t>Access Control</a:t>
            </a:r>
          </a:p>
          <a:p>
            <a:pPr lvl="1">
              <a:spcBef>
                <a:spcPct val="0"/>
              </a:spcBef>
              <a:buClrTx/>
              <a:defRPr/>
            </a:pPr>
            <a:r>
              <a:rPr lang="en-US" altLang="ko-KR" sz="1400" dirty="0">
                <a:solidFill>
                  <a:schemeClr val="bg1"/>
                </a:solidFill>
                <a:latin typeface="Arial" panose="020B0604020202020204" pitchFamily="34" charset="0"/>
                <a:ea typeface="굴림" panose="020B0600000101010101" pitchFamily="34" charset="-127"/>
              </a:rPr>
              <a:t>Resource allocation</a:t>
            </a:r>
          </a:p>
          <a:p>
            <a:pPr lvl="1">
              <a:spcBef>
                <a:spcPct val="0"/>
              </a:spcBef>
              <a:buClrTx/>
              <a:defRPr/>
            </a:pPr>
            <a:r>
              <a:rPr lang="en-US" altLang="ko-KR" sz="1400" dirty="0">
                <a:solidFill>
                  <a:schemeClr val="bg1"/>
                </a:solidFill>
                <a:latin typeface="Arial" panose="020B0604020202020204" pitchFamily="34" charset="0"/>
                <a:ea typeface="굴림" panose="020B0600000101010101" pitchFamily="34" charset="-127"/>
              </a:rPr>
              <a:t>Resource Retention</a:t>
            </a:r>
          </a:p>
          <a:p>
            <a:pPr lvl="1">
              <a:spcBef>
                <a:spcPct val="0"/>
              </a:spcBef>
              <a:buClrTx/>
              <a:defRPr/>
            </a:pPr>
            <a:r>
              <a:rPr lang="en-US" altLang="ko-KR" sz="1400" dirty="0">
                <a:solidFill>
                  <a:schemeClr val="bg1"/>
                </a:solidFill>
                <a:latin typeface="Arial" panose="020B0604020202020204" pitchFamily="34" charset="0"/>
                <a:ea typeface="굴림" panose="020B0600000101010101" pitchFamily="34" charset="-127"/>
              </a:rPr>
              <a:t>Priority Treatment</a:t>
            </a:r>
          </a:p>
          <a:p>
            <a:pPr>
              <a:spcBef>
                <a:spcPct val="0"/>
              </a:spcBef>
              <a:buFontTx/>
              <a:buNone/>
              <a:defRPr/>
            </a:pPr>
            <a:endParaRPr lang="en-US" altLang="ko-KR" sz="1400" dirty="0">
              <a:solidFill>
                <a:schemeClr val="bg1"/>
              </a:solidFill>
              <a:latin typeface="Arial" panose="020B0604020202020204" pitchFamily="34" charset="0"/>
              <a:ea typeface="굴림" panose="020B0600000101010101" pitchFamily="34" charset="-127"/>
            </a:endParaRPr>
          </a:p>
        </p:txBody>
      </p:sp>
      <p:sp>
        <p:nvSpPr>
          <p:cNvPr id="5" name="Rectangle: Rounded Corners 4">
            <a:extLst>
              <a:ext uri="{FF2B5EF4-FFF2-40B4-BE49-F238E27FC236}">
                <a16:creationId xmlns:a16="http://schemas.microsoft.com/office/drawing/2014/main" id="{C0D2E893-EE4C-42DA-837E-7B40883DF054}"/>
              </a:ext>
            </a:extLst>
          </p:cNvPr>
          <p:cNvSpPr/>
          <p:nvPr/>
        </p:nvSpPr>
        <p:spPr bwMode="auto">
          <a:xfrm>
            <a:off x="3751730" y="4298483"/>
            <a:ext cx="6763870" cy="1006475"/>
          </a:xfrm>
          <a:prstGeom prst="roundRect">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anchor="ctr"/>
          <a:lstStyle/>
          <a:p>
            <a:pPr marL="171450" indent="-171450">
              <a:buFont typeface="Arial" panose="020B0604020202020204" pitchFamily="34" charset="0"/>
              <a:buChar char="•"/>
              <a:defRPr/>
            </a:pPr>
            <a:r>
              <a:rPr lang="en-US" sz="1400" dirty="0">
                <a:solidFill>
                  <a:schemeClr val="bg1"/>
                </a:solidFill>
                <a:latin typeface="Arial" charset="0"/>
              </a:rPr>
              <a:t>Multicast Broadcast Services over 5G</a:t>
            </a:r>
          </a:p>
          <a:p>
            <a:pPr marL="171450" indent="-171450">
              <a:buFont typeface="Arial" panose="020B0604020202020204" pitchFamily="34" charset="0"/>
              <a:buChar char="•"/>
              <a:defRPr/>
            </a:pPr>
            <a:r>
              <a:rPr lang="en-US" sz="1400" dirty="0">
                <a:solidFill>
                  <a:schemeClr val="bg1"/>
                </a:solidFill>
                <a:latin typeface="Arial" charset="0"/>
              </a:rPr>
              <a:t>Enhanced Location Services over 5G</a:t>
            </a:r>
          </a:p>
          <a:p>
            <a:pPr marL="171450" indent="-171450">
              <a:buFont typeface="Arial" panose="020B0604020202020204" pitchFamily="34" charset="0"/>
              <a:buChar char="•"/>
              <a:defRPr/>
            </a:pPr>
            <a:r>
              <a:rPr lang="en-US" sz="1400" dirty="0">
                <a:solidFill>
                  <a:schemeClr val="bg1"/>
                </a:solidFill>
                <a:latin typeface="Arial" charset="0"/>
              </a:rPr>
              <a:t>IMS Core evolution to support 5G</a:t>
            </a:r>
          </a:p>
        </p:txBody>
      </p:sp>
      <p:sp>
        <p:nvSpPr>
          <p:cNvPr id="6" name="Rectangle: Rounded Corners 3">
            <a:extLst>
              <a:ext uri="{FF2B5EF4-FFF2-40B4-BE49-F238E27FC236}">
                <a16:creationId xmlns:a16="http://schemas.microsoft.com/office/drawing/2014/main" id="{0775F7AD-83F7-4D4E-B5E3-2CEEA57F8539}"/>
              </a:ext>
            </a:extLst>
          </p:cNvPr>
          <p:cNvSpPr>
            <a:spLocks noChangeArrowheads="1"/>
          </p:cNvSpPr>
          <p:nvPr/>
        </p:nvSpPr>
        <p:spPr bwMode="auto">
          <a:xfrm>
            <a:off x="3751730" y="1929368"/>
            <a:ext cx="6763870" cy="910853"/>
          </a:xfrm>
          <a:prstGeom prst="roundRect">
            <a:avLst>
              <a:gd name="adj" fmla="val 16667"/>
            </a:avLst>
          </a:prstGeom>
          <a:solidFill>
            <a:schemeClr val="accent1"/>
          </a:solidFill>
          <a:ln w="9525" algn="ctr">
            <a:solidFill>
              <a:schemeClr val="tx1"/>
            </a:solidFill>
            <a:round/>
            <a:headEnd/>
            <a:tailEnd/>
          </a:ln>
        </p:spPr>
        <p:txBody>
          <a:bodyPr anchor="ctr"/>
          <a:lstStyle>
            <a:lvl1pPr marL="171450" indent="-171450">
              <a:spcBef>
                <a:spcPct val="20000"/>
              </a:spcBef>
              <a:buBlip>
                <a:blip r:embed="rId2"/>
              </a:buBlip>
              <a:defRPr sz="2800">
                <a:solidFill>
                  <a:schemeClr val="tx1"/>
                </a:solidFill>
                <a:latin typeface="Calibri" panose="020F0502020204030204" pitchFamily="34" charset="0"/>
              </a:defRPr>
            </a:lvl1pPr>
            <a:lvl2pPr marL="628650" indent="-1714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Char char="•"/>
            </a:pPr>
            <a:r>
              <a:rPr lang="en-US" altLang="en-US" sz="1400">
                <a:solidFill>
                  <a:schemeClr val="bg1"/>
                </a:solidFill>
                <a:latin typeface="Arial" panose="020B0604020202020204" pitchFamily="34" charset="0"/>
              </a:rPr>
              <a:t>5G Proximity Services (Including Multi-Hop Relay)</a:t>
            </a:r>
          </a:p>
          <a:p>
            <a:pPr>
              <a:spcBef>
                <a:spcPct val="0"/>
              </a:spcBef>
              <a:buFontTx/>
              <a:buChar char="•"/>
            </a:pPr>
            <a:r>
              <a:rPr lang="en-US" altLang="en-US" sz="1400">
                <a:solidFill>
                  <a:schemeClr val="bg1"/>
                </a:solidFill>
                <a:latin typeface="Arial" panose="020B0604020202020204" pitchFamily="34" charset="0"/>
              </a:rPr>
              <a:t>Integration of Satellite in 5G Systems</a:t>
            </a:r>
          </a:p>
        </p:txBody>
      </p:sp>
      <p:sp>
        <p:nvSpPr>
          <p:cNvPr id="7" name="Oval 2">
            <a:extLst>
              <a:ext uri="{FF2B5EF4-FFF2-40B4-BE49-F238E27FC236}">
                <a16:creationId xmlns:a16="http://schemas.microsoft.com/office/drawing/2014/main" id="{7E643DB6-09C8-40EA-9445-9DF404332502}"/>
              </a:ext>
            </a:extLst>
          </p:cNvPr>
          <p:cNvSpPr>
            <a:spLocks noChangeArrowheads="1"/>
          </p:cNvSpPr>
          <p:nvPr/>
        </p:nvSpPr>
        <p:spPr bwMode="auto">
          <a:xfrm>
            <a:off x="1160930" y="1905186"/>
            <a:ext cx="2230438" cy="952500"/>
          </a:xfrm>
          <a:prstGeom prst="ellipse">
            <a:avLst/>
          </a:prstGeom>
          <a:solidFill>
            <a:schemeClr val="accent1"/>
          </a:solidFill>
          <a:ln w="9525" algn="ctr">
            <a:solidFill>
              <a:schemeClr val="tx1"/>
            </a:solidFill>
            <a:round/>
            <a:headEnd/>
            <a:tailEnd/>
          </a:ln>
        </p:spPr>
        <p:txBody>
          <a:bodyPr anchor="ct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en-US" altLang="en-US" sz="1400">
                <a:solidFill>
                  <a:schemeClr val="bg1"/>
                </a:solidFill>
                <a:latin typeface="Arial" panose="020B0604020202020204" pitchFamily="34" charset="0"/>
              </a:rPr>
              <a:t>Extend Coverage</a:t>
            </a:r>
          </a:p>
        </p:txBody>
      </p:sp>
      <p:sp>
        <p:nvSpPr>
          <p:cNvPr id="8" name="Oval 5">
            <a:extLst>
              <a:ext uri="{FF2B5EF4-FFF2-40B4-BE49-F238E27FC236}">
                <a16:creationId xmlns:a16="http://schemas.microsoft.com/office/drawing/2014/main" id="{B7CCB6D0-3CC8-4B38-9216-83737889A682}"/>
              </a:ext>
            </a:extLst>
          </p:cNvPr>
          <p:cNvSpPr>
            <a:spLocks noChangeArrowheads="1"/>
          </p:cNvSpPr>
          <p:nvPr/>
        </p:nvSpPr>
        <p:spPr bwMode="auto">
          <a:xfrm>
            <a:off x="1160930" y="3072932"/>
            <a:ext cx="2230438" cy="952500"/>
          </a:xfrm>
          <a:prstGeom prst="ellipse">
            <a:avLst/>
          </a:prstGeom>
          <a:solidFill>
            <a:schemeClr val="accent3">
              <a:lumMod val="75000"/>
            </a:schemeClr>
          </a:solidFill>
          <a:ln w="9525" algn="ctr">
            <a:solidFill>
              <a:schemeClr val="tx1"/>
            </a:solidFill>
            <a:round/>
            <a:headEnd/>
            <a:tailEnd/>
          </a:ln>
        </p:spPr>
        <p:txBody>
          <a:bodyPr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r>
              <a:rPr lang="en-US" altLang="en-US" sz="1400">
                <a:solidFill>
                  <a:schemeClr val="bg1"/>
                </a:solidFill>
              </a:rPr>
              <a:t>Availability </a:t>
            </a:r>
          </a:p>
          <a:p>
            <a:pPr algn="ctr">
              <a:defRPr/>
            </a:pPr>
            <a:r>
              <a:rPr lang="en-US" altLang="en-US" sz="1400">
                <a:solidFill>
                  <a:schemeClr val="bg1"/>
                </a:solidFill>
              </a:rPr>
              <a:t>(Priority Treatment)</a:t>
            </a:r>
          </a:p>
        </p:txBody>
      </p:sp>
      <p:sp>
        <p:nvSpPr>
          <p:cNvPr id="9" name="Oval 6">
            <a:extLst>
              <a:ext uri="{FF2B5EF4-FFF2-40B4-BE49-F238E27FC236}">
                <a16:creationId xmlns:a16="http://schemas.microsoft.com/office/drawing/2014/main" id="{67AA5622-384A-4F86-979D-A535606704B9}"/>
              </a:ext>
            </a:extLst>
          </p:cNvPr>
          <p:cNvSpPr>
            <a:spLocks noChangeArrowheads="1"/>
          </p:cNvSpPr>
          <p:nvPr/>
        </p:nvSpPr>
        <p:spPr bwMode="auto">
          <a:xfrm>
            <a:off x="1226018" y="4303246"/>
            <a:ext cx="2230437" cy="952500"/>
          </a:xfrm>
          <a:prstGeom prst="ellipse">
            <a:avLst/>
          </a:prstGeom>
          <a:solidFill>
            <a:schemeClr val="accent2">
              <a:lumMod val="75000"/>
            </a:schemeClr>
          </a:solidFill>
          <a:ln w="9525" algn="ctr">
            <a:solidFill>
              <a:schemeClr val="tx1"/>
            </a:solidFill>
            <a:round/>
            <a:headEnd/>
            <a:tailEnd/>
          </a:ln>
        </p:spPr>
        <p:txBody>
          <a:bodyPr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r>
              <a:rPr lang="en-US" altLang="en-US" sz="1400">
                <a:solidFill>
                  <a:schemeClr val="bg1"/>
                </a:solidFill>
              </a:rPr>
              <a:t>MCS Enablers</a:t>
            </a:r>
          </a:p>
        </p:txBody>
      </p:sp>
      <p:sp>
        <p:nvSpPr>
          <p:cNvPr id="10" name="Rectangle: Rounded Corners 9">
            <a:extLst>
              <a:ext uri="{FF2B5EF4-FFF2-40B4-BE49-F238E27FC236}">
                <a16:creationId xmlns:a16="http://schemas.microsoft.com/office/drawing/2014/main" id="{1544BA01-D979-41BD-ADF8-F86950FE6D2E}"/>
              </a:ext>
            </a:extLst>
          </p:cNvPr>
          <p:cNvSpPr/>
          <p:nvPr/>
        </p:nvSpPr>
        <p:spPr bwMode="auto">
          <a:xfrm>
            <a:off x="3751730" y="5492190"/>
            <a:ext cx="6763870" cy="753035"/>
          </a:xfrm>
          <a:prstGeom prst="roundRect">
            <a:avLst/>
          </a:prstGeom>
          <a:solidFill>
            <a:schemeClr val="accent4">
              <a:lumMod val="50000"/>
            </a:schemeClr>
          </a:solidFill>
          <a:ln w="9525" cap="flat" cmpd="sng" algn="ctr">
            <a:solidFill>
              <a:schemeClr val="tx1"/>
            </a:solidFill>
            <a:prstDash val="solid"/>
            <a:round/>
            <a:headEnd type="none" w="med" len="med"/>
            <a:tailEnd type="none" w="med" len="med"/>
          </a:ln>
          <a:effectLst/>
        </p:spPr>
        <p:txBody>
          <a:bodyPr anchor="ctr"/>
          <a:lstStyle/>
          <a:p>
            <a:pPr marL="171450" indent="-171450">
              <a:buFont typeface="Arial" panose="020B0604020202020204" pitchFamily="34" charset="0"/>
              <a:buChar char="•"/>
              <a:defRPr/>
            </a:pPr>
            <a:r>
              <a:rPr lang="en-US" sz="1400" dirty="0">
                <a:solidFill>
                  <a:schemeClr val="bg1"/>
                </a:solidFill>
                <a:latin typeface="Arial" charset="0"/>
              </a:rPr>
              <a:t>MC application architecture support in 5G</a:t>
            </a:r>
          </a:p>
          <a:p>
            <a:pPr marL="171450" indent="-171450">
              <a:buFont typeface="Arial" panose="020B0604020202020204" pitchFamily="34" charset="0"/>
              <a:buChar char="•"/>
              <a:defRPr/>
            </a:pPr>
            <a:r>
              <a:rPr lang="en-US" sz="1400" dirty="0">
                <a:solidFill>
                  <a:schemeClr val="bg1"/>
                </a:solidFill>
                <a:latin typeface="Arial" charset="0"/>
              </a:rPr>
              <a:t>MC service enhancements and continued evolution</a:t>
            </a:r>
          </a:p>
        </p:txBody>
      </p:sp>
      <p:sp>
        <p:nvSpPr>
          <p:cNvPr id="11" name="Oval 6">
            <a:extLst>
              <a:ext uri="{FF2B5EF4-FFF2-40B4-BE49-F238E27FC236}">
                <a16:creationId xmlns:a16="http://schemas.microsoft.com/office/drawing/2014/main" id="{A300CFB3-D94F-4B64-AE28-61D986ACA040}"/>
              </a:ext>
            </a:extLst>
          </p:cNvPr>
          <p:cNvSpPr>
            <a:spLocks noChangeArrowheads="1"/>
          </p:cNvSpPr>
          <p:nvPr/>
        </p:nvSpPr>
        <p:spPr bwMode="auto">
          <a:xfrm>
            <a:off x="1226018" y="5392458"/>
            <a:ext cx="2230437" cy="952500"/>
          </a:xfrm>
          <a:prstGeom prst="ellipse">
            <a:avLst/>
          </a:prstGeom>
          <a:solidFill>
            <a:schemeClr val="accent4">
              <a:lumMod val="50000"/>
            </a:schemeClr>
          </a:solidFill>
          <a:ln w="9525" algn="ctr">
            <a:solidFill>
              <a:schemeClr val="tx1"/>
            </a:solidFill>
            <a:round/>
            <a:headEnd/>
            <a:tailEnd/>
          </a:ln>
        </p:spPr>
        <p:txBody>
          <a:bodyPr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r>
              <a:rPr lang="en-US" altLang="en-US" sz="1400" dirty="0">
                <a:solidFill>
                  <a:schemeClr val="bg1"/>
                </a:solidFill>
              </a:rPr>
              <a:t>MCS Services</a:t>
            </a:r>
          </a:p>
        </p:txBody>
      </p:sp>
    </p:spTree>
    <p:extLst>
      <p:ext uri="{BB962C8B-B14F-4D97-AF65-F5344CB8AC3E}">
        <p14:creationId xmlns:p14="http://schemas.microsoft.com/office/powerpoint/2010/main" val="78272984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5698</TotalTime>
  <Words>644</Words>
  <Application>Microsoft Office PowerPoint</Application>
  <PresentationFormat>Widescreen</PresentationFormat>
  <Paragraphs>64</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Arial </vt:lpstr>
      <vt:lpstr>Calibri</vt:lpstr>
      <vt:lpstr>Calibri Light</vt:lpstr>
      <vt:lpstr>Times New Roman</vt:lpstr>
      <vt:lpstr>Office Theme</vt:lpstr>
      <vt:lpstr>Support for Public Safety Needs  in Release 17</vt:lpstr>
      <vt:lpstr>Outline</vt:lpstr>
      <vt:lpstr>System enhancement for Proximity based Services in 5GS (5G_ProSe)</vt:lpstr>
      <vt:lpstr>Architectural enhancements for 5G multicast-broadcast services (5MBS)</vt:lpstr>
      <vt:lpstr>Enhancement to the 5GC LoCation Services-Phase 2 (eLCS_ph2)</vt:lpstr>
      <vt:lpstr>Integration of Satellite in 5G Systems (5GSAT_ARCH)</vt:lpstr>
      <vt:lpstr>Summary</vt:lpstr>
      <vt:lpstr>Back-up</vt:lpstr>
      <vt:lpstr>Support for Public Safety Needs Ref: SP-191116</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Eshwar Pittampalli</cp:lastModifiedBy>
  <cp:revision>606</cp:revision>
  <dcterms:created xsi:type="dcterms:W3CDTF">2010-02-05T13:52:04Z</dcterms:created>
  <dcterms:modified xsi:type="dcterms:W3CDTF">2020-12-03T13:44:27Z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