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1" r:id="rId4"/>
    <p:sldId id="268" r:id="rId5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2E3662-A329-45A2-ACBF-9E7704551C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3B11CE2-2BA4-46A9-8B6B-34667A0E06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D232C0-B6FC-41DD-B2B0-C9957D94C1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43D6E-1105-4332-B165-2632BCEF318A}" type="datetimeFigureOut">
              <a:rPr lang="fi-FI" smtClean="0"/>
              <a:t>30.11.2020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04E62A-B337-486E-A90A-9F9554691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004E3E-7904-4C9E-8754-02AB06F58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A9746-E5D5-4239-AB70-67082DE85BF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3788517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EB0AD6-9C9F-40F4-9461-4857AD4AF0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2A87E60-FFC5-4BED-8E4B-3FD68C9BAA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7D88C5-91A6-491B-905A-3796E3BD40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43D6E-1105-4332-B165-2632BCEF318A}" type="datetimeFigureOut">
              <a:rPr lang="fi-FI" smtClean="0"/>
              <a:t>30.11.2020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E4AFB7-C42A-478A-B629-C233A1DFF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B04030-819D-40CE-9E71-24DE26E0C4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A9746-E5D5-4239-AB70-67082DE85BF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46678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ABF3228-560A-477D-8E47-AD5FEA2113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3CE22C-C659-4305-98A8-1477B2CF44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B52166-8070-42F8-A193-77E1C6DEA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43D6E-1105-4332-B165-2632BCEF318A}" type="datetimeFigureOut">
              <a:rPr lang="fi-FI" smtClean="0"/>
              <a:t>30.11.2020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E12B10-5A83-486A-9CB8-C732905908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40C2BB-0794-440A-ADF0-11E1D1A2C8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A9746-E5D5-4239-AB70-67082DE85BF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220949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F3F684-666D-44A6-96CE-09327C600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3F2629-1D42-41D1-845E-E6892C47E7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CF2EBA-07D6-415F-8CB9-CC653CF834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43D6E-1105-4332-B165-2632BCEF318A}" type="datetimeFigureOut">
              <a:rPr lang="fi-FI" smtClean="0"/>
              <a:t>30.11.2020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0C14E6-2DA3-4B45-83C0-8BB6CDF99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0B5E-F34A-433E-B1E4-22D53E373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A9746-E5D5-4239-AB70-67082DE85BF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506202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BE83DE-9A32-4653-89A8-1D561AEE2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04EC3C-D311-49D3-9ACE-321FD1AF8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6111DE-868F-4F2A-AEF2-69A9825BE6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43D6E-1105-4332-B165-2632BCEF318A}" type="datetimeFigureOut">
              <a:rPr lang="fi-FI" smtClean="0"/>
              <a:t>30.11.2020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5578B0-96EE-4A09-B185-B215DC8052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A6D35E-737F-480E-AFCF-6B874B7C9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A9746-E5D5-4239-AB70-67082DE85BF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57916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0F72EC-38E5-42E4-BE54-C1FFF50689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3D290B-C3FE-4318-B31C-856A4287E4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630602-5318-4D4B-8F0F-98A43B5E92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6CE3CF-8679-4649-BD75-45C609A05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43D6E-1105-4332-B165-2632BCEF318A}" type="datetimeFigureOut">
              <a:rPr lang="fi-FI" smtClean="0"/>
              <a:t>30.11.2020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A48F91-2DBC-4E16-8467-FBAE10301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E6DA04-4DC3-4A82-BCC7-75E80136D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A9746-E5D5-4239-AB70-67082DE85BF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511887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6BC762-2CB2-4751-8BF2-355F50A4E3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41D150-4FB1-4FAC-9C72-40E1CB9E25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13A7BFA-2234-4037-84F7-9DD7F0AB93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290D19-C0AD-4516-A2CB-577601847C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153769A-8EA7-4131-B37F-713864323E0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360D47F-5D22-4529-BBB2-AC86177840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43D6E-1105-4332-B165-2632BCEF318A}" type="datetimeFigureOut">
              <a:rPr lang="fi-FI" smtClean="0"/>
              <a:t>30.11.2020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CC2EB8D-2971-4721-9ACC-E00D7775DA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63C8B2E-6454-4B9E-B5D6-CC85C1977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A9746-E5D5-4239-AB70-67082DE85BF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836319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7817B7-9039-4773-A797-40318A175B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3D2B2ED-B0FE-4DFB-B3FC-290BAC7653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43D6E-1105-4332-B165-2632BCEF318A}" type="datetimeFigureOut">
              <a:rPr lang="fi-FI" smtClean="0"/>
              <a:t>30.11.2020</a:t>
            </a:fld>
            <a:endParaRPr lang="fi-F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6B078A2-9E43-4CF0-9441-324118F3EE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6274DC-AB8A-4A24-87B9-8E1DA9489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A9746-E5D5-4239-AB70-67082DE85BF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045371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8812546-D574-4C73-B90D-A7797039E0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43D6E-1105-4332-B165-2632BCEF318A}" type="datetimeFigureOut">
              <a:rPr lang="fi-FI" smtClean="0"/>
              <a:t>30.11.2020</a:t>
            </a:fld>
            <a:endParaRPr lang="fi-FI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DF7F98B-AA6D-4005-AA29-4DFFE58C91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B21776-DF67-41DC-A444-735AE1D2A2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A9746-E5D5-4239-AB70-67082DE85BF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57761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A3DCD2-5AA2-4883-AE17-0DC81CBAAF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698BAD-5EC2-4D55-AF8F-E87EF70426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B2387F-7808-4AC3-BBDF-45FAD93AA3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62F371-B904-413F-BE87-131916ADEC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43D6E-1105-4332-B165-2632BCEF318A}" type="datetimeFigureOut">
              <a:rPr lang="fi-FI" smtClean="0"/>
              <a:t>30.11.2020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BD7073-815F-4EA2-882E-76FF4071E9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A25F3A-66F6-4138-9C34-D3EAC6C35D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A9746-E5D5-4239-AB70-67082DE85BF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913618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646874-434E-40A7-9232-243D256CC4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B44797B-D681-443D-B642-308AA736F6A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813016-8E22-40BF-A2AA-8582DBA084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C26625-F0B0-485A-9947-D85A6E5D5E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F43D6E-1105-4332-B165-2632BCEF318A}" type="datetimeFigureOut">
              <a:rPr lang="fi-FI" smtClean="0"/>
              <a:t>30.11.2020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27B693-981E-414F-8FFF-6D4476128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B1604B-5605-4775-BBE6-B54A4672C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0A9746-E5D5-4239-AB70-67082DE85BF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0508886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DF9AAC-1E9D-435A-B277-2B39B72473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7467CD-A65F-4A5B-9BB4-E7A76925D0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A3D869-54AE-4290-9F7A-6229BE4FCF2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F43D6E-1105-4332-B165-2632BCEF318A}" type="datetimeFigureOut">
              <a:rPr lang="fi-FI" smtClean="0"/>
              <a:t>30.11.2020</a:t>
            </a:fld>
            <a:endParaRPr lang="fi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6BB24E-16F0-45D6-8C0A-B06C1E9ACE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F526B5-1417-4DB5-9EFB-9F72E6E5AC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0A9746-E5D5-4239-AB70-67082DE85BF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726584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3D750C-C548-467D-B35C-F0DCC83A02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8640" y="1833880"/>
            <a:ext cx="9144000" cy="2387600"/>
          </a:xfrm>
        </p:spPr>
        <p:txBody>
          <a:bodyPr>
            <a:normAutofit/>
          </a:bodyPr>
          <a:lstStyle/>
          <a:p>
            <a:r>
              <a:rPr lang="en-GB" smtClean="0"/>
              <a:t>Proposed Way Forward on TEI handling</a:t>
            </a:r>
            <a:endParaRPr lang="fi-FI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3AACA4-AF9F-4D3A-8048-664E2DAB85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84358"/>
            <a:ext cx="9144000" cy="1655762"/>
          </a:xfrm>
        </p:spPr>
        <p:txBody>
          <a:bodyPr>
            <a:normAutofit/>
          </a:bodyPr>
          <a:lstStyle/>
          <a:p>
            <a:r>
              <a:rPr lang="fi-FI" sz="4400" smtClean="0"/>
              <a:t>NEC</a:t>
            </a:r>
            <a:endParaRPr lang="fi-FI" sz="4400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194C6A4-9D19-4CD9-A982-A5A233034ED0}"/>
              </a:ext>
            </a:extLst>
          </p:cNvPr>
          <p:cNvSpPr/>
          <p:nvPr/>
        </p:nvSpPr>
        <p:spPr>
          <a:xfrm>
            <a:off x="241005" y="281927"/>
            <a:ext cx="11709990" cy="13157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</a:t>
            </a:r>
            <a:r>
              <a:rPr lang="en-GB" altLang="zh-CN" b="1">
                <a:latin typeface="Arial" panose="020B0604020202020204" pitchFamily="34" charset="0"/>
                <a:ea typeface="Times New Roman" panose="02020603050405020304" pitchFamily="18" charset="0"/>
              </a:rPr>
              <a:t>Meeting </a:t>
            </a:r>
            <a:r>
              <a:rPr lang="en-GB" altLang="zh-CN" b="1" smtClean="0">
                <a:latin typeface="Arial" panose="020B0604020202020204" pitchFamily="34" charset="0"/>
                <a:ea typeface="Times New Roman" panose="02020603050405020304" pitchFamily="18" charset="0"/>
              </a:rPr>
              <a:t>#90e</a:t>
            </a:r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			</a:t>
            </a:r>
            <a:r>
              <a:rPr lang="en-GB" altLang="zh-CN" b="1">
                <a:latin typeface="Arial" panose="020B0604020202020204" pitchFamily="34" charset="0"/>
                <a:ea typeface="MS Mincho"/>
              </a:rPr>
              <a:t>	</a:t>
            </a:r>
            <a:r>
              <a:rPr lang="en-GB" altLang="zh-CN" b="1" dirty="0">
                <a:latin typeface="Arial" panose="020B0604020202020204" pitchFamily="34" charset="0"/>
                <a:ea typeface="MS Mincho"/>
              </a:rPr>
              <a:t>		</a:t>
            </a:r>
            <a:r>
              <a:rPr lang="en-GB" altLang="zh-CN" b="1">
                <a:latin typeface="Arial" panose="020B0604020202020204" pitchFamily="34" charset="0"/>
                <a:ea typeface="MS Mincho"/>
              </a:rPr>
              <a:t>	</a:t>
            </a:r>
            <a:r>
              <a:rPr lang="en-GB" altLang="zh-CN" b="1">
                <a:solidFill>
                  <a:srgbClr val="FF0000"/>
                </a:solidFill>
                <a:latin typeface="Arial" panose="020B0604020202020204" pitchFamily="34" charset="0"/>
                <a:ea typeface="MS Mincho"/>
              </a:rPr>
              <a:t>	</a:t>
            </a:r>
            <a:r>
              <a:rPr lang="en-GB" altLang="zh-CN" b="1" smtClean="0">
                <a:latin typeface="Arial" panose="020B0604020202020204" pitchFamily="34" charset="0"/>
                <a:ea typeface="MS Mincho"/>
              </a:rPr>
              <a:t>RP-202760</a:t>
            </a:r>
            <a:endParaRPr lang="zh-CN" altLang="zh-CN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</a:pPr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Electronic Meeting</a:t>
            </a:r>
            <a:r>
              <a:rPr lang="en-GB" altLang="zh-CN" b="1">
                <a:latin typeface="Arial" panose="020B0604020202020204" pitchFamily="34" charset="0"/>
                <a:ea typeface="Times New Roman" panose="02020603050405020304" pitchFamily="18" charset="0"/>
              </a:rPr>
              <a:t>, </a:t>
            </a:r>
            <a:r>
              <a:rPr lang="en-GB" altLang="zh-CN" b="1" smtClean="0">
                <a:latin typeface="Arial" panose="020B0604020202020204" pitchFamily="34" charset="0"/>
                <a:ea typeface="Times New Roman" panose="02020603050405020304" pitchFamily="18" charset="0"/>
              </a:rPr>
              <a:t>7-11 December, 2020</a:t>
            </a:r>
            <a:endParaRPr lang="en-GB" altLang="zh-CN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hangingPunct="0"/>
            <a:r>
              <a:rPr lang="en-US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Agenda Item:	</a:t>
            </a:r>
            <a:r>
              <a:rPr lang="en-US" altLang="zh-CN" b="1"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  <a:r>
              <a:rPr lang="en-US" altLang="zh-CN" b="1" smtClean="0">
                <a:latin typeface="Arial" panose="020B0604020202020204" pitchFamily="34" charset="0"/>
                <a:ea typeface="Times New Roman" panose="02020603050405020304" pitchFamily="18" charset="0"/>
              </a:rPr>
              <a:t>9.6</a:t>
            </a:r>
            <a:endParaRPr lang="zh-CN" altLang="zh-CN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hangingPunct="0"/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Document for:	</a:t>
            </a:r>
            <a:r>
              <a:rPr lang="en-GB" altLang="zh-CN" b="1"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  <a:r>
              <a:rPr lang="en-US" altLang="zh-CN" b="1" smtClean="0">
                <a:latin typeface="Arial" panose="020B0604020202020204" pitchFamily="34" charset="0"/>
                <a:ea typeface="Times New Roman" panose="02020603050405020304" pitchFamily="18" charset="0"/>
              </a:rPr>
              <a:t>Endorsement</a:t>
            </a:r>
            <a:endParaRPr lang="zh-CN" altLang="zh-CN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0643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29519-9E40-40FA-92FD-51F96467E4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878" y="365125"/>
            <a:ext cx="10933922" cy="1325563"/>
          </a:xfrm>
        </p:spPr>
        <p:txBody>
          <a:bodyPr/>
          <a:lstStyle/>
          <a:p>
            <a:r>
              <a:rPr lang="fi-FI" smtClean="0"/>
              <a:t>Discussion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D6E17B-2802-4D28-8305-CAAC081306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192" y="1408922"/>
            <a:ext cx="11187404" cy="5029200"/>
          </a:xfrm>
        </p:spPr>
        <p:txBody>
          <a:bodyPr>
            <a:normAutofit fontScale="92500" lnSpcReduction="10000"/>
          </a:bodyPr>
          <a:lstStyle/>
          <a:p>
            <a:r>
              <a:rPr lang="fi-FI" smtClean="0"/>
              <a:t>At RAN#89e, RAN sent an LS to SA in RP-202001/SP-200868</a:t>
            </a:r>
          </a:p>
          <a:p>
            <a:pPr lvl="1"/>
            <a:r>
              <a:rPr lang="fi-FI" smtClean="0"/>
              <a:t>Intention: Get SA to approve a formal CR to TR 21.900 </a:t>
            </a:r>
            <a:r>
              <a:rPr lang="en-GB"/>
              <a:t>on Relaxation of mini-WID requirement for </a:t>
            </a:r>
            <a:r>
              <a:rPr lang="en-GB" smtClean="0"/>
              <a:t>TEI Cat.B/C CRs</a:t>
            </a:r>
            <a:endParaRPr lang="fi-FI" smtClean="0"/>
          </a:p>
          <a:p>
            <a:pPr lvl="1"/>
            <a:r>
              <a:rPr lang="fi-FI" smtClean="0"/>
              <a:t>Result: </a:t>
            </a:r>
            <a:r>
              <a:rPr lang="fi-FI" b="1" smtClean="0">
                <a:solidFill>
                  <a:srgbClr val="FF0000"/>
                </a:solidFill>
              </a:rPr>
              <a:t>Negative</a:t>
            </a:r>
            <a:r>
              <a:rPr lang="fi-FI" smtClean="0"/>
              <a:t>. Despite intensive discussion on last day of SA#89e, the CR in </a:t>
            </a:r>
            <a:br>
              <a:rPr lang="fi-FI" smtClean="0"/>
            </a:br>
            <a:r>
              <a:rPr lang="fi-FI" smtClean="0"/>
              <a:t>RP-201291/SP-200657 was </a:t>
            </a:r>
            <a:r>
              <a:rPr lang="fi-FI" b="1" smtClean="0">
                <a:solidFill>
                  <a:srgbClr val="FF0000"/>
                </a:solidFill>
              </a:rPr>
              <a:t>not approved</a:t>
            </a:r>
          </a:p>
          <a:p>
            <a:pPr lvl="1"/>
            <a:r>
              <a:rPr lang="fi-FI" smtClean="0"/>
              <a:t>Main points of the discussion:</a:t>
            </a:r>
          </a:p>
          <a:p>
            <a:pPr lvl="2"/>
            <a:r>
              <a:rPr lang="fi-FI"/>
              <a:t>SA </a:t>
            </a:r>
            <a:r>
              <a:rPr lang="fi-FI" smtClean="0"/>
              <a:t>delegates see no </a:t>
            </a:r>
            <a:r>
              <a:rPr lang="fi-FI"/>
              <a:t>reason </a:t>
            </a:r>
            <a:r>
              <a:rPr lang="fi-FI" smtClean="0"/>
              <a:t>for a different rule for RAN</a:t>
            </a:r>
          </a:p>
          <a:p>
            <a:pPr lvl="2"/>
            <a:r>
              <a:rPr lang="fi-FI" smtClean="0"/>
              <a:t>SA thinks that removing the mini-WID requirement results in a loss of visibility/traceability</a:t>
            </a:r>
          </a:p>
          <a:p>
            <a:pPr lvl="2"/>
            <a:r>
              <a:rPr lang="fi-FI" smtClean="0"/>
              <a:t>Before removing the mini-WID requirement for RAN, SA wants RAN to propose a replacement that addresses the visibility/traceability concern</a:t>
            </a:r>
          </a:p>
          <a:p>
            <a:pPr lvl="1"/>
            <a:endParaRPr lang="fi-FI"/>
          </a:p>
          <a:p>
            <a:r>
              <a:rPr lang="fi-FI" smtClean="0"/>
              <a:t>Between RAN#89e and RAN#90e, a discussion was held on the RAN reflector on improving visibility/traceability</a:t>
            </a:r>
          </a:p>
          <a:p>
            <a:pPr lvl="1"/>
            <a:r>
              <a:rPr lang="fi-FI" smtClean="0"/>
              <a:t>Report of discussion in RP-202744</a:t>
            </a:r>
          </a:p>
          <a:p>
            <a:pPr lvl="1"/>
            <a:r>
              <a:rPr lang="fi-FI" smtClean="0"/>
              <a:t>Summary on next page</a:t>
            </a:r>
          </a:p>
          <a:p>
            <a:pPr lvl="1"/>
            <a:endParaRPr lang="fi-FI" smtClean="0"/>
          </a:p>
          <a:p>
            <a:pPr lvl="1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4861494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29519-9E40-40FA-92FD-51F96467E4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878" y="365125"/>
            <a:ext cx="10933922" cy="1325563"/>
          </a:xfrm>
        </p:spPr>
        <p:txBody>
          <a:bodyPr/>
          <a:lstStyle/>
          <a:p>
            <a:r>
              <a:rPr lang="fi-FI" smtClean="0"/>
              <a:t>Summary Email discussion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D6E17B-2802-4D28-8305-CAAC081306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192" y="1408922"/>
            <a:ext cx="11187404" cy="5029200"/>
          </a:xfrm>
        </p:spPr>
        <p:txBody>
          <a:bodyPr>
            <a:normAutofit lnSpcReduction="10000"/>
          </a:bodyPr>
          <a:lstStyle/>
          <a:p>
            <a:r>
              <a:rPr lang="en-GB" smtClean="0"/>
              <a:t>Three practical proposals to improve TEI visibility/traceability</a:t>
            </a:r>
            <a:endParaRPr lang="en-GB"/>
          </a:p>
          <a:p>
            <a:pPr lvl="1"/>
            <a:r>
              <a:rPr lang="en-GB" b="1" i="1" smtClean="0"/>
              <a:t>WG </a:t>
            </a:r>
            <a:r>
              <a:rPr lang="en-GB" b="1" i="1"/>
              <a:t>impact analysis via CR </a:t>
            </a:r>
            <a:r>
              <a:rPr lang="en-GB" b="1" i="1" smtClean="0"/>
              <a:t>cover</a:t>
            </a:r>
            <a:r>
              <a:rPr lang="en-GB" i="1" smtClean="0"/>
              <a:t/>
            </a:r>
            <a:br>
              <a:rPr lang="en-GB" i="1" smtClean="0"/>
            </a:br>
            <a:r>
              <a:rPr lang="en-GB" i="1" u="sng" smtClean="0"/>
              <a:t>Proposal</a:t>
            </a:r>
            <a:r>
              <a:rPr lang="en-GB" i="1"/>
              <a:t>: TEI </a:t>
            </a:r>
            <a:r>
              <a:rPr lang="en-GB" i="1" smtClean="0"/>
              <a:t>Cat.B/C </a:t>
            </a:r>
            <a:r>
              <a:rPr lang="en-GB" i="1"/>
              <a:t>CRs will have to indicate on the CR cover sheet:</a:t>
            </a:r>
          </a:p>
          <a:p>
            <a:pPr marL="1371600" lvl="2" indent="-457200">
              <a:buFont typeface="+mj-lt"/>
              <a:buAutoNum type="alphaLcParenR"/>
            </a:pPr>
            <a:r>
              <a:rPr lang="en-GB" i="1" smtClean="0"/>
              <a:t>impacts </a:t>
            </a:r>
            <a:r>
              <a:rPr lang="en-GB" i="1"/>
              <a:t>on other WGs: yes/no?</a:t>
            </a:r>
          </a:p>
          <a:p>
            <a:pPr marL="1371600" lvl="2" indent="-457200">
              <a:buFont typeface="+mj-lt"/>
              <a:buAutoNum type="alphaLcParenR"/>
            </a:pPr>
            <a:r>
              <a:rPr lang="en-GB" i="1" smtClean="0"/>
              <a:t>if </a:t>
            </a:r>
            <a:r>
              <a:rPr lang="en-GB" i="1"/>
              <a:t>yes: which WGs are impacted: ....?</a:t>
            </a:r>
          </a:p>
          <a:p>
            <a:pPr lvl="1"/>
            <a:r>
              <a:rPr lang="en-GB" b="1" i="1" smtClean="0"/>
              <a:t>WG </a:t>
            </a:r>
            <a:r>
              <a:rPr lang="en-GB" b="1" i="1"/>
              <a:t>chairman's report of </a:t>
            </a:r>
            <a:r>
              <a:rPr lang="en-GB" b="1" i="1" smtClean="0"/>
              <a:t>TEI Cat.B/C CRs </a:t>
            </a:r>
            <a:r>
              <a:rPr lang="en-GB" b="1" i="1"/>
              <a:t>to </a:t>
            </a:r>
            <a:r>
              <a:rPr lang="en-GB" b="1" i="1" smtClean="0"/>
              <a:t>RAN</a:t>
            </a:r>
            <a:br>
              <a:rPr lang="en-GB" b="1" i="1" smtClean="0"/>
            </a:br>
            <a:r>
              <a:rPr lang="en-GB" i="1" u="sng" smtClean="0"/>
              <a:t>Proposal</a:t>
            </a:r>
            <a:r>
              <a:rPr lang="en-GB" i="1"/>
              <a:t>: Listing in WG chairman's report to RAN of TEI16 </a:t>
            </a:r>
            <a:r>
              <a:rPr lang="en-GB" i="1" smtClean="0"/>
              <a:t>Cat.B/C </a:t>
            </a:r>
            <a:r>
              <a:rPr lang="en-GB" i="1"/>
              <a:t>CRs and NR_newRAT-Core, TEI16 cat.B/CRs CRs that</a:t>
            </a:r>
          </a:p>
          <a:p>
            <a:pPr marL="1371600" lvl="2" indent="-457200">
              <a:buFont typeface="+mj-lt"/>
              <a:buAutoNum type="alphaLcParenR"/>
            </a:pPr>
            <a:r>
              <a:rPr lang="en-GB" i="1" smtClean="0"/>
              <a:t>have </a:t>
            </a:r>
            <a:r>
              <a:rPr lang="en-GB" i="1"/>
              <a:t>no impact at all on other WGs</a:t>
            </a:r>
          </a:p>
          <a:p>
            <a:pPr marL="1371600" lvl="2" indent="-457200">
              <a:buFont typeface="+mj-lt"/>
              <a:buAutoNum type="alphaLcParenR"/>
            </a:pPr>
            <a:r>
              <a:rPr lang="en-GB" i="1" smtClean="0"/>
              <a:t>have </a:t>
            </a:r>
            <a:r>
              <a:rPr lang="en-GB" i="1"/>
              <a:t>impact on other </a:t>
            </a:r>
            <a:r>
              <a:rPr lang="en-GB" i="1" smtClean="0"/>
              <a:t>WG(s)</a:t>
            </a:r>
            <a:endParaRPr lang="en-GB" i="1"/>
          </a:p>
          <a:p>
            <a:pPr lvl="1"/>
            <a:r>
              <a:rPr lang="en-GB" b="1" i="1" smtClean="0"/>
              <a:t>Named TEIs</a:t>
            </a:r>
            <a:r>
              <a:rPr lang="en-GB" i="1" smtClean="0"/>
              <a:t/>
            </a:r>
            <a:br>
              <a:rPr lang="en-GB" i="1" smtClean="0"/>
            </a:br>
            <a:r>
              <a:rPr lang="en-GB" i="1" u="sng" smtClean="0"/>
              <a:t>Proposal</a:t>
            </a:r>
            <a:r>
              <a:rPr lang="en-GB" i="1"/>
              <a:t>: Whenever TEI CR is agreed, it is given a "name" that will then be recorded and used in all subsequent CRs in Tdoc name</a:t>
            </a:r>
          </a:p>
          <a:p>
            <a:r>
              <a:rPr lang="en-GB" smtClean="0"/>
              <a:t>Feedback on all three proposals was positive, with discussion only on the details of how each proposal would work</a:t>
            </a:r>
          </a:p>
        </p:txBody>
      </p:sp>
    </p:spTree>
    <p:extLst>
      <p:ext uri="{BB962C8B-B14F-4D97-AF65-F5344CB8AC3E}">
        <p14:creationId xmlns:p14="http://schemas.microsoft.com/office/powerpoint/2010/main" val="13770759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29519-9E40-40FA-92FD-51F96467E4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878" y="365125"/>
            <a:ext cx="10933922" cy="577267"/>
          </a:xfrm>
        </p:spPr>
        <p:txBody>
          <a:bodyPr>
            <a:normAutofit fontScale="90000"/>
          </a:bodyPr>
          <a:lstStyle/>
          <a:p>
            <a:r>
              <a:rPr lang="fi-FI" smtClean="0"/>
              <a:t>Proposals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D6E17B-2802-4D28-8305-CAAC081306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192" y="849086"/>
            <a:ext cx="11187404" cy="5756987"/>
          </a:xfrm>
        </p:spPr>
        <p:txBody>
          <a:bodyPr>
            <a:normAutofit fontScale="62500" lnSpcReduction="20000"/>
          </a:bodyPr>
          <a:lstStyle/>
          <a:p>
            <a:pPr marL="514350" indent="-514350">
              <a:buFont typeface="+mj-lt"/>
              <a:buAutoNum type="arabicParenR"/>
            </a:pPr>
            <a:r>
              <a:rPr lang="en-GB" smtClean="0"/>
              <a:t>To </a:t>
            </a:r>
            <a:r>
              <a:rPr lang="en-GB" b="1" smtClean="0">
                <a:solidFill>
                  <a:srgbClr val="FF0000"/>
                </a:solidFill>
              </a:rPr>
              <a:t>endorse</a:t>
            </a:r>
            <a:r>
              <a:rPr lang="en-GB" smtClean="0"/>
              <a:t> the following practical outcome of the Email discussion on visibility/traceability of TEI Cat.B/C CRs</a:t>
            </a:r>
          </a:p>
          <a:p>
            <a:r>
              <a:rPr lang="en-GB" i="1" smtClean="0"/>
              <a:t>Each </a:t>
            </a:r>
            <a:r>
              <a:rPr lang="en-GB" i="1"/>
              <a:t>TEI Cat.B/C CR has a </a:t>
            </a:r>
            <a:r>
              <a:rPr lang="en-GB" b="1" i="1" u="sng">
                <a:solidFill>
                  <a:srgbClr val="FF0000"/>
                </a:solidFill>
              </a:rPr>
              <a:t>short analyis </a:t>
            </a:r>
            <a:r>
              <a:rPr lang="en-GB" i="1" u="sng"/>
              <a:t>on the CR cover in the "Reason for change</a:t>
            </a:r>
            <a:r>
              <a:rPr lang="en-GB" i="1" u="sng" smtClean="0"/>
              <a:t>"</a:t>
            </a:r>
            <a:r>
              <a:rPr lang="en-GB" i="1" smtClean="0"/>
              <a:t>.</a:t>
            </a:r>
            <a:br>
              <a:rPr lang="en-GB" i="1" smtClean="0"/>
            </a:br>
            <a:r>
              <a:rPr lang="en-GB" i="1" smtClean="0"/>
              <a:t>(</a:t>
            </a:r>
            <a:r>
              <a:rPr lang="en-GB" i="1"/>
              <a:t>If this short analysis is missing, the CR cannot be approved at RAN):</a:t>
            </a:r>
          </a:p>
          <a:p>
            <a:pPr lvl="1"/>
            <a:r>
              <a:rPr lang="en-GB" i="1" smtClean="0"/>
              <a:t>Impact </a:t>
            </a:r>
            <a:r>
              <a:rPr lang="en-GB" i="1"/>
              <a:t>on other WGs.</a:t>
            </a:r>
          </a:p>
          <a:p>
            <a:pPr lvl="1"/>
            <a:r>
              <a:rPr lang="en-GB" i="1" smtClean="0"/>
              <a:t>Impact </a:t>
            </a:r>
            <a:r>
              <a:rPr lang="en-GB" i="1"/>
              <a:t>on other TSGs</a:t>
            </a:r>
            <a:r>
              <a:rPr lang="en-GB" i="1" smtClean="0"/>
              <a:t>.</a:t>
            </a:r>
          </a:p>
          <a:p>
            <a:r>
              <a:rPr lang="en-GB" i="1"/>
              <a:t>Each TEI Cat.B/C CR has a </a:t>
            </a:r>
            <a:r>
              <a:rPr lang="en-GB" b="1" i="1" u="sng">
                <a:solidFill>
                  <a:srgbClr val="FF0000"/>
                </a:solidFill>
              </a:rPr>
              <a:t>unique TEI identifier </a:t>
            </a:r>
            <a:r>
              <a:rPr lang="en-GB" i="1" u="sng"/>
              <a:t>in square brackets [ ]</a:t>
            </a:r>
            <a:r>
              <a:rPr lang="en-GB" i="1"/>
              <a:t> at the end of the CR title on the CR cover sheet. (TEI Cat. B/C CRs without such a TEI identifier cannot be approved at RAN):</a:t>
            </a:r>
            <a:endParaRPr lang="en-GB" i="1" smtClean="0"/>
          </a:p>
          <a:p>
            <a:pPr lvl="1"/>
            <a:r>
              <a:rPr lang="en-GB" i="1" smtClean="0"/>
              <a:t>The </a:t>
            </a:r>
            <a:r>
              <a:rPr lang="en-GB" i="1"/>
              <a:t>TEI identifier should be short but characterize the CR.</a:t>
            </a:r>
          </a:p>
          <a:p>
            <a:pPr lvl="1"/>
            <a:r>
              <a:rPr lang="en-GB" i="1" smtClean="0"/>
              <a:t>The </a:t>
            </a:r>
            <a:r>
              <a:rPr lang="en-GB" i="1"/>
              <a:t>originating company takes care that related CRs in other WGs/TSGs use the same TEI identifier</a:t>
            </a:r>
            <a:r>
              <a:rPr lang="en-GB" i="1" smtClean="0"/>
              <a:t>.</a:t>
            </a:r>
          </a:p>
          <a:p>
            <a:r>
              <a:rPr lang="en-GB" i="1" smtClean="0"/>
              <a:t>The </a:t>
            </a:r>
            <a:r>
              <a:rPr lang="en-GB" i="1" u="sng" smtClean="0"/>
              <a:t>WG </a:t>
            </a:r>
            <a:r>
              <a:rPr lang="en-GB" i="1" u="sng"/>
              <a:t>chairmen's </a:t>
            </a:r>
            <a:r>
              <a:rPr lang="en-GB" i="1" u="sng" smtClean="0"/>
              <a:t>reports</a:t>
            </a:r>
            <a:r>
              <a:rPr lang="en-GB" i="1" smtClean="0"/>
              <a:t> to </a:t>
            </a:r>
            <a:r>
              <a:rPr lang="en-GB" i="1"/>
              <a:t>RAN will include a slide listing:</a:t>
            </a:r>
          </a:p>
          <a:p>
            <a:pPr lvl="1"/>
            <a:r>
              <a:rPr lang="en-GB" i="1" smtClean="0"/>
              <a:t>For </a:t>
            </a:r>
            <a:r>
              <a:rPr lang="en-GB" i="1"/>
              <a:t>all TEI Cat.B/C CRs </a:t>
            </a:r>
            <a:r>
              <a:rPr lang="en-GB" i="1" u="sng"/>
              <a:t>with impacts or potential impacts </a:t>
            </a:r>
            <a:r>
              <a:rPr lang="en-GB" i="1"/>
              <a:t>on other WGs:</a:t>
            </a:r>
          </a:p>
          <a:p>
            <a:pPr lvl="2"/>
            <a:r>
              <a:rPr lang="en-GB" i="1" smtClean="0"/>
              <a:t>[</a:t>
            </a:r>
            <a:r>
              <a:rPr lang="en-GB" i="1"/>
              <a:t>TEI identifier]: Tdoc of CR in own WG (CRs in other WGs or if not known impacted WG).</a:t>
            </a:r>
          </a:p>
          <a:p>
            <a:pPr lvl="1"/>
            <a:r>
              <a:rPr lang="en-GB" i="1" smtClean="0"/>
              <a:t>For </a:t>
            </a:r>
            <a:r>
              <a:rPr lang="en-GB" i="1"/>
              <a:t>all TEI Cat.B/C CRs </a:t>
            </a:r>
            <a:r>
              <a:rPr lang="en-GB" i="1" u="sng"/>
              <a:t>without impacts </a:t>
            </a:r>
            <a:r>
              <a:rPr lang="en-GB" i="1"/>
              <a:t>on other WGs:</a:t>
            </a:r>
          </a:p>
          <a:p>
            <a:pPr lvl="2"/>
            <a:r>
              <a:rPr lang="en-GB" i="1" smtClean="0"/>
              <a:t>[</a:t>
            </a:r>
            <a:r>
              <a:rPr lang="en-GB" i="1"/>
              <a:t>TEI identifier]: Tdoc of CR in own WG</a:t>
            </a:r>
            <a:r>
              <a:rPr lang="en-GB" i="1" smtClean="0"/>
              <a:t>.</a:t>
            </a:r>
          </a:p>
          <a:p>
            <a:r>
              <a:rPr lang="en-GB" i="1"/>
              <a:t>After each RAN meeting, MCC will collect all TEI Cat.B/C CRs in a "running" RAN Tdoc for the considered release (with their RAN decision and taking into account the CR linkings (based on 1). 2) and 3) </a:t>
            </a:r>
            <a:r>
              <a:rPr lang="en-GB" i="1" smtClean="0"/>
              <a:t>ab</a:t>
            </a:r>
            <a:r>
              <a:rPr lang="en-GB" i="1"/>
              <a:t>ove).</a:t>
            </a:r>
          </a:p>
          <a:p>
            <a:endParaRPr lang="en-GB" smtClean="0"/>
          </a:p>
          <a:p>
            <a:pPr marL="514350" indent="-514350">
              <a:buFont typeface="+mj-lt"/>
              <a:buAutoNum type="arabicParenR" startAt="2"/>
            </a:pPr>
            <a:r>
              <a:rPr lang="en-GB" smtClean="0"/>
              <a:t>To </a:t>
            </a:r>
            <a:r>
              <a:rPr lang="en-GB" b="1">
                <a:solidFill>
                  <a:srgbClr val="FF0000"/>
                </a:solidFill>
              </a:rPr>
              <a:t>allow until </a:t>
            </a:r>
            <a:r>
              <a:rPr lang="en-GB" b="1" smtClean="0">
                <a:solidFill>
                  <a:srgbClr val="FF0000"/>
                </a:solidFill>
              </a:rPr>
              <a:t>RAN#91e </a:t>
            </a:r>
            <a:r>
              <a:rPr lang="en-GB" b="1">
                <a:solidFill>
                  <a:srgbClr val="FF0000"/>
                </a:solidFill>
              </a:rPr>
              <a:t>for further checking of 1)</a:t>
            </a:r>
            <a:r>
              <a:rPr lang="en-GB"/>
              <a:t> before the process is put in place</a:t>
            </a:r>
            <a:endParaRPr lang="en-GB" smtClean="0"/>
          </a:p>
          <a:p>
            <a:pPr lvl="1"/>
            <a:r>
              <a:rPr lang="en-GB" smtClean="0"/>
              <a:t>In principle based on the 4 propoals under 1), but if much better new ideas emerge, they are not excluded from consideration.</a:t>
            </a:r>
          </a:p>
          <a:p>
            <a:pPr lvl="1"/>
            <a:endParaRPr lang="en-GB" smtClean="0"/>
          </a:p>
          <a:p>
            <a:pPr marL="514350" indent="-514350">
              <a:buFont typeface="+mj-lt"/>
              <a:buAutoNum type="arabicParenR" startAt="2"/>
            </a:pPr>
            <a:r>
              <a:rPr lang="en-GB" smtClean="0"/>
              <a:t>To </a:t>
            </a:r>
            <a:r>
              <a:rPr lang="en-GB" b="1">
                <a:solidFill>
                  <a:srgbClr val="FF0000"/>
                </a:solidFill>
              </a:rPr>
              <a:t>wait with further </a:t>
            </a:r>
            <a:r>
              <a:rPr lang="en-GB" b="1" smtClean="0">
                <a:solidFill>
                  <a:srgbClr val="FF0000"/>
                </a:solidFill>
              </a:rPr>
              <a:t>action on TR 21.900 </a:t>
            </a:r>
            <a:r>
              <a:rPr lang="en-GB" smtClean="0"/>
              <a:t>until RAN has developed alternative proposals to the mini-WIDs</a:t>
            </a:r>
          </a:p>
          <a:p>
            <a:pPr lvl="1"/>
            <a:r>
              <a:rPr lang="en-GB" smtClean="0"/>
              <a:t>Following 2 failed attempts, it does not look likely that SA will remove the mini-WID requirement without an alternative proposal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16292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646</Words>
  <Application>Microsoft Office PowerPoint</Application>
  <PresentationFormat>Widescreen</PresentationFormat>
  <Paragraphs>48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MS Mincho</vt:lpstr>
      <vt:lpstr>Arial</vt:lpstr>
      <vt:lpstr>Calibri</vt:lpstr>
      <vt:lpstr>Calibri Light</vt:lpstr>
      <vt:lpstr>Times New Roman</vt:lpstr>
      <vt:lpstr>Office Theme</vt:lpstr>
      <vt:lpstr>Proposed Way Forward on TEI handling</vt:lpstr>
      <vt:lpstr>Discussion</vt:lpstr>
      <vt:lpstr>Summary Email discussion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Summary of email discussion [R17_IIOT_scope] on Release 17 IIoT scope</dc:title>
  <dc:creator>Toskala, Antti (Nokia - FI/Espoo)</dc:creator>
  <cp:lastModifiedBy>Hans van der Veen</cp:lastModifiedBy>
  <cp:revision>58</cp:revision>
  <dcterms:created xsi:type="dcterms:W3CDTF">2020-07-01T11:00:04Z</dcterms:created>
  <dcterms:modified xsi:type="dcterms:W3CDTF">2020-11-30T14:41:38Z</dcterms:modified>
</cp:coreProperties>
</file>