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0" r:id="rId2"/>
    <p:sldMasterId id="2147483654" r:id="rId3"/>
    <p:sldMasterId id="2147483656" r:id="rId4"/>
    <p:sldMasterId id="2147483668" r:id="rId5"/>
  </p:sldMasterIdLst>
  <p:notesMasterIdLst>
    <p:notesMasterId r:id="rId12"/>
  </p:notesMasterIdLst>
  <p:sldIdLst>
    <p:sldId id="256" r:id="rId6"/>
    <p:sldId id="447" r:id="rId7"/>
    <p:sldId id="448" r:id="rId8"/>
    <p:sldId id="449" r:id="rId9"/>
    <p:sldId id="450" r:id="rId10"/>
    <p:sldId id="342" r:id="rId11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  <a:srgbClr val="FF9933"/>
    <a:srgbClr val="F2F2F2"/>
    <a:srgbClr val="3366FF"/>
    <a:srgbClr val="99CC00"/>
    <a:srgbClr val="CCFF99"/>
    <a:srgbClr val="99CCFF"/>
    <a:srgbClr val="FF9966"/>
    <a:srgbClr val="CC3300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9631B5-78F2-41C9-869B-9F39066F8104}" styleName="中度样式 3 - 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94" autoAdjust="0"/>
    <p:restoredTop sz="87845" autoAdjust="0"/>
  </p:normalViewPr>
  <p:slideViewPr>
    <p:cSldViewPr>
      <p:cViewPr>
        <p:scale>
          <a:sx n="102" d="100"/>
          <a:sy n="102" d="100"/>
        </p:scale>
        <p:origin x="-931" y="-18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347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B85951BF-8270-407F-8E12-74C215935310}" type="datetimeFigureOut">
              <a:rPr lang="zh-CN" altLang="en-US"/>
              <a:pPr>
                <a:defRPr/>
              </a:pPr>
              <a:t>2020/11/30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ABC12EED-54D5-46B9-9545-E98FD09B12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5598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 smtClean="0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39EE0C4-3B84-4525-BFD2-F4853BEB2304}" type="slidenum">
              <a:rPr lang="zh-CN" altLang="en-US" smtClean="0">
                <a:ea typeface="宋体" charset="-122"/>
              </a:rPr>
              <a:pPr/>
              <a:t>1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 algn="l">
              <a:lnSpc>
                <a:spcPct val="200000"/>
              </a:lnSpc>
              <a:defRPr sz="3200" b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000">
                <a:latin typeface="华文细黑" pitchFamily="2" charset="-122"/>
                <a:ea typeface="华文细黑" pitchFamily="2" charset="-122"/>
              </a:defRPr>
            </a:lvl1pPr>
            <a:lvl2pPr>
              <a:lnSpc>
                <a:spcPct val="150000"/>
              </a:lnSpc>
              <a:defRPr sz="2000">
                <a:latin typeface="华文细黑" pitchFamily="2" charset="-122"/>
                <a:ea typeface="华文细黑" pitchFamily="2" charset="-122"/>
              </a:defRPr>
            </a:lvl2pPr>
            <a:lvl3pPr>
              <a:lnSpc>
                <a:spcPct val="150000"/>
              </a:lnSpc>
              <a:defRPr sz="1800">
                <a:latin typeface="华文细黑" pitchFamily="2" charset="-122"/>
                <a:ea typeface="华文细黑" pitchFamily="2" charset="-122"/>
              </a:defRPr>
            </a:lvl3pPr>
            <a:lvl4pPr>
              <a:lnSpc>
                <a:spcPct val="150000"/>
              </a:lnSpc>
              <a:defRPr sz="1600">
                <a:latin typeface="华文细黑" pitchFamily="2" charset="-122"/>
                <a:ea typeface="华文细黑" pitchFamily="2" charset="-122"/>
              </a:defRPr>
            </a:lvl4pPr>
            <a:lvl5pPr>
              <a:lnSpc>
                <a:spcPct val="150000"/>
              </a:lnSpc>
              <a:defRPr sz="1600">
                <a:latin typeface="华文细黑" pitchFamily="2" charset="-122"/>
                <a:ea typeface="华文细黑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199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7" y="204793"/>
            <a:ext cx="3008312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04793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7" y="1076325"/>
            <a:ext cx="3008312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072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1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1091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6031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7"/>
            <a:ext cx="2057401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7"/>
            <a:ext cx="6019801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1219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1" y="1598619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E2AEC-C823-491D-95BC-13A561B7141E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42C5-73FA-4ED8-B3BC-01512D7E586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70795" y="330048"/>
            <a:ext cx="1076079" cy="355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091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983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1" y="2859785"/>
            <a:ext cx="7772400" cy="1102519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46872" y="4068043"/>
            <a:ext cx="6400800" cy="450354"/>
          </a:xfrm>
        </p:spPr>
        <p:txBody>
          <a:bodyPr>
            <a:normAutofit/>
          </a:bodyPr>
          <a:lstStyle>
            <a:lvl1pPr marL="0" indent="0" algn="ctr">
              <a:buNone/>
              <a:defRPr sz="2000" b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文本框 7"/>
          <p:cNvSpPr txBox="1"/>
          <p:nvPr/>
        </p:nvSpPr>
        <p:spPr>
          <a:xfrm>
            <a:off x="-1365116" y="1458768"/>
            <a:ext cx="1261884" cy="7745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500"/>
              </a:spcBef>
            </a:pPr>
            <a:r>
              <a:rPr kumimoji="1"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标题：</a:t>
            </a:r>
            <a:r>
              <a:rPr kumimoji="1"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40pt</a:t>
            </a:r>
          </a:p>
          <a:p>
            <a:pPr>
              <a:spcBef>
                <a:spcPts val="500"/>
              </a:spcBef>
            </a:pPr>
            <a:r>
              <a:rPr kumimoji="1"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副标题：20</a:t>
            </a:r>
            <a:r>
              <a:rPr kumimoji="1"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pt</a:t>
            </a:r>
          </a:p>
          <a:p>
            <a:pPr>
              <a:spcBef>
                <a:spcPts val="500"/>
              </a:spcBef>
            </a:pPr>
            <a:r>
              <a:rPr kumimoji="1"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字体：微软雅黑</a:t>
            </a:r>
            <a:endParaRPr kumimoji="1"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a typeface="微软雅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1" y="1598618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024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983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42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563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5"/>
            <a:ext cx="4038601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199" y="1200155"/>
            <a:ext cx="4038601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932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3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1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1" y="1631953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267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624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ChangeArrowheads="1"/>
          </p:cNvSpPr>
          <p:nvPr/>
        </p:nvSpPr>
        <p:spPr bwMode="auto">
          <a:xfrm>
            <a:off x="-1908175" y="536578"/>
            <a:ext cx="1844676" cy="397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24" tIns="40063" rIns="80124" bIns="40063"/>
          <a:lstStyle/>
          <a:p>
            <a:pPr marL="342900" indent="-342900" algn="r">
              <a:lnSpc>
                <a:spcPct val="125000"/>
              </a:lnSpc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英文标题</a:t>
            </a:r>
            <a:r>
              <a:rPr lang="en-US" altLang="zh-CN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:32-35pt  </a:t>
            </a:r>
          </a:p>
          <a:p>
            <a:pPr marL="342900" indent="-342900" algn="r">
              <a:lnSpc>
                <a:spcPct val="125000"/>
              </a:lnSpc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使用字体 </a:t>
            </a:r>
            <a:r>
              <a:rPr lang="en-US" altLang="zh-CN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: Arial</a:t>
            </a:r>
          </a:p>
          <a:p>
            <a:pPr marL="342900" indent="-342900" algn="r">
              <a:lnSpc>
                <a:spcPct val="125000"/>
              </a:lnSpc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颜色：红色</a:t>
            </a:r>
          </a:p>
          <a:p>
            <a:pPr marL="342900" indent="-342900" algn="r">
              <a:lnSpc>
                <a:spcPct val="75000"/>
              </a:lnSpc>
              <a:spcBef>
                <a:spcPct val="20000"/>
              </a:spcBef>
              <a:defRPr/>
            </a:pPr>
            <a:endParaRPr lang="zh-CN" altLang="en-US" sz="1000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  <a:p>
            <a:pPr marL="342900" indent="-342900" algn="r">
              <a:lnSpc>
                <a:spcPct val="125000"/>
              </a:lnSpc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中文标题</a:t>
            </a:r>
            <a:r>
              <a:rPr lang="en-US" altLang="zh-CN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:30-32pt  </a:t>
            </a:r>
          </a:p>
          <a:p>
            <a:pPr marL="342900" indent="-342900" algn="r">
              <a:lnSpc>
                <a:spcPct val="125000"/>
              </a:lnSpc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颜色</a:t>
            </a:r>
            <a:r>
              <a:rPr lang="en-US" altLang="zh-CN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: </a:t>
            </a:r>
            <a:r>
              <a:rPr lang="zh-CN" altLang="en-US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红色</a:t>
            </a:r>
          </a:p>
          <a:p>
            <a:pPr marL="342900" indent="-342900" algn="r">
              <a:lnSpc>
                <a:spcPct val="125000"/>
              </a:lnSpc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字体</a:t>
            </a:r>
            <a:r>
              <a:rPr lang="en-US" altLang="zh-CN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:</a:t>
            </a:r>
            <a:r>
              <a:rPr lang="zh-CN" altLang="en-US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华文细黑</a:t>
            </a:r>
          </a:p>
          <a:p>
            <a:pPr marL="342900" indent="-342900" algn="r">
              <a:lnSpc>
                <a:spcPct val="125000"/>
              </a:lnSpc>
              <a:spcBef>
                <a:spcPct val="20000"/>
              </a:spcBef>
              <a:defRPr/>
            </a:pPr>
            <a:endParaRPr lang="zh-CN" altLang="en-US" sz="1000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  <a:p>
            <a:pPr marL="342900" indent="-342900" algn="r">
              <a:lnSpc>
                <a:spcPct val="125000"/>
              </a:lnSpc>
              <a:spcBef>
                <a:spcPct val="20000"/>
              </a:spcBef>
              <a:defRPr/>
            </a:pPr>
            <a:endParaRPr lang="zh-CN" altLang="en-US" sz="1000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  <a:p>
            <a:pPr marL="342900" indent="-342900" algn="r">
              <a:lnSpc>
                <a:spcPct val="125000"/>
              </a:lnSpc>
              <a:spcBef>
                <a:spcPct val="20000"/>
              </a:spcBef>
              <a:defRPr/>
            </a:pPr>
            <a:endParaRPr lang="zh-CN" altLang="en-US" sz="1000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  <a:p>
            <a:pPr marL="342900" indent="-342900" algn="r">
              <a:lnSpc>
                <a:spcPct val="125000"/>
              </a:lnSpc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英文正文</a:t>
            </a:r>
            <a:r>
              <a:rPr lang="en-US" altLang="zh-CN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:20-22pt</a:t>
            </a:r>
          </a:p>
          <a:p>
            <a:pPr marL="342900" indent="-342900" algn="r">
              <a:lnSpc>
                <a:spcPct val="125000"/>
              </a:lnSpc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子目录 </a:t>
            </a:r>
            <a:r>
              <a:rPr lang="en-US" altLang="zh-CN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(2-5</a:t>
            </a:r>
            <a:r>
              <a:rPr lang="zh-CN" altLang="en-US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级</a:t>
            </a:r>
            <a:r>
              <a:rPr lang="en-US" altLang="zh-CN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) :18pt  </a:t>
            </a:r>
          </a:p>
          <a:p>
            <a:pPr marL="342900" indent="-342900" algn="r">
              <a:lnSpc>
                <a:spcPct val="125000"/>
              </a:lnSpc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颜色</a:t>
            </a:r>
            <a:r>
              <a:rPr lang="en-US" altLang="zh-CN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:</a:t>
            </a:r>
            <a:r>
              <a:rPr lang="zh-CN" altLang="en-US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黑色</a:t>
            </a:r>
          </a:p>
          <a:p>
            <a:pPr marL="342900" indent="-342900" algn="r">
              <a:lnSpc>
                <a:spcPct val="125000"/>
              </a:lnSpc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使用字体 </a:t>
            </a:r>
            <a:r>
              <a:rPr lang="en-US" altLang="zh-CN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: Arial</a:t>
            </a:r>
          </a:p>
          <a:p>
            <a:pPr marL="342900" indent="-342900" algn="r">
              <a:lnSpc>
                <a:spcPct val="75000"/>
              </a:lnSpc>
              <a:spcBef>
                <a:spcPct val="20000"/>
              </a:spcBef>
              <a:defRPr/>
            </a:pPr>
            <a:endParaRPr lang="en-US" altLang="zh-CN" sz="1000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  <a:p>
            <a:pPr marL="342900" indent="-342900" algn="r">
              <a:lnSpc>
                <a:spcPct val="125000"/>
              </a:lnSpc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中文正文</a:t>
            </a:r>
            <a:r>
              <a:rPr lang="en-US" altLang="zh-CN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:18-20pt</a:t>
            </a:r>
          </a:p>
          <a:p>
            <a:pPr marL="342900" indent="-342900" algn="r">
              <a:lnSpc>
                <a:spcPct val="125000"/>
              </a:lnSpc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子目录</a:t>
            </a:r>
            <a:r>
              <a:rPr lang="en-US" altLang="zh-CN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(2-5</a:t>
            </a:r>
            <a:r>
              <a:rPr lang="zh-CN" altLang="en-US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级</a:t>
            </a:r>
            <a:r>
              <a:rPr lang="en-US" altLang="zh-CN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):18pt </a:t>
            </a:r>
          </a:p>
          <a:p>
            <a:pPr marL="342900" indent="-342900" algn="r">
              <a:lnSpc>
                <a:spcPct val="125000"/>
              </a:lnSpc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颜色</a:t>
            </a:r>
            <a:r>
              <a:rPr lang="en-US" altLang="zh-CN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:</a:t>
            </a:r>
            <a:r>
              <a:rPr lang="zh-CN" altLang="en-US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黑色</a:t>
            </a:r>
          </a:p>
          <a:p>
            <a:pPr marL="342900" indent="-342900" algn="r">
              <a:lnSpc>
                <a:spcPct val="125000"/>
              </a:lnSpc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字体</a:t>
            </a:r>
            <a:r>
              <a:rPr lang="en-US" altLang="zh-CN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:</a:t>
            </a:r>
            <a:r>
              <a:rPr lang="zh-CN" altLang="en-US" sz="10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华文细黑</a:t>
            </a:r>
          </a:p>
          <a:p>
            <a:pPr marL="342900" indent="-342900" algn="r">
              <a:lnSpc>
                <a:spcPct val="125000"/>
              </a:lnSpc>
              <a:spcBef>
                <a:spcPct val="20000"/>
              </a:spcBef>
              <a:defRPr/>
            </a:pPr>
            <a:endParaRPr lang="zh-CN" altLang="en-US" sz="1000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  <a:p>
            <a:pPr marL="342900" indent="-342900" algn="r">
              <a:lnSpc>
                <a:spcPct val="125000"/>
              </a:lnSpc>
              <a:spcBef>
                <a:spcPct val="20000"/>
              </a:spcBef>
              <a:defRPr/>
            </a:pPr>
            <a:endParaRPr lang="zh-CN" altLang="en-US" sz="1000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  <a:p>
            <a:pPr marL="342900" indent="-342900" algn="r">
              <a:lnSpc>
                <a:spcPct val="125000"/>
              </a:lnSpc>
              <a:spcBef>
                <a:spcPct val="20000"/>
              </a:spcBef>
              <a:defRPr/>
            </a:pPr>
            <a:endParaRPr lang="zh-CN" altLang="en-US" sz="1000" b="1" dirty="0">
              <a:latin typeface="华文细黑" pitchFamily="2" charset="-122"/>
              <a:ea typeface="华文细黑" pitchFamily="2" charset="-122"/>
            </a:endParaRPr>
          </a:p>
          <a:p>
            <a:pPr marL="342900" indent="-342900" algn="r">
              <a:lnSpc>
                <a:spcPct val="125000"/>
              </a:lnSpc>
              <a:spcBef>
                <a:spcPct val="20000"/>
              </a:spcBef>
              <a:defRPr/>
            </a:pPr>
            <a:endParaRPr lang="zh-CN" altLang="en-US" sz="1000" b="1" dirty="0">
              <a:latin typeface="华文细黑" pitchFamily="2" charset="-122"/>
              <a:ea typeface="华文细黑" pitchFamily="2" charset="-122"/>
            </a:endParaRPr>
          </a:p>
          <a:p>
            <a:pPr marL="342900" indent="-342900" algn="r">
              <a:lnSpc>
                <a:spcPct val="125000"/>
              </a:lnSpc>
              <a:spcBef>
                <a:spcPct val="20000"/>
              </a:spcBef>
              <a:defRPr/>
            </a:pPr>
            <a:endParaRPr lang="en-US" altLang="zh-CN" sz="1000" b="1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051" name="Rectangle 15"/>
          <p:cNvSpPr>
            <a:spLocks noChangeArrowheads="1"/>
          </p:cNvSpPr>
          <p:nvPr/>
        </p:nvSpPr>
        <p:spPr bwMode="auto">
          <a:xfrm>
            <a:off x="9299575" y="1168401"/>
            <a:ext cx="110490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24" tIns="40063" rIns="80124" bIns="40063"/>
          <a:lstStyle/>
          <a:p>
            <a:pPr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>
                <a:solidFill>
                  <a:schemeClr val="bg1"/>
                </a:solidFill>
                <a:latin typeface="华文细黑" pitchFamily="2" charset="-122"/>
                <a:ea typeface="宋体" pitchFamily="2" charset="-122"/>
              </a:rPr>
              <a:t>配色参考：</a:t>
            </a:r>
          </a:p>
          <a:p>
            <a:pPr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>
                <a:solidFill>
                  <a:schemeClr val="bg1"/>
                </a:solidFill>
                <a:latin typeface="华文细黑" pitchFamily="2" charset="-122"/>
                <a:ea typeface="宋体" pitchFamily="2" charset="-122"/>
              </a:rPr>
              <a:t>建议同一页面内不超过四种颜色，以下是几种组配色方案（仅供参考） 。</a:t>
            </a:r>
          </a:p>
          <a:p>
            <a:pPr>
              <a:lnSpc>
                <a:spcPct val="125000"/>
              </a:lnSpc>
              <a:spcBef>
                <a:spcPct val="20000"/>
              </a:spcBef>
              <a:defRPr/>
            </a:pPr>
            <a:endParaRPr lang="zh-CN" altLang="en-US" sz="1200">
              <a:solidFill>
                <a:schemeClr val="bg1"/>
              </a:solidFill>
              <a:latin typeface="华文细黑" pitchFamily="2" charset="-122"/>
              <a:ea typeface="宋体" pitchFamily="2" charset="-122"/>
            </a:endParaRPr>
          </a:p>
          <a:p>
            <a:pPr>
              <a:lnSpc>
                <a:spcPct val="125000"/>
              </a:lnSpc>
              <a:spcBef>
                <a:spcPct val="20000"/>
              </a:spcBef>
              <a:buFontTx/>
              <a:buChar char="•"/>
              <a:defRPr/>
            </a:pPr>
            <a:endParaRPr lang="zh-CN" altLang="en-US" sz="1200">
              <a:solidFill>
                <a:schemeClr val="bg1"/>
              </a:solidFill>
              <a:latin typeface="华文细黑" pitchFamily="2" charset="-122"/>
              <a:ea typeface="宋体" pitchFamily="2" charset="-122"/>
            </a:endParaRPr>
          </a:p>
          <a:p>
            <a:pPr>
              <a:lnSpc>
                <a:spcPct val="125000"/>
              </a:lnSpc>
              <a:spcBef>
                <a:spcPct val="20000"/>
              </a:spcBef>
              <a:buFontTx/>
              <a:buChar char="•"/>
              <a:defRPr/>
            </a:pPr>
            <a:endParaRPr lang="en-US" altLang="zh-CN" sz="1000" dirty="0">
              <a:solidFill>
                <a:schemeClr val="bg1"/>
              </a:solidFill>
              <a:latin typeface="华文细黑" pitchFamily="2" charset="-122"/>
              <a:ea typeface="宋体" pitchFamily="2" charset="-122"/>
            </a:endParaRPr>
          </a:p>
        </p:txBody>
      </p:sp>
      <p:sp>
        <p:nvSpPr>
          <p:cNvPr id="2052" name="Rectangle 16"/>
          <p:cNvSpPr>
            <a:spLocks noChangeArrowheads="1"/>
          </p:cNvSpPr>
          <p:nvPr/>
        </p:nvSpPr>
        <p:spPr bwMode="auto">
          <a:xfrm>
            <a:off x="9340853" y="2625218"/>
            <a:ext cx="919163" cy="369316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lIns="91425" tIns="45712" rIns="91425" bIns="45712" anchor="ctr">
            <a:spAutoFit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grpSp>
        <p:nvGrpSpPr>
          <p:cNvPr id="2053" name="Group 17"/>
          <p:cNvGrpSpPr>
            <a:grpSpLocks/>
          </p:cNvGrpSpPr>
          <p:nvPr/>
        </p:nvGrpSpPr>
        <p:grpSpPr bwMode="auto">
          <a:xfrm>
            <a:off x="9426579" y="2705103"/>
            <a:ext cx="739775" cy="136525"/>
            <a:chOff x="5893" y="2387"/>
            <a:chExt cx="466" cy="115"/>
          </a:xfrm>
        </p:grpSpPr>
        <p:sp>
          <p:nvSpPr>
            <p:cNvPr id="2084" name="Rectangle 18"/>
            <p:cNvSpPr>
              <a:spLocks noChangeArrowheads="1"/>
            </p:cNvSpPr>
            <p:nvPr userDrawn="1"/>
          </p:nvSpPr>
          <p:spPr bwMode="auto">
            <a:xfrm flipV="1">
              <a:off x="6010" y="2387"/>
              <a:ext cx="116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85" name="Rectangle 19"/>
            <p:cNvSpPr>
              <a:spLocks noChangeArrowheads="1"/>
            </p:cNvSpPr>
            <p:nvPr userDrawn="1"/>
          </p:nvSpPr>
          <p:spPr bwMode="auto">
            <a:xfrm flipV="1">
              <a:off x="6126" y="2387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86" name="Rectangle 20"/>
            <p:cNvSpPr>
              <a:spLocks noChangeArrowheads="1"/>
            </p:cNvSpPr>
            <p:nvPr userDrawn="1"/>
          </p:nvSpPr>
          <p:spPr bwMode="auto">
            <a:xfrm flipV="1">
              <a:off x="6242" y="2387"/>
              <a:ext cx="117" cy="115"/>
            </a:xfrm>
            <a:prstGeom prst="rect">
              <a:avLst/>
            </a:prstGeom>
            <a:solidFill>
              <a:srgbClr val="99660A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87" name="Rectangle 21"/>
            <p:cNvSpPr>
              <a:spLocks noChangeArrowheads="1"/>
            </p:cNvSpPr>
            <p:nvPr userDrawn="1"/>
          </p:nvSpPr>
          <p:spPr bwMode="auto">
            <a:xfrm flipV="1">
              <a:off x="5893" y="2387"/>
              <a:ext cx="117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054" name="Group 22"/>
          <p:cNvGrpSpPr>
            <a:grpSpLocks/>
          </p:cNvGrpSpPr>
          <p:nvPr/>
        </p:nvGrpSpPr>
        <p:grpSpPr bwMode="auto">
          <a:xfrm>
            <a:off x="9426579" y="2867028"/>
            <a:ext cx="739775" cy="136525"/>
            <a:chOff x="5893" y="2523"/>
            <a:chExt cx="466" cy="115"/>
          </a:xfrm>
        </p:grpSpPr>
        <p:sp>
          <p:nvSpPr>
            <p:cNvPr id="2080" name="Rectangle 23"/>
            <p:cNvSpPr>
              <a:spLocks noChangeArrowheads="1"/>
            </p:cNvSpPr>
            <p:nvPr userDrawn="1"/>
          </p:nvSpPr>
          <p:spPr bwMode="auto">
            <a:xfrm flipV="1">
              <a:off x="6010" y="2523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81" name="Rectangle 24"/>
            <p:cNvSpPr>
              <a:spLocks noChangeArrowheads="1"/>
            </p:cNvSpPr>
            <p:nvPr userDrawn="1"/>
          </p:nvSpPr>
          <p:spPr bwMode="auto">
            <a:xfrm flipV="1">
              <a:off x="6126" y="2523"/>
              <a:ext cx="116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82" name="Rectangle 25"/>
            <p:cNvSpPr>
              <a:spLocks noChangeArrowheads="1"/>
            </p:cNvSpPr>
            <p:nvPr userDrawn="1"/>
          </p:nvSpPr>
          <p:spPr bwMode="auto">
            <a:xfrm flipV="1">
              <a:off x="6242" y="2523"/>
              <a:ext cx="117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83" name="Rectangle 26"/>
            <p:cNvSpPr>
              <a:spLocks noChangeArrowheads="1"/>
            </p:cNvSpPr>
            <p:nvPr userDrawn="1"/>
          </p:nvSpPr>
          <p:spPr bwMode="auto">
            <a:xfrm flipV="1">
              <a:off x="5893" y="2523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055" name="Group 27"/>
          <p:cNvGrpSpPr>
            <a:grpSpLocks/>
          </p:cNvGrpSpPr>
          <p:nvPr/>
        </p:nvGrpSpPr>
        <p:grpSpPr bwMode="auto">
          <a:xfrm>
            <a:off x="9426579" y="3028953"/>
            <a:ext cx="739775" cy="136525"/>
            <a:chOff x="5893" y="2659"/>
            <a:chExt cx="466" cy="115"/>
          </a:xfrm>
        </p:grpSpPr>
        <p:sp>
          <p:nvSpPr>
            <p:cNvPr id="2076" name="Rectangle 28"/>
            <p:cNvSpPr>
              <a:spLocks noChangeArrowheads="1"/>
            </p:cNvSpPr>
            <p:nvPr userDrawn="1"/>
          </p:nvSpPr>
          <p:spPr bwMode="auto">
            <a:xfrm flipV="1">
              <a:off x="6010" y="2659"/>
              <a:ext cx="116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77" name="Rectangle 29"/>
            <p:cNvSpPr>
              <a:spLocks noChangeArrowheads="1"/>
            </p:cNvSpPr>
            <p:nvPr userDrawn="1"/>
          </p:nvSpPr>
          <p:spPr bwMode="auto">
            <a:xfrm flipV="1">
              <a:off x="6126" y="2659"/>
              <a:ext cx="116" cy="115"/>
            </a:xfrm>
            <a:prstGeom prst="rect">
              <a:avLst/>
            </a:prstGeom>
            <a:solidFill>
              <a:srgbClr val="0099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78" name="Rectangle 30"/>
            <p:cNvSpPr>
              <a:spLocks noChangeArrowheads="1"/>
            </p:cNvSpPr>
            <p:nvPr userDrawn="1"/>
          </p:nvSpPr>
          <p:spPr bwMode="auto">
            <a:xfrm flipV="1">
              <a:off x="6242" y="2659"/>
              <a:ext cx="117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79" name="Rectangle 31"/>
            <p:cNvSpPr>
              <a:spLocks noChangeArrowheads="1"/>
            </p:cNvSpPr>
            <p:nvPr userDrawn="1"/>
          </p:nvSpPr>
          <p:spPr bwMode="auto">
            <a:xfrm flipV="1">
              <a:off x="5893" y="2659"/>
              <a:ext cx="117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056" name="Group 37"/>
          <p:cNvGrpSpPr>
            <a:grpSpLocks/>
          </p:cNvGrpSpPr>
          <p:nvPr/>
        </p:nvGrpSpPr>
        <p:grpSpPr bwMode="auto">
          <a:xfrm>
            <a:off x="9423403" y="3219451"/>
            <a:ext cx="739775" cy="136525"/>
            <a:chOff x="5893" y="3022"/>
            <a:chExt cx="466" cy="115"/>
          </a:xfrm>
        </p:grpSpPr>
        <p:sp>
          <p:nvSpPr>
            <p:cNvPr id="2072" name="Rectangle 38"/>
            <p:cNvSpPr>
              <a:spLocks noChangeArrowheads="1"/>
            </p:cNvSpPr>
            <p:nvPr userDrawn="1"/>
          </p:nvSpPr>
          <p:spPr bwMode="auto">
            <a:xfrm flipV="1">
              <a:off x="6010" y="3022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73" name="Rectangle 39"/>
            <p:cNvSpPr>
              <a:spLocks noChangeArrowheads="1"/>
            </p:cNvSpPr>
            <p:nvPr userDrawn="1"/>
          </p:nvSpPr>
          <p:spPr bwMode="auto">
            <a:xfrm flipV="1">
              <a:off x="6126" y="3022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74" name="Rectangle 40"/>
            <p:cNvSpPr>
              <a:spLocks noChangeArrowheads="1"/>
            </p:cNvSpPr>
            <p:nvPr userDrawn="1"/>
          </p:nvSpPr>
          <p:spPr bwMode="auto">
            <a:xfrm flipV="1">
              <a:off x="6242" y="3022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75" name="Rectangle 41"/>
            <p:cNvSpPr>
              <a:spLocks noChangeArrowheads="1"/>
            </p:cNvSpPr>
            <p:nvPr userDrawn="1"/>
          </p:nvSpPr>
          <p:spPr bwMode="auto">
            <a:xfrm flipV="1">
              <a:off x="5893" y="3022"/>
              <a:ext cx="117" cy="115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057" name="Group 42"/>
          <p:cNvGrpSpPr>
            <a:grpSpLocks/>
          </p:cNvGrpSpPr>
          <p:nvPr/>
        </p:nvGrpSpPr>
        <p:grpSpPr bwMode="auto">
          <a:xfrm>
            <a:off x="9423403" y="3435353"/>
            <a:ext cx="739775" cy="136525"/>
            <a:chOff x="5893" y="3158"/>
            <a:chExt cx="466" cy="115"/>
          </a:xfrm>
        </p:grpSpPr>
        <p:sp>
          <p:nvSpPr>
            <p:cNvPr id="2068" name="Rectangle 43"/>
            <p:cNvSpPr>
              <a:spLocks noChangeArrowheads="1"/>
            </p:cNvSpPr>
            <p:nvPr userDrawn="1"/>
          </p:nvSpPr>
          <p:spPr bwMode="auto">
            <a:xfrm flipV="1">
              <a:off x="6010" y="3158"/>
              <a:ext cx="116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69" name="Rectangle 44"/>
            <p:cNvSpPr>
              <a:spLocks noChangeArrowheads="1"/>
            </p:cNvSpPr>
            <p:nvPr userDrawn="1"/>
          </p:nvSpPr>
          <p:spPr bwMode="auto">
            <a:xfrm flipV="1">
              <a:off x="6126" y="3158"/>
              <a:ext cx="116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70" name="Rectangle 45"/>
            <p:cNvSpPr>
              <a:spLocks noChangeArrowheads="1"/>
            </p:cNvSpPr>
            <p:nvPr userDrawn="1"/>
          </p:nvSpPr>
          <p:spPr bwMode="auto">
            <a:xfrm flipV="1">
              <a:off x="6242" y="3158"/>
              <a:ext cx="117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71" name="Rectangle 46"/>
            <p:cNvSpPr>
              <a:spLocks noChangeArrowheads="1"/>
            </p:cNvSpPr>
            <p:nvPr userDrawn="1"/>
          </p:nvSpPr>
          <p:spPr bwMode="auto">
            <a:xfrm flipV="1">
              <a:off x="5893" y="3158"/>
              <a:ext cx="117" cy="115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058" name="Group 47"/>
          <p:cNvGrpSpPr>
            <a:grpSpLocks/>
          </p:cNvGrpSpPr>
          <p:nvPr/>
        </p:nvGrpSpPr>
        <p:grpSpPr bwMode="auto">
          <a:xfrm>
            <a:off x="9426579" y="3651253"/>
            <a:ext cx="739775" cy="138113"/>
            <a:chOff x="5893" y="3521"/>
            <a:chExt cx="466" cy="115"/>
          </a:xfrm>
        </p:grpSpPr>
        <p:sp>
          <p:nvSpPr>
            <p:cNvPr id="2064" name="Rectangle 48"/>
            <p:cNvSpPr>
              <a:spLocks noChangeArrowheads="1"/>
            </p:cNvSpPr>
            <p:nvPr userDrawn="1"/>
          </p:nvSpPr>
          <p:spPr bwMode="auto">
            <a:xfrm flipV="1">
              <a:off x="6010" y="3521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65" name="Rectangle 49"/>
            <p:cNvSpPr>
              <a:spLocks noChangeArrowheads="1"/>
            </p:cNvSpPr>
            <p:nvPr userDrawn="1"/>
          </p:nvSpPr>
          <p:spPr bwMode="auto">
            <a:xfrm flipV="1">
              <a:off x="6126" y="3521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66" name="Rectangle 50"/>
            <p:cNvSpPr>
              <a:spLocks noChangeArrowheads="1"/>
            </p:cNvSpPr>
            <p:nvPr userDrawn="1"/>
          </p:nvSpPr>
          <p:spPr bwMode="auto">
            <a:xfrm flipV="1">
              <a:off x="6242" y="3521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67" name="Rectangle 51"/>
            <p:cNvSpPr>
              <a:spLocks noChangeArrowheads="1"/>
            </p:cNvSpPr>
            <p:nvPr userDrawn="1"/>
          </p:nvSpPr>
          <p:spPr bwMode="auto">
            <a:xfrm flipV="1">
              <a:off x="5893" y="3521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059" name="Group 52"/>
          <p:cNvGrpSpPr>
            <a:grpSpLocks/>
          </p:cNvGrpSpPr>
          <p:nvPr/>
        </p:nvGrpSpPr>
        <p:grpSpPr bwMode="auto">
          <a:xfrm>
            <a:off x="9426579" y="3813178"/>
            <a:ext cx="739775" cy="138113"/>
            <a:chOff x="5893" y="3657"/>
            <a:chExt cx="466" cy="115"/>
          </a:xfrm>
        </p:grpSpPr>
        <p:sp>
          <p:nvSpPr>
            <p:cNvPr id="2060" name="Rectangle 53"/>
            <p:cNvSpPr>
              <a:spLocks noChangeArrowheads="1"/>
            </p:cNvSpPr>
            <p:nvPr userDrawn="1"/>
          </p:nvSpPr>
          <p:spPr bwMode="auto">
            <a:xfrm flipV="1">
              <a:off x="6010" y="3657"/>
              <a:ext cx="116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61" name="Rectangle 54"/>
            <p:cNvSpPr>
              <a:spLocks noChangeArrowheads="1"/>
            </p:cNvSpPr>
            <p:nvPr userDrawn="1"/>
          </p:nvSpPr>
          <p:spPr bwMode="auto">
            <a:xfrm flipV="1">
              <a:off x="6126" y="3657"/>
              <a:ext cx="116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62" name="Rectangle 55"/>
            <p:cNvSpPr>
              <a:spLocks noChangeArrowheads="1"/>
            </p:cNvSpPr>
            <p:nvPr userDrawn="1"/>
          </p:nvSpPr>
          <p:spPr bwMode="auto">
            <a:xfrm flipV="1">
              <a:off x="6242" y="3657"/>
              <a:ext cx="117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63" name="Rectangle 56"/>
            <p:cNvSpPr>
              <a:spLocks noChangeArrowheads="1"/>
            </p:cNvSpPr>
            <p:nvPr userDrawn="1"/>
          </p:nvSpPr>
          <p:spPr bwMode="auto">
            <a:xfrm flipV="1">
              <a:off x="5893" y="3657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51470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045249"/>
            <a:ext cx="8229600" cy="3542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F39BB-A16A-4EA3-A0FA-F7258149F33E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4767267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7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06ABD-FABA-4171-8133-71536DB1356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文本框 14"/>
          <p:cNvSpPr txBox="1"/>
          <p:nvPr/>
        </p:nvSpPr>
        <p:spPr>
          <a:xfrm>
            <a:off x="-1365116" y="426630"/>
            <a:ext cx="1261884" cy="12721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500"/>
              </a:spcBef>
            </a:pPr>
            <a:r>
              <a:rPr kumimoji="1"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标题</a:t>
            </a:r>
            <a:r>
              <a:rPr kumimoji="1"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：微软雅黑</a:t>
            </a:r>
            <a:endParaRPr kumimoji="1"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ea typeface="微软雅黑"/>
            </a:endParaRPr>
          </a:p>
          <a:p>
            <a:pPr>
              <a:spcBef>
                <a:spcPts val="500"/>
              </a:spcBef>
            </a:pPr>
            <a:r>
              <a:rPr kumimoji="1"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字号：</a:t>
            </a:r>
            <a:r>
              <a:rPr kumimoji="1"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28pt</a:t>
            </a:r>
            <a:endParaRPr kumimoji="1"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ea typeface="微软雅黑"/>
            </a:endParaRPr>
          </a:p>
          <a:p>
            <a:pPr>
              <a:spcBef>
                <a:spcPts val="500"/>
              </a:spcBef>
            </a:pPr>
            <a:r>
              <a:rPr kumimoji="1"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正文</a:t>
            </a:r>
            <a:r>
              <a:rPr kumimoji="1"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：</a:t>
            </a:r>
            <a:r>
              <a:rPr kumimoji="1"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微软雅黑</a:t>
            </a:r>
            <a:endParaRPr kumimoji="1"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ea typeface="微软雅黑"/>
            </a:endParaRPr>
          </a:p>
          <a:p>
            <a:pPr>
              <a:spcBef>
                <a:spcPts val="500"/>
              </a:spcBef>
            </a:pPr>
            <a:r>
              <a:rPr kumimoji="1"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字号：</a:t>
            </a:r>
            <a:r>
              <a:rPr kumimoji="1"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20pt</a:t>
            </a:r>
            <a:endParaRPr kumimoji="1"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ea typeface="微软雅黑"/>
            </a:endParaRPr>
          </a:p>
          <a:p>
            <a:pPr algn="just">
              <a:spcBef>
                <a:spcPts val="500"/>
              </a:spcBef>
            </a:pPr>
            <a:r>
              <a:rPr kumimoji="1"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行距：</a:t>
            </a:r>
            <a:r>
              <a:rPr kumimoji="1"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1.5</a:t>
            </a:r>
            <a:r>
              <a:rPr kumimoji="1"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倍</a:t>
            </a:r>
            <a:endParaRPr kumimoji="1"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ea typeface="微软雅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526481" y="1697835"/>
            <a:ext cx="236538" cy="237331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526488" y="1905420"/>
            <a:ext cx="237331" cy="237331"/>
          </a:xfrm>
          <a:prstGeom prst="rect">
            <a:avLst/>
          </a:prstGeom>
          <a:solidFill>
            <a:srgbClr val="0F1F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526488" y="2142751"/>
            <a:ext cx="237331" cy="237331"/>
          </a:xfrm>
          <a:prstGeom prst="rect">
            <a:avLst/>
          </a:prstGeom>
          <a:solidFill>
            <a:srgbClr val="0314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文本框 12"/>
          <p:cNvSpPr txBox="1"/>
          <p:nvPr/>
        </p:nvSpPr>
        <p:spPr>
          <a:xfrm>
            <a:off x="9526487" y="85810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500"/>
              </a:spcBef>
            </a:pPr>
            <a:r>
              <a:rPr kumimoji="1"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配色参考</a:t>
            </a:r>
            <a:endParaRPr kumimoji="1"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a typeface="微软雅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526488" y="2396918"/>
            <a:ext cx="237331" cy="23733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526483" y="3140499"/>
            <a:ext cx="237332" cy="237331"/>
          </a:xfrm>
          <a:prstGeom prst="rect">
            <a:avLst/>
          </a:prstGeom>
          <a:solidFill>
            <a:srgbClr val="82C2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525694" y="3377831"/>
            <a:ext cx="237331" cy="237331"/>
          </a:xfrm>
          <a:prstGeom prst="rect">
            <a:avLst/>
          </a:prstGeom>
          <a:solidFill>
            <a:srgbClr val="0F1F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525694" y="3615162"/>
            <a:ext cx="237331" cy="237331"/>
          </a:xfrm>
          <a:prstGeom prst="rect">
            <a:avLst/>
          </a:prstGeom>
          <a:solidFill>
            <a:srgbClr val="0314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525694" y="3852493"/>
            <a:ext cx="237331" cy="23733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790021" y="1610892"/>
            <a:ext cx="1499128" cy="1023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500"/>
              </a:spcBef>
            </a:pPr>
            <a:r>
              <a:rPr kumimoji="1"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R:247</a:t>
            </a:r>
            <a:r>
              <a:rPr kumimoji="1"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 </a:t>
            </a:r>
            <a:r>
              <a:rPr kumimoji="1"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G:150</a:t>
            </a:r>
            <a:r>
              <a:rPr kumimoji="1"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 </a:t>
            </a:r>
            <a:r>
              <a:rPr kumimoji="1"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B:70</a:t>
            </a:r>
          </a:p>
          <a:p>
            <a:pPr>
              <a:spcBef>
                <a:spcPts val="500"/>
              </a:spcBef>
            </a:pPr>
            <a:r>
              <a:rPr kumimoji="1"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R</a:t>
            </a:r>
            <a:r>
              <a:rPr kumimoji="1"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:15</a:t>
            </a:r>
            <a:r>
              <a:rPr kumimoji="1"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 </a:t>
            </a:r>
            <a:r>
              <a:rPr kumimoji="1"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G:31</a:t>
            </a:r>
            <a:r>
              <a:rPr kumimoji="1"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 </a:t>
            </a:r>
            <a:r>
              <a:rPr kumimoji="1"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B</a:t>
            </a:r>
            <a:r>
              <a:rPr kumimoji="1"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:192</a:t>
            </a:r>
            <a:endParaRPr kumimoji="1"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ea typeface="微软雅黑"/>
            </a:endParaRPr>
          </a:p>
          <a:p>
            <a:pPr>
              <a:spcBef>
                <a:spcPts val="500"/>
              </a:spcBef>
            </a:pPr>
            <a:r>
              <a:rPr kumimoji="1"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R:3</a:t>
            </a:r>
            <a:r>
              <a:rPr kumimoji="1"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 </a:t>
            </a:r>
            <a:r>
              <a:rPr kumimoji="1"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G:20</a:t>
            </a:r>
            <a:r>
              <a:rPr kumimoji="1"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 </a:t>
            </a:r>
            <a:r>
              <a:rPr kumimoji="1"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B</a:t>
            </a:r>
            <a:r>
              <a:rPr kumimoji="1"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:131</a:t>
            </a:r>
            <a:endParaRPr kumimoji="1"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ea typeface="微软雅黑"/>
            </a:endParaRPr>
          </a:p>
          <a:p>
            <a:pPr>
              <a:spcBef>
                <a:spcPts val="500"/>
              </a:spcBef>
            </a:pPr>
            <a:r>
              <a:rPr kumimoji="1"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R</a:t>
            </a:r>
            <a:r>
              <a:rPr kumimoji="1"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:166</a:t>
            </a:r>
            <a:r>
              <a:rPr kumimoji="1"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 </a:t>
            </a:r>
            <a:r>
              <a:rPr kumimoji="1"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G</a:t>
            </a:r>
            <a:r>
              <a:rPr kumimoji="1"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:166</a:t>
            </a:r>
            <a:r>
              <a:rPr kumimoji="1"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 </a:t>
            </a:r>
            <a:r>
              <a:rPr kumimoji="1"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B</a:t>
            </a:r>
            <a:r>
              <a:rPr kumimoji="1"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:166</a:t>
            </a:r>
            <a:endParaRPr kumimoji="1"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ea typeface="微软雅黑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790021" y="3091866"/>
            <a:ext cx="1499128" cy="1023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500"/>
              </a:spcBef>
            </a:pPr>
            <a:r>
              <a:rPr kumimoji="1"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R:130</a:t>
            </a:r>
            <a:r>
              <a:rPr kumimoji="1"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 </a:t>
            </a:r>
            <a:r>
              <a:rPr kumimoji="1"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G:194</a:t>
            </a:r>
            <a:r>
              <a:rPr kumimoji="1"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 </a:t>
            </a:r>
            <a:r>
              <a:rPr kumimoji="1"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B:31</a:t>
            </a:r>
          </a:p>
          <a:p>
            <a:pPr>
              <a:spcBef>
                <a:spcPts val="500"/>
              </a:spcBef>
            </a:pPr>
            <a:r>
              <a:rPr kumimoji="1"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R:15</a:t>
            </a:r>
            <a:r>
              <a:rPr kumimoji="1"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 </a:t>
            </a:r>
            <a:r>
              <a:rPr kumimoji="1"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G:31</a:t>
            </a:r>
            <a:r>
              <a:rPr kumimoji="1"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 </a:t>
            </a:r>
            <a:r>
              <a:rPr kumimoji="1"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B:192</a:t>
            </a:r>
          </a:p>
          <a:p>
            <a:pPr>
              <a:spcBef>
                <a:spcPts val="500"/>
              </a:spcBef>
            </a:pPr>
            <a:r>
              <a:rPr kumimoji="1"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R:3</a:t>
            </a:r>
            <a:r>
              <a:rPr kumimoji="1"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 </a:t>
            </a:r>
            <a:r>
              <a:rPr kumimoji="1"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G:20</a:t>
            </a:r>
            <a:r>
              <a:rPr kumimoji="1"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 </a:t>
            </a:r>
            <a:r>
              <a:rPr kumimoji="1"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B:131</a:t>
            </a:r>
          </a:p>
          <a:p>
            <a:pPr>
              <a:spcBef>
                <a:spcPts val="500"/>
              </a:spcBef>
            </a:pPr>
            <a:r>
              <a:rPr kumimoji="1"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R:166</a:t>
            </a:r>
            <a:r>
              <a:rPr kumimoji="1"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 </a:t>
            </a:r>
            <a:r>
              <a:rPr kumimoji="1"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G:166</a:t>
            </a:r>
            <a:r>
              <a:rPr kumimoji="1"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 </a:t>
            </a:r>
            <a:r>
              <a:rPr kumimoji="1"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B:166</a:t>
            </a:r>
          </a:p>
        </p:txBody>
      </p:sp>
    </p:spTree>
    <p:extLst>
      <p:ext uri="{BB962C8B-B14F-4D97-AF65-F5344CB8AC3E}">
        <p14:creationId xmlns:p14="http://schemas.microsoft.com/office/powerpoint/2010/main" val="731983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rgbClr val="0950A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12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5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8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4E2AEC-C823-491D-95BC-13A561B7141E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4767268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8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B042C5-73FA-4ED8-B3BC-01512D7E58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906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chemeClr val="bg1">
                    <a:lumMod val="75000"/>
                  </a:schemeClr>
                </a:solidFill>
              </a:rPr>
              <a:t>Views on scope of RRM further enhancement in </a:t>
            </a:r>
            <a:r>
              <a:rPr lang="en-US" altLang="zh-CN" sz="3600" b="1" dirty="0" smtClean="0">
                <a:solidFill>
                  <a:schemeClr val="bg1">
                    <a:lumMod val="75000"/>
                  </a:schemeClr>
                </a:solidFill>
              </a:rPr>
              <a:t>Rel-17 </a:t>
            </a:r>
            <a:endParaRPr lang="zh-CN" altLang="en-US" sz="36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副标题 2"/>
          <p:cNvSpPr>
            <a:spLocks noGrp="1"/>
          </p:cNvSpPr>
          <p:nvPr>
            <p:ph type="subTitle" idx="1"/>
          </p:nvPr>
        </p:nvSpPr>
        <p:spPr>
          <a:xfrm>
            <a:off x="2339752" y="4011910"/>
            <a:ext cx="4320480" cy="936104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CATT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副标题 2"/>
          <p:cNvSpPr txBox="1">
            <a:spLocks/>
          </p:cNvSpPr>
          <p:nvPr/>
        </p:nvSpPr>
        <p:spPr>
          <a:xfrm>
            <a:off x="323528" y="260648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>
                <a:solidFill>
                  <a:schemeClr val="bg1">
                    <a:lumMod val="75000"/>
                  </a:schemeClr>
                </a:solidFill>
              </a:rPr>
              <a:t>3GPP TSG-RAN </a:t>
            </a:r>
            <a:r>
              <a:rPr lang="en-GB" altLang="zh-CN" sz="2400" b="1" dirty="0" smtClean="0">
                <a:solidFill>
                  <a:schemeClr val="bg1">
                    <a:lumMod val="75000"/>
                  </a:schemeClr>
                </a:solidFill>
              </a:rPr>
              <a:t>Meeting </a:t>
            </a:r>
            <a:r>
              <a:rPr lang="en-GB" altLang="zh-CN" sz="2400" b="1" dirty="0">
                <a:solidFill>
                  <a:schemeClr val="bg1">
                    <a:lumMod val="75000"/>
                  </a:schemeClr>
                </a:solidFill>
              </a:rPr>
              <a:t>#</a:t>
            </a:r>
            <a:r>
              <a:rPr lang="en-GB" altLang="zh-CN" sz="2400" b="1" dirty="0" smtClean="0">
                <a:solidFill>
                  <a:schemeClr val="bg1">
                    <a:lumMod val="75000"/>
                  </a:schemeClr>
                </a:solidFill>
              </a:rPr>
              <a:t>90e</a:t>
            </a:r>
            <a:r>
              <a:rPr lang="en-GB" altLang="zh-CN" sz="2400" b="1" dirty="0">
                <a:solidFill>
                  <a:schemeClr val="bg1">
                    <a:lumMod val="75000"/>
                  </a:schemeClr>
                </a:solidFill>
              </a:rPr>
              <a:t>	           		   RP-202725 </a:t>
            </a:r>
            <a:r>
              <a:rPr lang="en-GB" altLang="zh-CN" sz="2400" b="1" dirty="0" smtClean="0">
                <a:solidFill>
                  <a:schemeClr val="bg1">
                    <a:lumMod val="75000"/>
                  </a:schemeClr>
                </a:solidFill>
              </a:rPr>
              <a:t>Electronic Meeting, 7 – 11 Dec., 2020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58316"/>
            <a:ext cx="8568952" cy="857250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/>
              <a:t>Background </a:t>
            </a:r>
            <a:r>
              <a:rPr lang="en-US" altLang="zh-CN" sz="3200" dirty="0" smtClean="0"/>
              <a:t>and discussion</a:t>
            </a:r>
            <a:endParaRPr lang="zh-CN" alt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879562"/>
            <a:ext cx="8424936" cy="2916324"/>
          </a:xfrm>
        </p:spPr>
        <p:txBody>
          <a:bodyPr>
            <a:noAutofit/>
          </a:bodyPr>
          <a:lstStyle/>
          <a:p>
            <a:pPr marL="0" indent="0" hangingPunct="0">
              <a:lnSpc>
                <a:spcPct val="100000"/>
              </a:lnSpc>
              <a:buNone/>
            </a:pPr>
            <a:r>
              <a:rPr lang="en-US" altLang="zh-CN" sz="1200" dirty="0" smtClean="0">
                <a:latin typeface="+mn-lt"/>
              </a:rPr>
              <a:t>Rel-17 FeRRM WI was approved in RP-202053. The scope was decided based on the discussion captured in RP-202022. Some </a:t>
            </a:r>
            <a:r>
              <a:rPr lang="en-US" altLang="zh-CN" sz="1200" dirty="0">
                <a:latin typeface="+mn-lt"/>
              </a:rPr>
              <a:t>status of the discussion has been duplicated as below,</a:t>
            </a:r>
            <a:endParaRPr lang="en-US" altLang="zh-CN" sz="1200" dirty="0" smtClean="0">
              <a:latin typeface="+mn-lt"/>
            </a:endParaRPr>
          </a:p>
          <a:p>
            <a:pPr hangingPunct="0">
              <a:lnSpc>
                <a:spcPct val="100000"/>
              </a:lnSpc>
            </a:pPr>
            <a:r>
              <a:rPr lang="en-US" altLang="zh-CN" sz="1200" dirty="0" smtClean="0">
                <a:latin typeface="+mn-lt"/>
              </a:rPr>
              <a:t>The </a:t>
            </a:r>
            <a:r>
              <a:rPr lang="en-US" altLang="zh-CN" sz="1200" dirty="0">
                <a:latin typeface="+mn-lt"/>
              </a:rPr>
              <a:t>following 3 topics have clear majority support with no significant technical </a:t>
            </a:r>
            <a:r>
              <a:rPr lang="en-US" altLang="zh-CN" sz="1200" dirty="0" smtClean="0">
                <a:latin typeface="+mn-lt"/>
              </a:rPr>
              <a:t>concerns. </a:t>
            </a:r>
          </a:p>
          <a:p>
            <a:pPr lvl="1" hangingPunct="0">
              <a:lnSpc>
                <a:spcPct val="100000"/>
              </a:lnSpc>
              <a:buFont typeface="Calibri" panose="020F0502020204030204" pitchFamily="34" charset="0"/>
              <a:buChar char="▪"/>
            </a:pPr>
            <a:r>
              <a:rPr lang="en-US" altLang="zh-CN" sz="1200" dirty="0" smtClean="0">
                <a:latin typeface="+mn-lt"/>
              </a:rPr>
              <a:t>Topic </a:t>
            </a:r>
            <a:r>
              <a:rPr lang="en-US" altLang="zh-CN" sz="1200" dirty="0">
                <a:latin typeface="+mn-lt"/>
              </a:rPr>
              <a:t>2.5 SRS antenna port switching (support: 14, concerns: 0) </a:t>
            </a:r>
            <a:endParaRPr lang="en-US" altLang="zh-CN" sz="1200" dirty="0" smtClean="0">
              <a:latin typeface="+mn-lt"/>
            </a:endParaRPr>
          </a:p>
          <a:p>
            <a:pPr lvl="1" hangingPunct="0">
              <a:lnSpc>
                <a:spcPct val="100000"/>
              </a:lnSpc>
              <a:buFont typeface="Calibri" panose="020F0502020204030204" pitchFamily="34" charset="0"/>
              <a:buChar char="▪"/>
            </a:pPr>
            <a:r>
              <a:rPr lang="en-US" altLang="zh-CN" sz="1200" dirty="0" smtClean="0">
                <a:latin typeface="+mn-lt"/>
              </a:rPr>
              <a:t>Topic </a:t>
            </a:r>
            <a:r>
              <a:rPr lang="en-US" altLang="zh-CN" sz="1200" dirty="0">
                <a:latin typeface="+mn-lt"/>
              </a:rPr>
              <a:t>2.11: HO with PSCell (support: 11, concerns: 0) </a:t>
            </a:r>
            <a:endParaRPr lang="en-US" altLang="zh-CN" sz="1200" dirty="0" smtClean="0">
              <a:latin typeface="+mn-lt"/>
            </a:endParaRPr>
          </a:p>
          <a:p>
            <a:pPr lvl="1" hangingPunct="0">
              <a:lnSpc>
                <a:spcPct val="100000"/>
              </a:lnSpc>
              <a:buFont typeface="Calibri" panose="020F0502020204030204" pitchFamily="34" charset="0"/>
              <a:buChar char="▪"/>
            </a:pPr>
            <a:r>
              <a:rPr lang="en-US" altLang="zh-CN" sz="1200" dirty="0" smtClean="0">
                <a:latin typeface="+mn-lt"/>
              </a:rPr>
              <a:t>Topic </a:t>
            </a:r>
            <a:r>
              <a:rPr lang="en-US" altLang="zh-CN" sz="1200" dirty="0">
                <a:latin typeface="+mn-lt"/>
              </a:rPr>
              <a:t>2.13: PUCCH SCell activation/deactivation (support: 10, concerns: 0) </a:t>
            </a:r>
          </a:p>
          <a:p>
            <a:pPr hangingPunct="0">
              <a:lnSpc>
                <a:spcPct val="100000"/>
              </a:lnSpc>
            </a:pPr>
            <a:r>
              <a:rPr lang="en-US" altLang="zh-CN" sz="1200" dirty="0" smtClean="0">
                <a:latin typeface="+mn-lt"/>
              </a:rPr>
              <a:t>The following 2 topics have received reasonable number of supports which is significantly higher than the concerns. </a:t>
            </a:r>
          </a:p>
          <a:p>
            <a:pPr lvl="1" hangingPunct="0">
              <a:lnSpc>
                <a:spcPct val="100000"/>
              </a:lnSpc>
              <a:buFont typeface="Calibri" panose="020F0502020204030204" pitchFamily="34" charset="0"/>
              <a:buChar char="▪"/>
            </a:pPr>
            <a:r>
              <a:rPr lang="en-US" altLang="zh-CN" sz="1200" dirty="0" smtClean="0">
                <a:latin typeface="+mn-lt"/>
              </a:rPr>
              <a:t>Topic </a:t>
            </a:r>
            <a:r>
              <a:rPr lang="en-US" altLang="zh-CN" sz="1200" dirty="0">
                <a:latin typeface="+mn-lt"/>
              </a:rPr>
              <a:t>5.1: CMTC for CSI-RS L3 measurement (support: 7, concerns: 2) </a:t>
            </a:r>
          </a:p>
          <a:p>
            <a:pPr lvl="1" hangingPunct="0">
              <a:lnSpc>
                <a:spcPct val="100000"/>
              </a:lnSpc>
              <a:buFont typeface="Calibri" panose="020F0502020204030204" pitchFamily="34" charset="0"/>
              <a:buChar char="▪"/>
            </a:pPr>
            <a:r>
              <a:rPr lang="en-US" altLang="zh-CN" sz="1200" dirty="0">
                <a:latin typeface="+mn-lt"/>
              </a:rPr>
              <a:t>Topic 2.15: TCI switching enhancement in REL-17 (support: 6, concerns: </a:t>
            </a:r>
            <a:r>
              <a:rPr lang="en-US" altLang="zh-CN" sz="1200" dirty="0" smtClean="0">
                <a:latin typeface="+mn-lt"/>
              </a:rPr>
              <a:t>3)</a:t>
            </a:r>
          </a:p>
          <a:p>
            <a:pPr hangingPunct="0">
              <a:lnSpc>
                <a:spcPct val="100000"/>
              </a:lnSpc>
            </a:pPr>
            <a:r>
              <a:rPr lang="en-US" altLang="zh-CN" sz="1200" dirty="0" smtClean="0">
                <a:latin typeface="+mn-lt"/>
              </a:rPr>
              <a:t>The </a:t>
            </a:r>
            <a:r>
              <a:rPr lang="en-US" altLang="zh-CN" sz="1200" dirty="0">
                <a:latin typeface="+mn-lt"/>
              </a:rPr>
              <a:t>following </a:t>
            </a:r>
            <a:r>
              <a:rPr lang="en-US" altLang="zh-CN" sz="1200" dirty="0" smtClean="0">
                <a:latin typeface="+mn-lt"/>
              </a:rPr>
              <a:t>4 </a:t>
            </a:r>
            <a:r>
              <a:rPr lang="en-US" altLang="zh-CN" sz="1200" dirty="0">
                <a:latin typeface="+mn-lt"/>
              </a:rPr>
              <a:t>topics remain as controversial with split opinions </a:t>
            </a:r>
            <a:endParaRPr lang="en-US" altLang="zh-CN" sz="1200" dirty="0" smtClean="0">
              <a:latin typeface="+mn-lt"/>
            </a:endParaRPr>
          </a:p>
          <a:p>
            <a:pPr lvl="1" hangingPunct="0">
              <a:lnSpc>
                <a:spcPct val="100000"/>
              </a:lnSpc>
              <a:buFont typeface="Calibri" panose="020F0502020204030204" pitchFamily="34" charset="0"/>
              <a:buChar char="▪"/>
            </a:pPr>
            <a:r>
              <a:rPr lang="en-US" altLang="zh-CN" sz="1200" dirty="0">
                <a:latin typeface="+mn-lt"/>
              </a:rPr>
              <a:t>Topic 2.14: IDLE mode requirement for SMTC2-LP (support: 3, concerns: 3) </a:t>
            </a:r>
          </a:p>
          <a:p>
            <a:pPr lvl="1" hangingPunct="0">
              <a:lnSpc>
                <a:spcPct val="100000"/>
              </a:lnSpc>
              <a:buFont typeface="Calibri" panose="020F0502020204030204" pitchFamily="34" charset="0"/>
              <a:buChar char="▪"/>
            </a:pPr>
            <a:r>
              <a:rPr lang="en-US" altLang="zh-CN" sz="1200" dirty="0">
                <a:latin typeface="+mn-lt"/>
              </a:rPr>
              <a:t>Topic 2.4: RLM enhancement requirement (support: </a:t>
            </a:r>
            <a:r>
              <a:rPr lang="en-US" altLang="zh-CN" sz="1200" dirty="0" smtClean="0">
                <a:latin typeface="+mn-lt"/>
              </a:rPr>
              <a:t>4, </a:t>
            </a:r>
            <a:r>
              <a:rPr lang="en-US" altLang="zh-CN" sz="1200" dirty="0">
                <a:latin typeface="+mn-lt"/>
              </a:rPr>
              <a:t>concerns: 4) </a:t>
            </a:r>
          </a:p>
          <a:p>
            <a:pPr lvl="1" hangingPunct="0">
              <a:lnSpc>
                <a:spcPct val="100000"/>
              </a:lnSpc>
              <a:buFont typeface="Calibri" panose="020F0502020204030204" pitchFamily="34" charset="0"/>
              <a:buChar char="▪"/>
            </a:pPr>
            <a:r>
              <a:rPr lang="en-US" altLang="zh-CN" sz="1200" dirty="0">
                <a:latin typeface="+mn-lt"/>
              </a:rPr>
              <a:t>Topic 5.2: Synchronization assumption for CSI-RS L3 measurement (support: 3, concerns: 4) </a:t>
            </a:r>
          </a:p>
          <a:p>
            <a:pPr lvl="1" hangingPunct="0">
              <a:lnSpc>
                <a:spcPct val="100000"/>
              </a:lnSpc>
              <a:buFont typeface="Calibri" panose="020F0502020204030204" pitchFamily="34" charset="0"/>
              <a:buChar char="▪"/>
            </a:pPr>
            <a:r>
              <a:rPr lang="en-US" altLang="zh-CN" sz="1200" dirty="0" smtClean="0">
                <a:latin typeface="+mn-lt"/>
              </a:rPr>
              <a:t>Topic </a:t>
            </a:r>
            <a:r>
              <a:rPr lang="en-US" altLang="zh-CN" sz="1200" dirty="0">
                <a:latin typeface="+mn-lt"/>
              </a:rPr>
              <a:t>5.4: Dedicated CSI-RS measurement engine (support: 2, concerns: 2) </a:t>
            </a:r>
          </a:p>
          <a:p>
            <a:pPr marL="0" lvl="1" indent="0" hangingPunct="0">
              <a:lnSpc>
                <a:spcPct val="100000"/>
              </a:lnSpc>
              <a:buNone/>
            </a:pPr>
            <a:r>
              <a:rPr lang="en-US" altLang="zh-CN" sz="1200" dirty="0" smtClean="0">
                <a:latin typeface="+mn-lt"/>
              </a:rPr>
              <a:t>-------------------------------------------------------------------------------------</a:t>
            </a:r>
          </a:p>
          <a:p>
            <a:pPr marL="0" lvl="1" indent="0" hangingPunct="0">
              <a:lnSpc>
                <a:spcPct val="100000"/>
              </a:lnSpc>
              <a:buNone/>
            </a:pPr>
            <a:r>
              <a:rPr lang="en-US" altLang="zh-CN" sz="1200" dirty="0" smtClean="0">
                <a:solidFill>
                  <a:srgbClr val="FF0000"/>
                </a:solidFill>
                <a:latin typeface="+mn-lt"/>
              </a:rPr>
              <a:t>However</a:t>
            </a:r>
            <a:r>
              <a:rPr lang="en-US" altLang="zh-CN" sz="1200" dirty="0">
                <a:solidFill>
                  <a:srgbClr val="FF0000"/>
                </a:solidFill>
                <a:latin typeface="+mn-lt"/>
              </a:rPr>
              <a:t>, it </a:t>
            </a:r>
            <a:r>
              <a:rPr lang="en-US" altLang="zh-CN" sz="1200" dirty="0" smtClean="0">
                <a:solidFill>
                  <a:srgbClr val="FF0000"/>
                </a:solidFill>
                <a:latin typeface="+mn-lt"/>
              </a:rPr>
              <a:t>should be </a:t>
            </a:r>
            <a:r>
              <a:rPr lang="en-US" altLang="zh-CN" sz="1200" dirty="0">
                <a:solidFill>
                  <a:srgbClr val="FF0000"/>
                </a:solidFill>
                <a:latin typeface="+mn-lt"/>
              </a:rPr>
              <a:t>noted that the number of supports for some topics in RP-202022 were largely impacted by the fact that we </a:t>
            </a:r>
            <a:r>
              <a:rPr lang="en-US" altLang="zh-CN" sz="1200" dirty="0" smtClean="0">
                <a:solidFill>
                  <a:srgbClr val="FF0000"/>
                </a:solidFill>
                <a:latin typeface="+mn-lt"/>
              </a:rPr>
              <a:t>can only  vot</a:t>
            </a:r>
            <a:r>
              <a:rPr lang="en-US" altLang="zh-CN" sz="1200" dirty="0" smtClean="0">
                <a:solidFill>
                  <a:srgbClr val="FF0000"/>
                </a:solidFill>
                <a:latin typeface="+mn-lt"/>
              </a:rPr>
              <a:t>e </a:t>
            </a:r>
            <a:r>
              <a:rPr lang="en-US" altLang="zh-CN" sz="1200" dirty="0" smtClean="0">
                <a:solidFill>
                  <a:srgbClr val="FF0000"/>
                </a:solidFill>
                <a:latin typeface="+mn-lt"/>
              </a:rPr>
              <a:t>3 </a:t>
            </a:r>
            <a:r>
              <a:rPr lang="en-US" altLang="zh-CN" sz="1200" dirty="0" smtClean="0">
                <a:solidFill>
                  <a:srgbClr val="FF0000"/>
                </a:solidFill>
                <a:latin typeface="+mn-lt"/>
              </a:rPr>
              <a:t>topics according to the guidance in the last RAN meeting. </a:t>
            </a:r>
            <a:endParaRPr lang="en-US" altLang="zh-CN" sz="1200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726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905470"/>
            <a:ext cx="8229600" cy="3610496"/>
          </a:xfrm>
        </p:spPr>
        <p:txBody>
          <a:bodyPr>
            <a:noAutofit/>
          </a:bodyPr>
          <a:lstStyle/>
          <a:p>
            <a:pPr marL="0" indent="0" hangingPunc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200" dirty="0" smtClean="0">
                <a:latin typeface="+mn-lt"/>
              </a:rPr>
              <a:t>If we don’t consider the limitation of voting for top 3, the following is observed from RP-201602. It is seen Topic 5.1/5.2/5.4/2.15/2.14/2.4 all got clearly more supports than other topics not in top9. Especially there is almost no concern or very little concern for topic 5.1/5.2/5.4/2.15/2.14.</a:t>
            </a:r>
          </a:p>
          <a:p>
            <a:pPr marL="0" indent="0" hangingPunc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200" dirty="0" smtClean="0">
                <a:latin typeface="+mn-lt"/>
              </a:rPr>
              <a:t>-------------------------------------------------------------------------------</a:t>
            </a:r>
          </a:p>
          <a:p>
            <a:pPr hangingPunct="0">
              <a:lnSpc>
                <a:spcPct val="100000"/>
              </a:lnSpc>
              <a:spcBef>
                <a:spcPts val="0"/>
              </a:spcBef>
            </a:pPr>
            <a:r>
              <a:rPr lang="en-US" altLang="zh-CN" sz="1200" dirty="0" smtClean="0">
                <a:latin typeface="+mn-lt"/>
              </a:rPr>
              <a:t>The following topics </a:t>
            </a:r>
            <a:r>
              <a:rPr lang="en-US" altLang="zh-CN" sz="1200" dirty="0">
                <a:latin typeface="+mn-lt"/>
              </a:rPr>
              <a:t>have clear majority support with no significant technical </a:t>
            </a:r>
            <a:r>
              <a:rPr lang="en-US" altLang="zh-CN" sz="1200" dirty="0" smtClean="0">
                <a:latin typeface="+mn-lt"/>
              </a:rPr>
              <a:t>concerns. </a:t>
            </a:r>
          </a:p>
          <a:p>
            <a:pPr lvl="1" hangingPunct="0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▪"/>
            </a:pPr>
            <a:r>
              <a:rPr lang="en-US" altLang="zh-CN" sz="1200" dirty="0" smtClean="0">
                <a:latin typeface="+mn-lt"/>
              </a:rPr>
              <a:t>Topic </a:t>
            </a:r>
            <a:r>
              <a:rPr lang="en-US" altLang="zh-CN" sz="1200" dirty="0">
                <a:latin typeface="+mn-lt"/>
              </a:rPr>
              <a:t>2.5 SRS antenna port switching (support: </a:t>
            </a:r>
            <a:r>
              <a:rPr lang="en-US" altLang="zh-CN" sz="1200" dirty="0" smtClean="0">
                <a:latin typeface="+mn-lt"/>
              </a:rPr>
              <a:t>13, </a:t>
            </a:r>
            <a:r>
              <a:rPr lang="en-US" altLang="zh-CN" sz="1200" dirty="0">
                <a:latin typeface="+mn-lt"/>
              </a:rPr>
              <a:t>concerns: 0) </a:t>
            </a:r>
            <a:endParaRPr lang="en-US" altLang="zh-CN" sz="1200" dirty="0" smtClean="0">
              <a:latin typeface="+mn-lt"/>
            </a:endParaRPr>
          </a:p>
          <a:p>
            <a:pPr lvl="1" hangingPunct="0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▪"/>
            </a:pPr>
            <a:r>
              <a:rPr lang="en-US" altLang="zh-CN" sz="1200" dirty="0" smtClean="0">
                <a:latin typeface="+mn-lt"/>
              </a:rPr>
              <a:t>Topic </a:t>
            </a:r>
            <a:r>
              <a:rPr lang="en-US" altLang="zh-CN" sz="1200" dirty="0">
                <a:latin typeface="+mn-lt"/>
              </a:rPr>
              <a:t>2.11: HO with PSCell (support: </a:t>
            </a:r>
            <a:r>
              <a:rPr lang="en-US" altLang="zh-CN" sz="1200" dirty="0" smtClean="0">
                <a:latin typeface="+mn-lt"/>
              </a:rPr>
              <a:t>9, </a:t>
            </a:r>
            <a:r>
              <a:rPr lang="en-US" altLang="zh-CN" sz="1200" dirty="0">
                <a:latin typeface="+mn-lt"/>
              </a:rPr>
              <a:t>concerns: 0) </a:t>
            </a:r>
            <a:endParaRPr lang="en-US" altLang="zh-CN" sz="1200" dirty="0" smtClean="0">
              <a:latin typeface="+mn-lt"/>
            </a:endParaRPr>
          </a:p>
          <a:p>
            <a:pPr lvl="1" hangingPunct="0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▪"/>
            </a:pPr>
            <a:r>
              <a:rPr lang="en-US" altLang="zh-CN" sz="1200" dirty="0" smtClean="0">
                <a:latin typeface="+mn-lt"/>
              </a:rPr>
              <a:t>Topic </a:t>
            </a:r>
            <a:r>
              <a:rPr lang="en-US" altLang="zh-CN" sz="1200" dirty="0">
                <a:latin typeface="+mn-lt"/>
              </a:rPr>
              <a:t>2.13: PUCCH SCell activation/deactivation (support: </a:t>
            </a:r>
            <a:r>
              <a:rPr lang="en-US" altLang="zh-CN" sz="1200" dirty="0" smtClean="0">
                <a:latin typeface="+mn-lt"/>
              </a:rPr>
              <a:t>9, </a:t>
            </a:r>
            <a:r>
              <a:rPr lang="en-US" altLang="zh-CN" sz="1200" dirty="0">
                <a:latin typeface="+mn-lt"/>
              </a:rPr>
              <a:t>concerns: 0) </a:t>
            </a:r>
            <a:endParaRPr lang="en-US" altLang="zh-CN" sz="1200" dirty="0" smtClean="0">
              <a:latin typeface="+mn-lt"/>
            </a:endParaRPr>
          </a:p>
          <a:p>
            <a:pPr lvl="1" hangingPunct="0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▪"/>
            </a:pPr>
            <a:r>
              <a:rPr lang="en-US" altLang="zh-CN" sz="1200" dirty="0">
                <a:solidFill>
                  <a:srgbClr val="FF0000"/>
                </a:solidFill>
                <a:latin typeface="+mn-lt"/>
              </a:rPr>
              <a:t>Topic 5.1: CMTC for CSI-RS L3 measurement (support: </a:t>
            </a:r>
            <a:r>
              <a:rPr lang="en-US" altLang="zh-CN" sz="1200" dirty="0" smtClean="0">
                <a:solidFill>
                  <a:srgbClr val="FF0000"/>
                </a:solidFill>
                <a:latin typeface="+mn-lt"/>
              </a:rPr>
              <a:t>9, </a:t>
            </a:r>
            <a:r>
              <a:rPr lang="en-US" altLang="zh-CN" sz="1200" dirty="0">
                <a:solidFill>
                  <a:srgbClr val="FF0000"/>
                </a:solidFill>
                <a:latin typeface="+mn-lt"/>
              </a:rPr>
              <a:t>concerns: 0) </a:t>
            </a:r>
            <a:endParaRPr lang="en-US" altLang="zh-CN" sz="1200" dirty="0" smtClean="0">
              <a:solidFill>
                <a:srgbClr val="FF0000"/>
              </a:solidFill>
              <a:latin typeface="+mn-lt"/>
            </a:endParaRPr>
          </a:p>
          <a:p>
            <a:pPr lvl="1" hangingPunct="0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▪"/>
            </a:pPr>
            <a:r>
              <a:rPr lang="en-US" altLang="zh-CN" sz="1200" dirty="0">
                <a:solidFill>
                  <a:srgbClr val="FF0000"/>
                </a:solidFill>
                <a:latin typeface="+mn-lt"/>
              </a:rPr>
              <a:t>Topic 5.2: Synchronization assumption for CSI-RS L3 measurement (support: 8, concerns: 0) </a:t>
            </a:r>
          </a:p>
          <a:p>
            <a:pPr lvl="1" hangingPunct="0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▪"/>
            </a:pPr>
            <a:r>
              <a:rPr lang="en-US" altLang="zh-CN" sz="1200" dirty="0">
                <a:solidFill>
                  <a:srgbClr val="FF0000"/>
                </a:solidFill>
                <a:latin typeface="+mn-lt"/>
              </a:rPr>
              <a:t>Topic 5.4: Dedicated CSI-RS measurement engine (support: </a:t>
            </a:r>
            <a:r>
              <a:rPr lang="en-US" altLang="zh-CN" sz="1200" dirty="0" smtClean="0">
                <a:solidFill>
                  <a:srgbClr val="FF0000"/>
                </a:solidFill>
                <a:latin typeface="+mn-lt"/>
              </a:rPr>
              <a:t>7, </a:t>
            </a:r>
            <a:r>
              <a:rPr lang="en-US" altLang="zh-CN" sz="1200" dirty="0">
                <a:solidFill>
                  <a:srgbClr val="FF0000"/>
                </a:solidFill>
                <a:latin typeface="+mn-lt"/>
              </a:rPr>
              <a:t>concerns: 0) </a:t>
            </a:r>
          </a:p>
          <a:p>
            <a:pPr lvl="1" hangingPunct="0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▪"/>
            </a:pPr>
            <a:endParaRPr lang="en-US" altLang="zh-CN" sz="1200" dirty="0">
              <a:latin typeface="+mn-lt"/>
            </a:endParaRPr>
          </a:p>
          <a:p>
            <a:pPr hangingPunct="0">
              <a:lnSpc>
                <a:spcPct val="100000"/>
              </a:lnSpc>
              <a:spcBef>
                <a:spcPts val="0"/>
              </a:spcBef>
            </a:pPr>
            <a:r>
              <a:rPr lang="en-US" altLang="zh-CN" sz="1200" dirty="0" smtClean="0">
                <a:latin typeface="+mn-lt"/>
              </a:rPr>
              <a:t>The following topics also received reasonable number of supports which is significantly higher than other items out of top 9. </a:t>
            </a:r>
          </a:p>
          <a:p>
            <a:pPr lvl="1" hangingPunct="0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▪"/>
            </a:pPr>
            <a:r>
              <a:rPr lang="en-US" altLang="zh-CN" sz="1200" dirty="0" smtClean="0">
                <a:solidFill>
                  <a:srgbClr val="FF0000"/>
                </a:solidFill>
                <a:latin typeface="+mn-lt"/>
              </a:rPr>
              <a:t>Topic </a:t>
            </a:r>
            <a:r>
              <a:rPr lang="en-US" altLang="zh-CN" sz="1200" dirty="0">
                <a:solidFill>
                  <a:srgbClr val="FF0000"/>
                </a:solidFill>
                <a:latin typeface="+mn-lt"/>
              </a:rPr>
              <a:t>2.15: TCI switching enhancement in REL-17 (support: </a:t>
            </a:r>
            <a:r>
              <a:rPr lang="en-US" altLang="zh-CN" sz="1200" dirty="0" smtClean="0">
                <a:solidFill>
                  <a:srgbClr val="FF0000"/>
                </a:solidFill>
                <a:latin typeface="+mn-lt"/>
              </a:rPr>
              <a:t>9, </a:t>
            </a:r>
            <a:r>
              <a:rPr lang="en-US" altLang="zh-CN" sz="1200" dirty="0">
                <a:solidFill>
                  <a:srgbClr val="FF0000"/>
                </a:solidFill>
                <a:latin typeface="+mn-lt"/>
              </a:rPr>
              <a:t>concerns: </a:t>
            </a:r>
            <a:r>
              <a:rPr lang="en-US" altLang="zh-CN" sz="1200" dirty="0" smtClean="0">
                <a:solidFill>
                  <a:srgbClr val="FF0000"/>
                </a:solidFill>
                <a:latin typeface="+mn-lt"/>
              </a:rPr>
              <a:t>2)</a:t>
            </a:r>
          </a:p>
          <a:p>
            <a:pPr lvl="1" hangingPunct="0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▪"/>
            </a:pPr>
            <a:r>
              <a:rPr lang="en-US" altLang="zh-CN" sz="1200" dirty="0" smtClean="0">
                <a:solidFill>
                  <a:srgbClr val="FF0000"/>
                </a:solidFill>
                <a:latin typeface="+mn-lt"/>
              </a:rPr>
              <a:t>Topic </a:t>
            </a:r>
            <a:r>
              <a:rPr lang="en-US" altLang="zh-CN" sz="1200" dirty="0">
                <a:solidFill>
                  <a:srgbClr val="FF0000"/>
                </a:solidFill>
                <a:latin typeface="+mn-lt"/>
              </a:rPr>
              <a:t>2.14: IDLE mode requirement for SMTC2-LP (support: </a:t>
            </a:r>
            <a:r>
              <a:rPr lang="en-US" altLang="zh-CN" sz="1200" dirty="0" smtClean="0">
                <a:solidFill>
                  <a:srgbClr val="FF0000"/>
                </a:solidFill>
                <a:latin typeface="+mn-lt"/>
              </a:rPr>
              <a:t>8, </a:t>
            </a:r>
            <a:r>
              <a:rPr lang="en-US" altLang="zh-CN" sz="1200" dirty="0">
                <a:solidFill>
                  <a:srgbClr val="FF0000"/>
                </a:solidFill>
                <a:latin typeface="+mn-lt"/>
              </a:rPr>
              <a:t>concerns: </a:t>
            </a:r>
            <a:r>
              <a:rPr lang="en-US" altLang="zh-CN" sz="1200" dirty="0" smtClean="0">
                <a:solidFill>
                  <a:srgbClr val="FF0000"/>
                </a:solidFill>
                <a:latin typeface="+mn-lt"/>
              </a:rPr>
              <a:t>2) </a:t>
            </a:r>
            <a:endParaRPr lang="en-US" altLang="zh-CN" sz="1200" dirty="0">
              <a:solidFill>
                <a:srgbClr val="FF0000"/>
              </a:solidFill>
              <a:latin typeface="+mn-lt"/>
            </a:endParaRPr>
          </a:p>
          <a:p>
            <a:pPr lvl="1" hangingPunct="0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▪"/>
            </a:pPr>
            <a:r>
              <a:rPr lang="en-US" altLang="zh-CN" sz="1200" dirty="0">
                <a:solidFill>
                  <a:srgbClr val="FF0000"/>
                </a:solidFill>
                <a:latin typeface="+mn-lt"/>
              </a:rPr>
              <a:t>Topic 2.4: RLM enhancement requirement (support: </a:t>
            </a:r>
            <a:r>
              <a:rPr lang="en-US" altLang="zh-CN" sz="1200" dirty="0" smtClean="0">
                <a:solidFill>
                  <a:srgbClr val="FF0000"/>
                </a:solidFill>
                <a:latin typeface="+mn-lt"/>
              </a:rPr>
              <a:t>8, </a:t>
            </a:r>
            <a:r>
              <a:rPr lang="en-US" altLang="zh-CN" sz="1200" dirty="0">
                <a:solidFill>
                  <a:srgbClr val="FF0000"/>
                </a:solidFill>
                <a:latin typeface="+mn-lt"/>
              </a:rPr>
              <a:t>concerns: 4) 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539552" y="130324"/>
            <a:ext cx="8568952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200" b="1" dirty="0">
                <a:solidFill>
                  <a:srgbClr val="095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Background and discussion</a:t>
            </a:r>
            <a:endParaRPr lang="zh-CN" altLang="en-US" sz="3200" b="1" dirty="0">
              <a:solidFill>
                <a:srgbClr val="095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9092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205979"/>
            <a:ext cx="8712968" cy="857250"/>
          </a:xfrm>
        </p:spPr>
        <p:txBody>
          <a:bodyPr>
            <a:normAutofit/>
          </a:bodyPr>
          <a:lstStyle/>
          <a:p>
            <a:pPr algn="l"/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Observations and proposal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539552" y="1005577"/>
            <a:ext cx="8229600" cy="3340466"/>
          </a:xfrm>
        </p:spPr>
        <p:txBody>
          <a:bodyPr>
            <a:noAutofit/>
          </a:bodyPr>
          <a:lstStyle/>
          <a:p>
            <a:pPr marL="0" indent="0" hangingPunc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200" b="1" u="sng" dirty="0" smtClean="0">
                <a:latin typeface="+mn-lt"/>
              </a:rPr>
              <a:t>Observations</a:t>
            </a:r>
          </a:p>
          <a:p>
            <a:pPr hangingPunct="0">
              <a:lnSpc>
                <a:spcPct val="100000"/>
              </a:lnSpc>
              <a:spcBef>
                <a:spcPts val="0"/>
              </a:spcBef>
            </a:pPr>
            <a:r>
              <a:rPr lang="en-US" altLang="zh-CN" sz="1200" dirty="0" smtClean="0">
                <a:latin typeface="+mn-lt"/>
              </a:rPr>
              <a:t>More TU might be available due to Rel-16 Core part completion.</a:t>
            </a:r>
          </a:p>
          <a:p>
            <a:pPr hangingPunct="0">
              <a:lnSpc>
                <a:spcPct val="100000"/>
              </a:lnSpc>
              <a:spcBef>
                <a:spcPts val="0"/>
              </a:spcBef>
            </a:pPr>
            <a:r>
              <a:rPr lang="en-US" altLang="zh-CN" sz="1200" dirty="0" smtClean="0">
                <a:latin typeface="+mn-lt"/>
              </a:rPr>
              <a:t>There is a room to consider more topics for FeRRM in Rel-17.</a:t>
            </a:r>
          </a:p>
          <a:p>
            <a:pPr lvl="1" hangingPunct="0">
              <a:lnSpc>
                <a:spcPct val="100000"/>
              </a:lnSpc>
              <a:spcBef>
                <a:spcPts val="0"/>
              </a:spcBef>
            </a:pPr>
            <a:r>
              <a:rPr lang="en-US" altLang="zh-CN" sz="1200" dirty="0">
                <a:latin typeface="+mn-lt"/>
              </a:rPr>
              <a:t>The Topics could be considered from RP-201602 where the supports/concerns were not impacted by top 3 limitation.</a:t>
            </a:r>
          </a:p>
          <a:p>
            <a:pPr marL="0" indent="0" hangingPunct="0">
              <a:lnSpc>
                <a:spcPct val="100000"/>
              </a:lnSpc>
              <a:spcBef>
                <a:spcPts val="0"/>
              </a:spcBef>
              <a:buNone/>
            </a:pPr>
            <a:endParaRPr lang="en-US" altLang="zh-CN" sz="1200" dirty="0">
              <a:latin typeface="+mn-lt"/>
            </a:endParaRPr>
          </a:p>
          <a:p>
            <a:pPr marL="0" indent="0" hangingPunc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200" b="1" u="sng" dirty="0" smtClean="0">
                <a:latin typeface="+mn-lt"/>
              </a:rPr>
              <a:t>Proposal:  </a:t>
            </a:r>
          </a:p>
          <a:p>
            <a:pPr marL="0" indent="0" hangingPunc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200" dirty="0" smtClean="0">
                <a:latin typeface="+mn-lt"/>
              </a:rPr>
              <a:t>It is proposed to consider adding topic 5.1/5.2/5.4/2.15/2.14  to FeRRM scope in Rel-17.</a:t>
            </a:r>
          </a:p>
          <a:p>
            <a:pPr lvl="1" hangingPunct="0">
              <a:lnSpc>
                <a:spcPct val="100000"/>
              </a:lnSpc>
              <a:spcBef>
                <a:spcPts val="0"/>
              </a:spcBef>
            </a:pPr>
            <a:r>
              <a:rPr lang="en-US" altLang="zh-CN" sz="1200" dirty="0" smtClean="0">
                <a:latin typeface="+mn-lt"/>
              </a:rPr>
              <a:t>Topic 5.1: CMTC for CSI-RS L3 measurement</a:t>
            </a:r>
          </a:p>
          <a:p>
            <a:pPr lvl="1" hangingPunct="0">
              <a:lnSpc>
                <a:spcPct val="100000"/>
              </a:lnSpc>
              <a:spcBef>
                <a:spcPts val="0"/>
              </a:spcBef>
            </a:pPr>
            <a:r>
              <a:rPr lang="en-US" altLang="zh-CN" sz="1200" dirty="0" smtClean="0">
                <a:latin typeface="+mn-lt"/>
              </a:rPr>
              <a:t>Topic 2.15: TCI switching enhancement in REL-17 </a:t>
            </a:r>
          </a:p>
          <a:p>
            <a:pPr lvl="1" hangingPunct="0">
              <a:lnSpc>
                <a:spcPct val="100000"/>
              </a:lnSpc>
              <a:spcBef>
                <a:spcPts val="0"/>
              </a:spcBef>
            </a:pPr>
            <a:r>
              <a:rPr lang="en-US" altLang="zh-CN" sz="1200" dirty="0" smtClean="0">
                <a:latin typeface="+mn-lt"/>
              </a:rPr>
              <a:t>Topic 5.2: Synchronization assumption for CSI-RS L3 measurement </a:t>
            </a:r>
          </a:p>
          <a:p>
            <a:pPr lvl="1" hangingPunct="0">
              <a:lnSpc>
                <a:spcPct val="100000"/>
              </a:lnSpc>
              <a:spcBef>
                <a:spcPts val="0"/>
              </a:spcBef>
            </a:pPr>
            <a:r>
              <a:rPr lang="en-US" altLang="zh-CN" sz="1200" dirty="0" smtClean="0">
                <a:latin typeface="+mn-lt"/>
              </a:rPr>
              <a:t>Topic 5.4: Dedicated CSI-RS measurement engine</a:t>
            </a:r>
          </a:p>
          <a:p>
            <a:pPr lvl="1" hangingPunct="0">
              <a:lnSpc>
                <a:spcPct val="100000"/>
              </a:lnSpc>
              <a:spcBef>
                <a:spcPts val="0"/>
              </a:spcBef>
            </a:pPr>
            <a:r>
              <a:rPr lang="en-US" altLang="zh-CN" sz="1200" dirty="0" smtClean="0">
                <a:latin typeface="+mn-lt"/>
              </a:rPr>
              <a:t>Topic 2.14: IDLE mode requirement for SMTC2-LP</a:t>
            </a:r>
            <a:endParaRPr lang="en-US" altLang="zh-CN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0230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205979"/>
            <a:ext cx="8712968" cy="857250"/>
          </a:xfrm>
        </p:spPr>
        <p:txBody>
          <a:bodyPr>
            <a:normAutofit/>
          </a:bodyPr>
          <a:lstStyle/>
          <a:p>
            <a:pPr algn="l"/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Proposed scope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539552" y="1005577"/>
            <a:ext cx="8229600" cy="3340466"/>
          </a:xfrm>
        </p:spPr>
        <p:txBody>
          <a:bodyPr>
            <a:normAutofit fontScale="92500" lnSpcReduction="20000"/>
          </a:bodyPr>
          <a:lstStyle/>
          <a:p>
            <a:pPr marL="0" indent="0" hangingPunc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400" b="1" dirty="0">
                <a:latin typeface="+mn-lt"/>
              </a:rPr>
              <a:t>Topic 5.1 CMTC for CSI-RS L3 measurement</a:t>
            </a:r>
          </a:p>
          <a:p>
            <a:pPr hangingPunct="0">
              <a:lnSpc>
                <a:spcPct val="120000"/>
              </a:lnSpc>
              <a:spcBef>
                <a:spcPts val="0"/>
              </a:spcBef>
            </a:pPr>
            <a:r>
              <a:rPr lang="en-US" altLang="zh-CN" sz="1300" dirty="0" smtClean="0">
                <a:latin typeface="+mn-lt"/>
              </a:rPr>
              <a:t>RRM requirements for </a:t>
            </a:r>
            <a:r>
              <a:rPr lang="en-US" altLang="zh-CN" sz="1300" dirty="0">
                <a:latin typeface="+mn-lt"/>
              </a:rPr>
              <a:t>CSI-RS L3 </a:t>
            </a:r>
            <a:r>
              <a:rPr lang="en-US" altLang="zh-CN" sz="1300" dirty="0" smtClean="0">
                <a:latin typeface="+mn-lt"/>
              </a:rPr>
              <a:t>measurement based </a:t>
            </a:r>
            <a:r>
              <a:rPr lang="en-US" altLang="zh-CN" sz="1300" dirty="0">
                <a:latin typeface="+mn-lt"/>
              </a:rPr>
              <a:t>on CMTC </a:t>
            </a:r>
          </a:p>
          <a:p>
            <a:pPr hangingPunct="0">
              <a:lnSpc>
                <a:spcPct val="120000"/>
              </a:lnSpc>
              <a:spcBef>
                <a:spcPts val="0"/>
              </a:spcBef>
            </a:pPr>
            <a:r>
              <a:rPr lang="en-US" altLang="zh-CN" sz="1300" dirty="0">
                <a:latin typeface="+mn-lt"/>
              </a:rPr>
              <a:t>Signaling design for CMTC of CSI-RS L3 measurement</a:t>
            </a:r>
          </a:p>
          <a:p>
            <a:pPr marL="0" indent="0" hangingPunct="0">
              <a:lnSpc>
                <a:spcPct val="120000"/>
              </a:lnSpc>
              <a:spcBef>
                <a:spcPts val="0"/>
              </a:spcBef>
              <a:buNone/>
            </a:pPr>
            <a:endParaRPr lang="en-US" altLang="zh-CN" sz="1400" dirty="0">
              <a:latin typeface="+mn-lt"/>
            </a:endParaRPr>
          </a:p>
          <a:p>
            <a:pPr marL="0" indent="0" hangingPunc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400" b="1" dirty="0" smtClean="0">
                <a:latin typeface="+mn-lt"/>
              </a:rPr>
              <a:t>Topic </a:t>
            </a:r>
            <a:r>
              <a:rPr lang="en-US" altLang="zh-CN" sz="1400" b="1" dirty="0">
                <a:latin typeface="+mn-lt"/>
              </a:rPr>
              <a:t>2.15 TCI switching enhancement in REL-17</a:t>
            </a:r>
          </a:p>
          <a:p>
            <a:pPr hangingPunct="0">
              <a:lnSpc>
                <a:spcPct val="120000"/>
              </a:lnSpc>
              <a:spcBef>
                <a:spcPts val="0"/>
              </a:spcBef>
            </a:pPr>
            <a:r>
              <a:rPr lang="en-US" altLang="zh-CN" sz="1300" dirty="0" smtClean="0">
                <a:latin typeface="+mn-lt"/>
              </a:rPr>
              <a:t>Work </a:t>
            </a:r>
            <a:r>
              <a:rPr lang="en-US" altLang="zh-CN" sz="1300" dirty="0">
                <a:latin typeface="+mn-lt"/>
              </a:rPr>
              <a:t>on the feasibility of enhancement to maintain the UE reception and transmission during the period (or part of period) of MAC CE based TCI switching </a:t>
            </a:r>
          </a:p>
          <a:p>
            <a:pPr hangingPunct="0">
              <a:lnSpc>
                <a:spcPct val="120000"/>
              </a:lnSpc>
              <a:spcBef>
                <a:spcPts val="0"/>
              </a:spcBef>
            </a:pPr>
            <a:r>
              <a:rPr lang="en-US" altLang="zh-CN" sz="1300" dirty="0" smtClean="0">
                <a:latin typeface="+mn-lt"/>
              </a:rPr>
              <a:t>Work </a:t>
            </a:r>
            <a:r>
              <a:rPr lang="en-US" altLang="zh-CN" sz="1300" dirty="0">
                <a:latin typeface="+mn-lt"/>
              </a:rPr>
              <a:t>on the feasibility of enhancement to maintain the UE reception and transmission during the period (or part of period) of RRC based TCI switching </a:t>
            </a:r>
          </a:p>
          <a:p>
            <a:pPr hangingPunct="0">
              <a:lnSpc>
                <a:spcPct val="120000"/>
              </a:lnSpc>
              <a:spcBef>
                <a:spcPts val="0"/>
              </a:spcBef>
            </a:pPr>
            <a:endParaRPr lang="en-US" altLang="zh-CN" sz="1400" dirty="0" smtClean="0">
              <a:latin typeface="+mn-lt"/>
            </a:endParaRPr>
          </a:p>
          <a:p>
            <a:pPr marL="0" indent="0" hangingPunc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400" b="1" dirty="0">
                <a:latin typeface="+mn-lt"/>
              </a:rPr>
              <a:t>Topic </a:t>
            </a:r>
            <a:r>
              <a:rPr lang="en-US" altLang="zh-CN" sz="1400" b="1" dirty="0" smtClean="0">
                <a:latin typeface="+mn-lt"/>
              </a:rPr>
              <a:t>5.2 </a:t>
            </a:r>
            <a:r>
              <a:rPr lang="en-US" altLang="zh-CN" sz="1400" b="1" dirty="0">
                <a:latin typeface="+mn-lt"/>
              </a:rPr>
              <a:t>Synchronization assumption for CSI-RS L3 measurement</a:t>
            </a:r>
          </a:p>
          <a:p>
            <a:pPr hangingPunct="0">
              <a:lnSpc>
                <a:spcPct val="120000"/>
              </a:lnSpc>
              <a:spcBef>
                <a:spcPts val="0"/>
              </a:spcBef>
            </a:pPr>
            <a:r>
              <a:rPr lang="en-US" altLang="zh-CN" sz="1300" dirty="0" smtClean="0">
                <a:latin typeface="+mn-lt"/>
              </a:rPr>
              <a:t>RRM requirements based </a:t>
            </a:r>
            <a:r>
              <a:rPr lang="en-US" altLang="zh-CN" sz="1300" dirty="0">
                <a:latin typeface="+mn-lt"/>
              </a:rPr>
              <a:t>on multiple FFT </a:t>
            </a:r>
            <a:r>
              <a:rPr lang="en-US" altLang="zh-CN" sz="1300" dirty="0" smtClean="0">
                <a:latin typeface="+mn-lt"/>
              </a:rPr>
              <a:t>implementation for CSI-RS based L3 measurement</a:t>
            </a: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US" altLang="zh-CN" sz="1300" dirty="0">
                <a:latin typeface="+mn-lt"/>
              </a:rPr>
              <a:t>for the CSI-RS resource with </a:t>
            </a:r>
            <a:r>
              <a:rPr lang="en-US" altLang="zh-CN" sz="1300" dirty="0" err="1">
                <a:latin typeface="+mn-lt"/>
              </a:rPr>
              <a:t>associatedSSB</a:t>
            </a:r>
            <a:r>
              <a:rPr lang="en-US" altLang="zh-CN" sz="1300" dirty="0">
                <a:latin typeface="+mn-lt"/>
              </a:rPr>
              <a:t>, the timing is based on the cell given by the </a:t>
            </a:r>
            <a:r>
              <a:rPr lang="en-US" altLang="zh-CN" sz="1300" dirty="0" err="1">
                <a:latin typeface="+mn-lt"/>
              </a:rPr>
              <a:t>cellId</a:t>
            </a:r>
            <a:r>
              <a:rPr lang="en-US" altLang="zh-CN" sz="1300" dirty="0">
                <a:latin typeface="+mn-lt"/>
              </a:rPr>
              <a:t> of the CSI-RS resource </a:t>
            </a:r>
            <a:r>
              <a:rPr lang="en-US" altLang="zh-CN" sz="1300" dirty="0" smtClean="0">
                <a:latin typeface="+mn-lt"/>
              </a:rPr>
              <a:t>configuration</a:t>
            </a: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endParaRPr lang="en-US" altLang="zh-CN" sz="1200" dirty="0">
              <a:latin typeface="+mn-lt"/>
            </a:endParaRPr>
          </a:p>
          <a:p>
            <a:pPr marL="0" indent="0" hangingPunc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400" b="1" dirty="0" smtClean="0">
                <a:latin typeface="+mn-lt"/>
              </a:rPr>
              <a:t>Topic 5.4 </a:t>
            </a:r>
            <a:r>
              <a:rPr lang="en-US" altLang="zh-CN" sz="1400" b="1" dirty="0">
                <a:latin typeface="+mn-lt"/>
              </a:rPr>
              <a:t>Dedicated CSI-RS measurement engine</a:t>
            </a:r>
            <a:r>
              <a:rPr lang="en-US" altLang="zh-CN" sz="1400" dirty="0">
                <a:latin typeface="+mn-lt"/>
              </a:rPr>
              <a:t> </a:t>
            </a:r>
            <a:endParaRPr lang="en-US" altLang="zh-CN" sz="1400" b="1" dirty="0">
              <a:latin typeface="+mn-lt"/>
            </a:endParaRPr>
          </a:p>
          <a:p>
            <a:pPr hangingPunct="0">
              <a:lnSpc>
                <a:spcPct val="120000"/>
              </a:lnSpc>
              <a:spcBef>
                <a:spcPts val="0"/>
              </a:spcBef>
            </a:pPr>
            <a:r>
              <a:rPr lang="en-US" altLang="zh-CN" sz="1300" dirty="0" smtClean="0">
                <a:latin typeface="+mn-lt"/>
              </a:rPr>
              <a:t>RRM requirements </a:t>
            </a:r>
            <a:r>
              <a:rPr lang="en-US" altLang="zh-CN" sz="1300" dirty="0">
                <a:latin typeface="+mn-lt"/>
              </a:rPr>
              <a:t>based on </a:t>
            </a:r>
            <a:r>
              <a:rPr lang="en-US" altLang="zh-CN" sz="1300" dirty="0" smtClean="0">
                <a:latin typeface="+mn-lt"/>
              </a:rPr>
              <a:t>dedicated </a:t>
            </a:r>
            <a:r>
              <a:rPr lang="en-US" altLang="zh-CN" sz="1300" dirty="0">
                <a:latin typeface="+mn-lt"/>
              </a:rPr>
              <a:t>CSI-RS measurement engine </a:t>
            </a:r>
            <a:r>
              <a:rPr lang="en-US" altLang="zh-CN" sz="1300" dirty="0" smtClean="0">
                <a:latin typeface="+mn-lt"/>
              </a:rPr>
              <a:t>for CSI-RS based L3 measurement</a:t>
            </a:r>
            <a:endParaRPr lang="en-US" altLang="zh-CN" sz="13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7655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4"/>
          <p:cNvSpPr txBox="1"/>
          <p:nvPr/>
        </p:nvSpPr>
        <p:spPr>
          <a:xfrm>
            <a:off x="585475" y="1563639"/>
            <a:ext cx="4638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800" dirty="0" smtClean="0">
                <a:solidFill>
                  <a:schemeClr val="bg1"/>
                </a:solidFill>
                <a:latin typeface="Arial"/>
              </a:rPr>
              <a:t>THANK  YOU</a:t>
            </a:r>
            <a:endParaRPr kumimoji="1" lang="zh-CN" altLang="en-US" sz="48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7" name="文本框 5"/>
          <p:cNvSpPr txBox="1"/>
          <p:nvPr/>
        </p:nvSpPr>
        <p:spPr>
          <a:xfrm>
            <a:off x="725148" y="2393471"/>
            <a:ext cx="4638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 smtClean="0">
                <a:solidFill>
                  <a:schemeClr val="bg1"/>
                </a:solidFill>
                <a:latin typeface="Arial"/>
              </a:rPr>
              <a:t>www.datangmobile.cn</a:t>
            </a:r>
            <a:endParaRPr kumimoji="1" lang="zh-CN" altLang="en-US" spc="100" dirty="0">
              <a:solidFill>
                <a:schemeClr val="bg1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1323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默认设计模板">
  <a:themeElements>
    <a:clrScheme name="2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49056</TotalTime>
  <Words>766</Words>
  <Application>Microsoft Office PowerPoint</Application>
  <PresentationFormat>全屏显示(16:9)</PresentationFormat>
  <Paragraphs>65</Paragraphs>
  <Slides>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1_默认设计模板</vt:lpstr>
      <vt:lpstr>2_默认设计模板</vt:lpstr>
      <vt:lpstr>Office 主题</vt:lpstr>
      <vt:lpstr>自定义设计方案</vt:lpstr>
      <vt:lpstr>1_自定义设计方案</vt:lpstr>
      <vt:lpstr>Views on scope of RRM further enhancement in Rel-17 </vt:lpstr>
      <vt:lpstr>Background and discussion</vt:lpstr>
      <vt:lpstr>PowerPoint 演示文稿</vt:lpstr>
      <vt:lpstr>Observations and proposal</vt:lpstr>
      <vt:lpstr>Proposed scope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CATT</cp:lastModifiedBy>
  <cp:revision>2488</cp:revision>
  <dcterms:created xsi:type="dcterms:W3CDTF">2012-11-01T06:06:23Z</dcterms:created>
  <dcterms:modified xsi:type="dcterms:W3CDTF">2020-11-30T12:10:49Z</dcterms:modified>
</cp:coreProperties>
</file>