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70" r:id="rId3"/>
    <p:sldId id="371" r:id="rId4"/>
    <p:sldId id="372" r:id="rId5"/>
    <p:sldId id="373" r:id="rId6"/>
    <p:sldId id="374" r:id="rId7"/>
    <p:sldId id="375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30/11/2020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NR Coverage Enhancements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RAN#90E	</a:t>
            </a:r>
            <a:r>
              <a:rPr lang="en-US" b="1" dirty="0" smtClean="0">
                <a:latin typeface="+mj-lt"/>
              </a:rPr>
              <a:t>RP-202694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2020	Agenda Item </a:t>
            </a:r>
            <a:r>
              <a:rPr lang="en-US" dirty="0" smtClean="0"/>
              <a:t>9.1.1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b="0" dirty="0"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SI </a:t>
            </a:r>
            <a:r>
              <a:rPr lang="en-US" altLang="zh-CN" dirty="0" smtClean="0"/>
              <a:t>declared complete with the </a:t>
            </a:r>
            <a:r>
              <a:rPr lang="en-US" altLang="zh-CN" dirty="0"/>
              <a:t>following </a:t>
            </a:r>
            <a:r>
              <a:rPr lang="en-US" altLang="zh-CN" dirty="0" smtClean="0"/>
              <a:t>outcome </a:t>
            </a:r>
            <a:endParaRPr lang="en-US" altLang="zh-CN" dirty="0"/>
          </a:p>
          <a:p>
            <a:pPr lvl="1"/>
            <a:r>
              <a:rPr lang="en-US" altLang="zh-CN" dirty="0"/>
              <a:t>Identification of the </a:t>
            </a:r>
            <a:r>
              <a:rPr lang="en-US" altLang="zh-CN" dirty="0">
                <a:solidFill>
                  <a:schemeClr val="accent3"/>
                </a:solidFill>
              </a:rPr>
              <a:t>bottleneck channels </a:t>
            </a:r>
            <a:r>
              <a:rPr lang="en-US" altLang="zh-CN" dirty="0"/>
              <a:t>for the scenarios and deployments based on link budget (both FR1 and FR2).</a:t>
            </a:r>
          </a:p>
          <a:p>
            <a:pPr lvl="1"/>
            <a:r>
              <a:rPr lang="en-US" altLang="zh-CN" dirty="0"/>
              <a:t>Potential enhancement </a:t>
            </a:r>
            <a:r>
              <a:rPr lang="en-US" altLang="zh-CN" dirty="0">
                <a:solidFill>
                  <a:schemeClr val="accent3"/>
                </a:solidFill>
              </a:rPr>
              <a:t>solutions </a:t>
            </a:r>
            <a:r>
              <a:rPr lang="en-US" altLang="zh-CN" dirty="0"/>
              <a:t>for the bottleneck channels based on analysis and simulations.</a:t>
            </a:r>
          </a:p>
          <a:p>
            <a:r>
              <a:rPr lang="en-US" altLang="zh-CN" dirty="0" smtClean="0"/>
              <a:t>Additionally</a:t>
            </a:r>
            <a:endParaRPr lang="en-US" altLang="zh-CN" dirty="0"/>
          </a:p>
          <a:p>
            <a:pPr lvl="1"/>
            <a:r>
              <a:rPr lang="en-US" altLang="zh-CN" dirty="0">
                <a:solidFill>
                  <a:schemeClr val="accent3"/>
                </a:solidFill>
              </a:rPr>
              <a:t>Prioritization</a:t>
            </a:r>
            <a:r>
              <a:rPr lang="en-US" altLang="zh-CN" dirty="0"/>
              <a:t> of some scenarios and/or channels for potential enhancements.</a:t>
            </a:r>
          </a:p>
          <a:p>
            <a:pPr lvl="1"/>
            <a:r>
              <a:rPr lang="en-US" altLang="zh-CN" dirty="0"/>
              <a:t>Documentation of the observations for the potential solutions in TR.</a:t>
            </a:r>
          </a:p>
          <a:p>
            <a:pPr lvl="1"/>
            <a:r>
              <a:rPr lang="en-US" altLang="zh-CN" dirty="0">
                <a:solidFill>
                  <a:schemeClr val="accent3"/>
                </a:solidFill>
              </a:rPr>
              <a:t>Recommendation</a:t>
            </a:r>
            <a:r>
              <a:rPr lang="en-US" altLang="zh-CN" dirty="0"/>
              <a:t> of some potential enhancement solutions.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972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 Scope considerations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General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Channels to be enhanced </a:t>
            </a:r>
            <a:r>
              <a:rPr lang="en-US" altLang="zh-CN" dirty="0" smtClean="0"/>
              <a:t>that are:</a:t>
            </a:r>
            <a:endParaRPr lang="en-US" altLang="zh-CN" dirty="0"/>
          </a:p>
          <a:p>
            <a:pPr lvl="1" hangingPunct="0"/>
            <a:r>
              <a:rPr lang="en-GB" altLang="zh-CN" dirty="0"/>
              <a:t>Identified as </a:t>
            </a:r>
            <a:r>
              <a:rPr lang="en-GB" altLang="zh-CN" dirty="0">
                <a:solidFill>
                  <a:schemeClr val="accent3"/>
                </a:solidFill>
              </a:rPr>
              <a:t>bottleneck channels in </a:t>
            </a:r>
            <a:r>
              <a:rPr lang="en-GB" altLang="zh-CN" dirty="0" smtClean="0">
                <a:solidFill>
                  <a:schemeClr val="accent3"/>
                </a:solidFill>
              </a:rPr>
              <a:t>most </a:t>
            </a:r>
            <a:r>
              <a:rPr lang="en-GB" altLang="zh-CN" dirty="0">
                <a:solidFill>
                  <a:schemeClr val="accent3"/>
                </a:solidFill>
              </a:rPr>
              <a:t>or typical scenarios</a:t>
            </a:r>
            <a:r>
              <a:rPr lang="en-GB" altLang="zh-CN" dirty="0"/>
              <a:t> </a:t>
            </a:r>
          </a:p>
          <a:p>
            <a:pPr lvl="1" hangingPunct="0"/>
            <a:r>
              <a:rPr lang="en-GB" altLang="zh-CN" dirty="0"/>
              <a:t>Prioritized (as </a:t>
            </a:r>
            <a:r>
              <a:rPr lang="en-GB" altLang="zh-CN" dirty="0">
                <a:solidFill>
                  <a:schemeClr val="accent3"/>
                </a:solidFill>
              </a:rPr>
              <a:t>1</a:t>
            </a:r>
            <a:r>
              <a:rPr lang="en-GB" altLang="zh-CN" baseline="30000" dirty="0">
                <a:solidFill>
                  <a:schemeClr val="accent3"/>
                </a:solidFill>
              </a:rPr>
              <a:t>st</a:t>
            </a:r>
            <a:r>
              <a:rPr lang="en-GB" altLang="zh-CN" dirty="0">
                <a:solidFill>
                  <a:schemeClr val="accent3"/>
                </a:solidFill>
              </a:rPr>
              <a:t> priority</a:t>
            </a:r>
            <a:r>
              <a:rPr lang="en-GB" altLang="zh-CN" dirty="0"/>
              <a:t>) with the potential enhancement solutions </a:t>
            </a:r>
            <a:r>
              <a:rPr lang="en-GB" altLang="zh-CN" dirty="0">
                <a:solidFill>
                  <a:schemeClr val="accent3"/>
                </a:solidFill>
              </a:rPr>
              <a:t>recommended </a:t>
            </a:r>
            <a:r>
              <a:rPr lang="en-GB" altLang="zh-CN" dirty="0" smtClean="0">
                <a:solidFill>
                  <a:schemeClr val="accent3"/>
                </a:solidFill>
              </a:rPr>
              <a:t>by RAN1</a:t>
            </a:r>
            <a:endParaRPr lang="zh-CN" altLang="zh-CN" dirty="0">
              <a:solidFill>
                <a:schemeClr val="accent3"/>
              </a:solidFill>
            </a:endParaRPr>
          </a:p>
          <a:p>
            <a:pPr marL="514350" indent="-514350" hangingPunct="0">
              <a:buFont typeface="+mj-lt"/>
              <a:buAutoNum type="arabicPeriod"/>
            </a:pPr>
            <a:endParaRPr lang="en-GB" altLang="zh-CN" dirty="0" smtClean="0"/>
          </a:p>
          <a:p>
            <a:pPr marL="514350" indent="-514350" hangingPunct="0">
              <a:buFont typeface="+mj-lt"/>
              <a:buAutoNum type="arabicPeriod"/>
            </a:pPr>
            <a:r>
              <a:rPr lang="en-GB" altLang="zh-CN" dirty="0" smtClean="0"/>
              <a:t>Prioritize </a:t>
            </a:r>
            <a:r>
              <a:rPr lang="en-GB" altLang="zh-CN" dirty="0"/>
              <a:t>the bottleneck channels </a:t>
            </a:r>
            <a:r>
              <a:rPr lang="en-GB" altLang="zh-CN" dirty="0">
                <a:solidFill>
                  <a:schemeClr val="accent3"/>
                </a:solidFill>
              </a:rPr>
              <a:t>common </a:t>
            </a:r>
            <a:r>
              <a:rPr lang="en-GB" altLang="zh-CN" dirty="0" smtClean="0">
                <a:solidFill>
                  <a:schemeClr val="accent3"/>
                </a:solidFill>
              </a:rPr>
              <a:t>to both FR1 and FR2</a:t>
            </a:r>
            <a:endParaRPr lang="en-GB" altLang="zh-CN" dirty="0">
              <a:solidFill>
                <a:schemeClr val="accent3"/>
              </a:solidFill>
            </a:endParaRPr>
          </a:p>
          <a:p>
            <a:pPr lvl="1" hangingPunct="0"/>
            <a:r>
              <a:rPr lang="en-US" altLang="zh-CN" dirty="0"/>
              <a:t>A set of channels are identified for FR2@28GHz except for indoor </a:t>
            </a:r>
            <a:r>
              <a:rPr lang="en-US" altLang="zh-CN" dirty="0" smtClean="0"/>
              <a:t>scenarios</a:t>
            </a:r>
            <a:br>
              <a:rPr lang="en-US" altLang="zh-CN" dirty="0" smtClean="0"/>
            </a:br>
            <a:r>
              <a:rPr lang="en-US" altLang="zh-CN" dirty="0" smtClean="0"/>
              <a:t>Enhancements for these channels for </a:t>
            </a:r>
            <a:r>
              <a:rPr lang="en-US" altLang="zh-CN" dirty="0"/>
              <a:t>FR2 may imply either </a:t>
            </a:r>
            <a:r>
              <a:rPr lang="en-US" altLang="zh-CN" dirty="0" smtClean="0"/>
              <a:t>a redesign </a:t>
            </a:r>
            <a:r>
              <a:rPr lang="en-US" altLang="zh-CN" dirty="0"/>
              <a:t>of the system or </a:t>
            </a:r>
            <a:r>
              <a:rPr lang="en-US" altLang="zh-CN" dirty="0" smtClean="0"/>
              <a:t>problematic configurations i.e. to be addressed primarily by deployment</a:t>
            </a:r>
          </a:p>
          <a:p>
            <a:pPr lvl="1" hangingPunct="0"/>
            <a:r>
              <a:rPr lang="en-US" altLang="zh-CN" dirty="0" smtClean="0"/>
              <a:t>Considering </a:t>
            </a:r>
            <a:r>
              <a:rPr lang="en-US" altLang="zh-CN" dirty="0"/>
              <a:t>the work load and schedule, the common bottleneck channels </a:t>
            </a:r>
            <a:r>
              <a:rPr lang="en-US" altLang="zh-CN" dirty="0" smtClean="0"/>
              <a:t>need to be prioritized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Additionally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chemeClr val="accent3"/>
                </a:solidFill>
              </a:rPr>
              <a:t>avoid WI/SI overlap</a:t>
            </a:r>
            <a:endParaRPr lang="en-US" altLang="zh-CN" dirty="0">
              <a:solidFill>
                <a:schemeClr val="accent3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740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Channels to be enhanced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PUSCH</a:t>
            </a:r>
            <a:r>
              <a:rPr lang="en-US" altLang="zh-CN" dirty="0"/>
              <a:t> Enhancement</a:t>
            </a:r>
          </a:p>
          <a:p>
            <a:pPr lvl="1"/>
            <a:r>
              <a:rPr lang="en-US" altLang="zh-CN" dirty="0"/>
              <a:t>PUSCH has been identified as the bottleneck </a:t>
            </a:r>
            <a:r>
              <a:rPr lang="en-US" altLang="zh-CN" dirty="0" smtClean="0"/>
              <a:t>channel </a:t>
            </a:r>
            <a:r>
              <a:rPr lang="en-US" altLang="zh-CN" dirty="0"/>
              <a:t>in most scenarios (</a:t>
            </a:r>
            <a:r>
              <a:rPr lang="en-US" altLang="zh-CN" dirty="0" smtClean="0"/>
              <a:t>incl. </a:t>
            </a:r>
            <a:r>
              <a:rPr lang="en-US" altLang="zh-CN" dirty="0"/>
              <a:t>FR1 and FR2).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Potential </a:t>
            </a:r>
            <a:r>
              <a:rPr lang="en-US" altLang="zh-CN" dirty="0"/>
              <a:t>solutions have been recommended in RAN1.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Additionally, PUSCH </a:t>
            </a:r>
            <a:r>
              <a:rPr lang="en-US" altLang="zh-CN" dirty="0" err="1"/>
              <a:t>Msg</a:t>
            </a:r>
            <a:r>
              <a:rPr lang="en-US" altLang="zh-CN" dirty="0"/>
              <a:t> 3 enhancement can be included as part of PUSCH enhancement.</a:t>
            </a:r>
          </a:p>
          <a:p>
            <a:pPr lvl="2"/>
            <a:r>
              <a:rPr lang="en-US" altLang="zh-CN" sz="1800" dirty="0"/>
              <a:t>Low-hanging fruit and beneficial for the coverage of the larger payload size of </a:t>
            </a:r>
            <a:r>
              <a:rPr lang="en-US" altLang="zh-CN" sz="1800" dirty="0" err="1"/>
              <a:t>Msg</a:t>
            </a:r>
            <a:r>
              <a:rPr lang="en-US" altLang="zh-CN" sz="1800" dirty="0"/>
              <a:t> 3 (72bits raised by RAN2).</a:t>
            </a:r>
          </a:p>
          <a:p>
            <a:pPr lvl="2"/>
            <a:endParaRPr lang="en-US" altLang="zh-CN" dirty="0"/>
          </a:p>
          <a:p>
            <a:pPr lvl="1"/>
            <a:r>
              <a:rPr lang="en-US" altLang="zh-CN" dirty="0"/>
              <a:t>PUSCH enhancement should be generic and </a:t>
            </a:r>
            <a:r>
              <a:rPr lang="en-US" altLang="zh-CN" dirty="0" smtClean="0"/>
              <a:t>as such applicable to any scenario e.g. NTN, </a:t>
            </a:r>
            <a:r>
              <a:rPr lang="en-US" altLang="zh-CN" dirty="0" err="1" smtClean="0"/>
              <a:t>RedCap</a:t>
            </a:r>
            <a:endParaRPr lang="en-US" altLang="zh-CN" dirty="0"/>
          </a:p>
          <a:p>
            <a:pPr lvl="2"/>
            <a:r>
              <a:rPr lang="en-US" altLang="zh-CN" sz="1800" dirty="0" smtClean="0"/>
              <a:t>i.e. no other dedicated PUSCH enhancement for e.g. NTN, </a:t>
            </a:r>
            <a:r>
              <a:rPr lang="en-US" altLang="zh-CN" sz="1800" dirty="0" err="1" smtClean="0"/>
              <a:t>RedCap</a:t>
            </a:r>
            <a:endParaRPr lang="en-US" altLang="zh-CN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11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 for other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PUCCH Format 3 </a:t>
            </a:r>
            <a:r>
              <a:rPr lang="en-US" altLang="zh-CN" dirty="0" smtClean="0"/>
              <a:t>with 11/22 </a:t>
            </a:r>
            <a:r>
              <a:rPr lang="en-US" altLang="zh-CN" dirty="0"/>
              <a:t>bits for Enhancement</a:t>
            </a:r>
          </a:p>
          <a:p>
            <a:pPr lvl="1"/>
            <a:r>
              <a:rPr lang="en-US" altLang="zh-CN" dirty="0"/>
              <a:t>Deprioritized in RAN1 (2</a:t>
            </a:r>
            <a:r>
              <a:rPr lang="en-US" altLang="zh-CN" baseline="30000" dirty="0"/>
              <a:t>nd</a:t>
            </a:r>
            <a:r>
              <a:rPr lang="en-US" altLang="zh-CN" dirty="0"/>
              <a:t> priority).</a:t>
            </a:r>
          </a:p>
          <a:p>
            <a:pPr lvl="1"/>
            <a:r>
              <a:rPr lang="en-US" altLang="zh-CN" dirty="0"/>
              <a:t>The coverage issue may also need some SLS evaluation for confirmation.  </a:t>
            </a:r>
          </a:p>
          <a:p>
            <a:pPr lvl="2"/>
            <a:r>
              <a:rPr lang="en-US" altLang="zh-CN" sz="1800" dirty="0"/>
              <a:t>The required uplink coverage should also be checked according to the coverage of the DL high rank transmission.</a:t>
            </a:r>
            <a:endParaRPr lang="en-US" altLang="zh-CN" sz="1600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>
                <a:solidFill>
                  <a:schemeClr val="accent3"/>
                </a:solidFill>
              </a:rPr>
              <a:t>multi-TRP</a:t>
            </a:r>
            <a:r>
              <a:rPr lang="en-US" altLang="zh-CN" dirty="0"/>
              <a:t> </a:t>
            </a:r>
            <a:r>
              <a:rPr lang="en-US" altLang="zh-CN" dirty="0" smtClean="0"/>
              <a:t>case, </a:t>
            </a:r>
            <a:r>
              <a:rPr lang="en-US" altLang="zh-CN" dirty="0" smtClean="0">
                <a:solidFill>
                  <a:schemeClr val="accent3"/>
                </a:solidFill>
              </a:rPr>
              <a:t>PUCCH </a:t>
            </a:r>
            <a:r>
              <a:rPr lang="en-US" altLang="zh-CN" dirty="0">
                <a:solidFill>
                  <a:schemeClr val="accent3"/>
                </a:solidFill>
              </a:rPr>
              <a:t>reliability </a:t>
            </a:r>
            <a:r>
              <a:rPr lang="en-US" altLang="zh-CN" dirty="0" smtClean="0"/>
              <a:t>issue</a:t>
            </a:r>
            <a:r>
              <a:rPr lang="en-US" altLang="zh-CN" dirty="0"/>
              <a:t> </a:t>
            </a:r>
            <a:r>
              <a:rPr lang="en-US" altLang="zh-CN" dirty="0" smtClean="0"/>
              <a:t>can </a:t>
            </a:r>
            <a:r>
              <a:rPr lang="en-US" altLang="zh-CN" dirty="0"/>
              <a:t>be left for </a:t>
            </a:r>
            <a:r>
              <a:rPr lang="en-US" altLang="zh-CN" dirty="0" err="1" smtClean="0">
                <a:solidFill>
                  <a:schemeClr val="accent3"/>
                </a:solidFill>
              </a:rPr>
              <a:t>FeMIMO</a:t>
            </a:r>
            <a:r>
              <a:rPr lang="en-US" altLang="zh-CN" dirty="0" smtClean="0">
                <a:solidFill>
                  <a:schemeClr val="accent3"/>
                </a:solidFill>
              </a:rPr>
              <a:t> study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461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PRACH B4: </a:t>
            </a:r>
          </a:p>
          <a:p>
            <a:pPr lvl="1"/>
            <a:r>
              <a:rPr lang="en-US" altLang="zh-CN" dirty="0"/>
              <a:t>Deprioritized for FR1 (2</a:t>
            </a:r>
            <a:r>
              <a:rPr lang="en-US" altLang="zh-CN" baseline="30000" dirty="0"/>
              <a:t>nd</a:t>
            </a:r>
            <a:r>
              <a:rPr lang="en-US" altLang="zh-CN" dirty="0"/>
              <a:t> priority)</a:t>
            </a:r>
          </a:p>
          <a:p>
            <a:pPr lvl="1"/>
            <a:r>
              <a:rPr lang="en-US" altLang="zh-CN" dirty="0"/>
              <a:t>Beneficial for FR2 but some other channels should also be enhanced as well to make the system </a:t>
            </a:r>
            <a:r>
              <a:rPr lang="en-US" altLang="zh-CN" dirty="0" smtClean="0"/>
              <a:t>work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580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WI scope of coverage enhancement </a:t>
            </a:r>
            <a:r>
              <a:rPr lang="en-US" altLang="zh-CN" dirty="0" smtClean="0"/>
              <a:t>to consider </a:t>
            </a:r>
            <a:endParaRPr lang="en-US" altLang="zh-CN" dirty="0"/>
          </a:p>
          <a:p>
            <a:pPr lvl="1"/>
            <a:r>
              <a:rPr lang="en-US" altLang="zh-CN" dirty="0"/>
              <a:t>RAN1 study outcome</a:t>
            </a:r>
          </a:p>
          <a:p>
            <a:pPr lvl="1"/>
            <a:r>
              <a:rPr lang="en-US" altLang="zh-CN" dirty="0"/>
              <a:t>Commonality for FR1/FR2  </a:t>
            </a:r>
          </a:p>
          <a:p>
            <a:pPr lvl="1"/>
            <a:r>
              <a:rPr lang="en-US" altLang="zh-CN" dirty="0"/>
              <a:t>Work split between potential overlapping </a:t>
            </a:r>
            <a:r>
              <a:rPr lang="en-US" altLang="zh-CN" dirty="0" smtClean="0"/>
              <a:t>WIs</a:t>
            </a:r>
            <a:endParaRPr lang="en-US" altLang="zh-CN" dirty="0"/>
          </a:p>
          <a:p>
            <a:r>
              <a:rPr lang="en-US" altLang="zh-CN" dirty="0" smtClean="0"/>
              <a:t>Proposed channels </a:t>
            </a:r>
            <a:r>
              <a:rPr lang="en-US" altLang="zh-CN" dirty="0"/>
              <a:t>for enhancement under </a:t>
            </a:r>
            <a:r>
              <a:rPr lang="en-US" altLang="zh-CN" dirty="0" err="1" smtClean="0"/>
              <a:t>CovEnh</a:t>
            </a:r>
            <a:r>
              <a:rPr lang="en-US" altLang="zh-CN" dirty="0" smtClean="0"/>
              <a:t> </a:t>
            </a:r>
            <a:r>
              <a:rPr lang="en-US" altLang="zh-CN" dirty="0"/>
              <a:t>WI: </a:t>
            </a:r>
          </a:p>
          <a:p>
            <a:pPr lvl="1"/>
            <a:r>
              <a:rPr lang="en-US" altLang="zh-CN" dirty="0"/>
              <a:t>PUSCH (</a:t>
            </a:r>
            <a:r>
              <a:rPr lang="en-US" altLang="zh-CN" dirty="0" err="1" smtClean="0"/>
              <a:t>incl</a:t>
            </a:r>
            <a:r>
              <a:rPr lang="en-US" altLang="zh-CN" dirty="0" smtClean="0"/>
              <a:t> Msg3) as a generic enhancement i.e. implicitly </a:t>
            </a:r>
            <a:r>
              <a:rPr lang="en-US" altLang="zh-CN" dirty="0"/>
              <a:t>applicable </a:t>
            </a:r>
            <a:r>
              <a:rPr lang="en-US" altLang="zh-CN" dirty="0" smtClean="0"/>
              <a:t>to any use </a:t>
            </a:r>
            <a:r>
              <a:rPr lang="en-US" altLang="zh-CN" dirty="0"/>
              <a:t>cases (e.g</a:t>
            </a:r>
            <a:r>
              <a:rPr lang="en-US" altLang="zh-CN" dirty="0" smtClean="0"/>
              <a:t>. </a:t>
            </a:r>
            <a:r>
              <a:rPr lang="en-US" altLang="zh-CN" dirty="0" err="1" smtClean="0"/>
              <a:t>RedCap</a:t>
            </a:r>
            <a:r>
              <a:rPr lang="en-US" altLang="zh-CN" dirty="0" smtClean="0"/>
              <a:t>, NTN)</a:t>
            </a:r>
            <a:endParaRPr lang="en-US" altLang="zh-CN" dirty="0"/>
          </a:p>
          <a:p>
            <a:r>
              <a:rPr lang="en-US" altLang="zh-CN" dirty="0" smtClean="0"/>
              <a:t>FR2-specific </a:t>
            </a:r>
            <a:r>
              <a:rPr lang="en-US" altLang="zh-CN" dirty="0"/>
              <a:t>channel enhancement is not preferred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Too many bottleneck channels identified</a:t>
            </a:r>
          </a:p>
          <a:p>
            <a:pPr lvl="1"/>
            <a:r>
              <a:rPr lang="en-US" altLang="zh-CN" dirty="0" smtClean="0"/>
              <a:t>I.e. resolve via deployment to avoid </a:t>
            </a:r>
            <a:r>
              <a:rPr lang="en-US" altLang="zh-CN" smtClean="0"/>
              <a:t>complete redesign</a:t>
            </a:r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468983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8875</TotalTime>
  <Words>332</Words>
  <Application>Microsoft Office PowerPoint</Application>
  <PresentationFormat>Custom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MediaTek_PPT_Template_16x9_Internal Use</vt:lpstr>
      <vt:lpstr>Way forward on NR Coverage Enhancements</vt:lpstr>
      <vt:lpstr>Introduction</vt:lpstr>
      <vt:lpstr>WI Scope considerations General</vt:lpstr>
      <vt:lpstr>Channels to be enhanced</vt:lpstr>
      <vt:lpstr>Considerations for other WI</vt:lpstr>
      <vt:lpstr>Others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187</cp:revision>
  <dcterms:created xsi:type="dcterms:W3CDTF">2019-11-21T19:15:22Z</dcterms:created>
  <dcterms:modified xsi:type="dcterms:W3CDTF">2020-11-30T16:39:43Z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