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handoutMasterIdLst>
    <p:handoutMasterId r:id="rId6"/>
  </p:handoutMasterIdLst>
  <p:sldIdLst>
    <p:sldId id="349" r:id="rId2"/>
    <p:sldId id="370" r:id="rId3"/>
    <p:sldId id="371" r:id="rId4"/>
  </p:sldIdLst>
  <p:sldSz cx="12195175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5" pos="38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9F2"/>
    <a:srgbClr val="3536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3" autoAdjust="0"/>
    <p:restoredTop sz="86410" autoAdjust="0"/>
  </p:normalViewPr>
  <p:slideViewPr>
    <p:cSldViewPr snapToGrid="0" snapToObjects="1" showGuides="1">
      <p:cViewPr varScale="1">
        <p:scale>
          <a:sx n="114" d="100"/>
          <a:sy n="114" d="100"/>
        </p:scale>
        <p:origin x="330" y="102"/>
      </p:cViewPr>
      <p:guideLst>
        <p:guide orient="horz" pos="2160"/>
        <p:guide orient="horz" pos="391"/>
        <p:guide pos="3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0AF9C-0A1E-FC44-A9E4-B2D2C27B174D}" type="datetimeFigureOut">
              <a:rPr lang="en-US" smtClean="0"/>
              <a:pPr/>
              <a:t>11/30/2020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9539A-7074-1540-A465-2A6DCBB7F9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3850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E4A5B-860F-48A8-8317-191E0EF4C33B}" type="datetimeFigureOut">
              <a:rPr lang="en-GB" smtClean="0"/>
              <a:pPr/>
              <a:t>30/11/2020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ABA6D-F0DA-4F85-A720-04754C301D6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37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3237" y="1693449"/>
            <a:ext cx="11210925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7" y="2836864"/>
            <a:ext cx="11210925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3889" y="5763237"/>
            <a:ext cx="10854974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accent6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160193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356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4" y="1700214"/>
            <a:ext cx="5423508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0651" y="1700212"/>
            <a:ext cx="5423512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139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1013" y="587066"/>
            <a:ext cx="11233150" cy="10488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013" y="1701008"/>
            <a:ext cx="11233149" cy="43838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43652" y="6403512"/>
            <a:ext cx="3705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505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62" r:id="rId2"/>
    <p:sldLayoutId id="2147483664" r:id="rId3"/>
  </p:sldLayoutIdLst>
  <p:hf hdr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804863" indent="-358775" algn="l" defTabSz="914400" rtl="0" eaLnBrk="1" latinLnBrk="0" hangingPunct="1">
        <a:lnSpc>
          <a:spcPct val="90000"/>
        </a:lnSpc>
        <a:spcBef>
          <a:spcPts val="9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174625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03" userDrawn="1">
          <p15:clr>
            <a:srgbClr val="F26B43"/>
          </p15:clr>
        </p15:guide>
        <p15:guide id="2" pos="5443" userDrawn="1">
          <p15:clr>
            <a:srgbClr val="F26B43"/>
          </p15:clr>
        </p15:guide>
        <p15:guide id="3" orient="horz" pos="582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  <p15:guide id="5" orient="horz" pos="3833" userDrawn="1">
          <p15:clr>
            <a:srgbClr val="F26B43"/>
          </p15:clr>
        </p15:guide>
        <p15:guide id="6" orient="horz" pos="1164" userDrawn="1">
          <p15:clr>
            <a:srgbClr val="F26B43"/>
          </p15:clr>
        </p15:guide>
        <p15:guide id="7" pos="73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 smtClean="0"/>
              <a:t>Release 17 Timeline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800" dirty="0" smtClean="0"/>
              <a:t>MediaTek Inc. </a:t>
            </a:r>
            <a:endParaRPr lang="en-US" sz="1800" dirty="0"/>
          </a:p>
        </p:txBody>
      </p:sp>
      <p:sp>
        <p:nvSpPr>
          <p:cNvPr id="3" name="TextBox 2"/>
          <p:cNvSpPr txBox="1"/>
          <p:nvPr/>
        </p:nvSpPr>
        <p:spPr>
          <a:xfrm>
            <a:off x="503889" y="402672"/>
            <a:ext cx="11210274" cy="65434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tabLst>
                <a:tab pos="11199813" algn="r"/>
              </a:tabLst>
            </a:pPr>
            <a:r>
              <a:rPr lang="en-US" b="1" dirty="0" smtClean="0">
                <a:latin typeface="+mj-lt"/>
              </a:rPr>
              <a:t>3GPP TSG RAN#90E	RP-202690</a:t>
            </a:r>
          </a:p>
          <a:p>
            <a:pPr>
              <a:tabLst>
                <a:tab pos="11199813" algn="r"/>
              </a:tabLst>
            </a:pPr>
            <a:r>
              <a:rPr lang="en-US" dirty="0" smtClean="0"/>
              <a:t>December 2020	Agenda Item 15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00212" y="3691156"/>
            <a:ext cx="4597167" cy="545284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algn="ctr"/>
            <a:endParaRPr lang="en-US" b="1" dirty="0" smtClean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37625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1</a:t>
            </a:r>
            <a:endParaRPr lang="en-US" b="0" dirty="0">
              <a:latin typeface="+mn-lt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Final total 9-month delay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 (i.e. additional 6 months vs. TSG#87)</a:t>
            </a:r>
          </a:p>
          <a:p>
            <a:r>
              <a:rPr lang="en-US" dirty="0" smtClean="0"/>
              <a:t>No reduction of Rel-17 content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2</a:t>
            </a:fld>
            <a:endParaRPr lang="en-GB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3882920"/>
              </p:ext>
            </p:extLst>
          </p:nvPr>
        </p:nvGraphicFramePr>
        <p:xfrm>
          <a:off x="1996579" y="3013874"/>
          <a:ext cx="7726260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1634"/>
                <a:gridCol w="2872313"/>
                <a:gridCol w="2872313"/>
              </a:tblGrid>
              <a:tr h="134240">
                <a:tc>
                  <a:txBody>
                    <a:bodyPr/>
                    <a:lstStyle/>
                    <a:p>
                      <a:endParaRPr lang="en-US" sz="18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TSG#86 / Dec19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TSG#90/Dec</a:t>
                      </a:r>
                      <a:r>
                        <a:rPr lang="en-US" sz="1800" b="0" baseline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20 </a:t>
                      </a:r>
                      <a:r>
                        <a:rPr lang="en-US" sz="18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j-lt"/>
                        </a:rPr>
                        <a:t>[+9mo]</a:t>
                      </a:r>
                      <a:endParaRPr lang="en-US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34240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+mj-lt"/>
                        </a:rPr>
                        <a:t>Stage</a:t>
                      </a:r>
                      <a:r>
                        <a:rPr lang="en-US" sz="1800" baseline="0" dirty="0" smtClean="0">
                          <a:latin typeface="+mj-lt"/>
                        </a:rPr>
                        <a:t> 2</a:t>
                      </a:r>
                      <a:endParaRPr lang="en-US" sz="1800" dirty="0">
                        <a:latin typeface="+mj-lt"/>
                      </a:endParaRPr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TSG#89 / Sep20</a:t>
                      </a:r>
                      <a:endParaRPr lang="en-US" sz="1800" dirty="0"/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TSG#92 / Jun21</a:t>
                      </a:r>
                      <a:endParaRPr lang="en-US" sz="1800" dirty="0"/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4240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+mj-lt"/>
                        </a:rPr>
                        <a:t>Stage 3 PHY</a:t>
                      </a:r>
                      <a:endParaRPr lang="en-US" sz="1800" dirty="0">
                        <a:latin typeface="+mj-lt"/>
                      </a:endParaRPr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TSG#91 / Mar21</a:t>
                      </a:r>
                      <a:endParaRPr lang="en-US" sz="1800" dirty="0"/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TSG#94 / Dec21</a:t>
                      </a:r>
                      <a:endParaRPr lang="en-US" sz="1800" dirty="0"/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4240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+mj-lt"/>
                        </a:rPr>
                        <a:t>Stage 3 Others</a:t>
                      </a:r>
                      <a:endParaRPr lang="en-US" sz="1800" dirty="0">
                        <a:latin typeface="+mj-lt"/>
                      </a:endParaRPr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TSG#92 / Jun21</a:t>
                      </a:r>
                      <a:endParaRPr lang="en-US" sz="1800" dirty="0"/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TSG#95 / Mar22</a:t>
                      </a:r>
                      <a:endParaRPr lang="en-US" sz="1800" dirty="0"/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4240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+mj-lt"/>
                        </a:rPr>
                        <a:t>ASN.1/NAS</a:t>
                      </a:r>
                      <a:endParaRPr lang="en-US" sz="1800" dirty="0">
                        <a:latin typeface="+mj-lt"/>
                      </a:endParaRPr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TSG#93 /</a:t>
                      </a:r>
                      <a:r>
                        <a:rPr lang="en-US" sz="1800" baseline="0" dirty="0" smtClean="0"/>
                        <a:t> Sep21</a:t>
                      </a:r>
                      <a:endParaRPr lang="en-US" sz="1800" dirty="0"/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TSG#96 / Jun22</a:t>
                      </a:r>
                      <a:endParaRPr lang="en-US" sz="1800" dirty="0"/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4240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+mj-lt"/>
                        </a:rPr>
                        <a:t>RAN4/Perf</a:t>
                      </a:r>
                      <a:endParaRPr lang="en-US" sz="1800" dirty="0">
                        <a:latin typeface="+mj-lt"/>
                      </a:endParaRPr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TSG#94 / Dec21</a:t>
                      </a:r>
                      <a:endParaRPr lang="en-US" sz="1800" dirty="0"/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min. TSG#97 /</a:t>
                      </a:r>
                      <a:r>
                        <a:rPr lang="en-US" sz="1800" baseline="0" dirty="0" smtClean="0"/>
                        <a:t> Sep22</a:t>
                      </a:r>
                      <a:endParaRPr lang="en-US" sz="1800" dirty="0"/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</a:tbl>
          </a:graphicData>
        </a:graphic>
      </p:graphicFrame>
      <p:sp>
        <p:nvSpPr>
          <p:cNvPr id="8" name="Right Arrow 7"/>
          <p:cNvSpPr/>
          <p:nvPr/>
        </p:nvSpPr>
        <p:spPr>
          <a:xfrm>
            <a:off x="6696796" y="3074193"/>
            <a:ext cx="375517" cy="238103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9725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Follow-up RAN1-led WIs </a:t>
            </a:r>
            <a:r>
              <a:rPr lang="en-US" dirty="0"/>
              <a:t>with </a:t>
            </a:r>
            <a:r>
              <a:rPr lang="en-US" dirty="0" smtClean="0"/>
              <a:t>RAN2 dependencies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Issue: Q1 </a:t>
            </a:r>
            <a:r>
              <a:rPr lang="en-US" dirty="0" smtClean="0"/>
              <a:t>normative work in RAN1 in parallel with </a:t>
            </a:r>
            <a:r>
              <a:rPr lang="en-US" dirty="0" smtClean="0"/>
              <a:t>study </a:t>
            </a:r>
            <a:r>
              <a:rPr lang="en-US" dirty="0" smtClean="0"/>
              <a:t>work in RAN2</a:t>
            </a:r>
          </a:p>
          <a:p>
            <a:pPr lvl="1"/>
            <a:r>
              <a:rPr lang="en-US" b="1" dirty="0" smtClean="0">
                <a:latin typeface="+mj-lt"/>
              </a:rPr>
              <a:t>Proposal 2.1:</a:t>
            </a:r>
          </a:p>
          <a:p>
            <a:pPr lvl="2"/>
            <a:r>
              <a:rPr lang="en-US" sz="2000" dirty="0" smtClean="0"/>
              <a:t>RAN1 to focus on topics with no RAN2 dependencies</a:t>
            </a:r>
          </a:p>
          <a:p>
            <a:pPr lvl="2"/>
            <a:r>
              <a:rPr lang="en-US" sz="2000" dirty="0" smtClean="0"/>
              <a:t>WI to be updated in RAN#91/March 2021 based on RAN2 conclusions</a:t>
            </a:r>
          </a:p>
          <a:p>
            <a:pPr lvl="1"/>
            <a:r>
              <a:rPr lang="en-US" b="1" dirty="0" smtClean="0">
                <a:latin typeface="+mj-lt"/>
              </a:rPr>
              <a:t>Proposal 2.2:</a:t>
            </a:r>
          </a:p>
          <a:p>
            <a:pPr lvl="2"/>
            <a:r>
              <a:rPr lang="en-US" sz="2000" dirty="0" smtClean="0"/>
              <a:t>Any outstanding RAN1 issues from SID to be resolved during RAN#90e or </a:t>
            </a:r>
            <a:r>
              <a:rPr lang="en-US" sz="2000" i="1" dirty="0" smtClean="0"/>
              <a:t>latest</a:t>
            </a:r>
            <a:r>
              <a:rPr lang="en-US" sz="2000" dirty="0" smtClean="0"/>
              <a:t> during Q1 (RAN1</a:t>
            </a:r>
            <a:r>
              <a:rPr lang="en-US" sz="2000" dirty="0" smtClean="0"/>
              <a:t>)</a:t>
            </a:r>
          </a:p>
          <a:p>
            <a:endParaRPr lang="en-US" sz="3200" dirty="0"/>
          </a:p>
          <a:p>
            <a:pPr marL="0" indent="0">
              <a:buNone/>
            </a:pPr>
            <a:endParaRPr lang="en-US" sz="1800" dirty="0" smtClean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 smtClean="0"/>
          </a:p>
          <a:p>
            <a:pPr marL="0" indent="0">
              <a:buNone/>
            </a:pPr>
            <a:r>
              <a:rPr lang="en-US" sz="1800" dirty="0" smtClean="0"/>
              <a:t>Redcap, </a:t>
            </a:r>
            <a:r>
              <a:rPr lang="en-US" sz="1800" dirty="0" err="1" smtClean="0"/>
              <a:t>Pos</a:t>
            </a:r>
            <a:r>
              <a:rPr lang="en-US" sz="1800" dirty="0" smtClean="0"/>
              <a:t>, </a:t>
            </a:r>
            <a:r>
              <a:rPr lang="en-US" sz="1800" dirty="0" err="1" smtClean="0"/>
              <a:t>Cov</a:t>
            </a:r>
            <a:r>
              <a:rPr lang="en-US" sz="1800" dirty="0" err="1" smtClean="0"/>
              <a:t>Enh</a:t>
            </a:r>
            <a:r>
              <a:rPr lang="en-US" sz="1800" dirty="0" smtClean="0"/>
              <a:t>.</a:t>
            </a:r>
            <a:endParaRPr lang="en-US" sz="32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2765752"/>
      </p:ext>
    </p:extLst>
  </p:cSld>
  <p:clrMapOvr>
    <a:masterClrMapping/>
  </p:clrMapOvr>
</p:sld>
</file>

<file path=ppt/theme/theme1.xml><?xml version="1.0" encoding="utf-8"?>
<a:theme xmlns:a="http://schemas.openxmlformats.org/drawingml/2006/main" name="MediaTek_PPT_Template_16x9_Internal Use">
  <a:themeElements>
    <a:clrScheme name="MediaTek">
      <a:dk1>
        <a:sysClr val="windowText" lastClr="000000"/>
      </a:dk1>
      <a:lt1>
        <a:sysClr val="window" lastClr="FFFFFF"/>
      </a:lt1>
      <a:dk2>
        <a:srgbClr val="F39A1E"/>
      </a:dk2>
      <a:lt2>
        <a:srgbClr val="E7E6E6"/>
      </a:lt2>
      <a:accent1>
        <a:srgbClr val="69BE28"/>
      </a:accent1>
      <a:accent2>
        <a:srgbClr val="D71F85"/>
      </a:accent2>
      <a:accent3>
        <a:srgbClr val="00A1DE"/>
      </a:accent3>
      <a:accent4>
        <a:srgbClr val="F39A1E"/>
      </a:accent4>
      <a:accent5>
        <a:srgbClr val="FED100"/>
      </a:accent5>
      <a:accent6>
        <a:srgbClr val="353630"/>
      </a:accent6>
      <a:hlink>
        <a:srgbClr val="00A1DE"/>
      </a:hlink>
      <a:folHlink>
        <a:srgbClr val="D71F85"/>
      </a:folHlink>
    </a:clrScheme>
    <a:fontScheme name="MediaTek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none" lIns="0" tIns="0" rIns="0" bIns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MediaTek Light.pptm" id="{1260BEE3-90CA-4854-9CB8-527F3BDFDF20}" vid="{4FE67AC8-4504-43FF-A03C-3E2D8B01E5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MediaTek Light</Template>
  <TotalTime>8859</TotalTime>
  <Words>152</Words>
  <Application>Microsoft Office PowerPoint</Application>
  <PresentationFormat>Custom</PresentationFormat>
  <Paragraphs>39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MediaTek_PPT_Template_16x9_Internal Use</vt:lpstr>
      <vt:lpstr>Release 17 Timeline</vt:lpstr>
      <vt:lpstr>Proposal 1</vt:lpstr>
      <vt:lpstr>Follow-up RAN1-led WIs with RAN2 dependencies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Subtitle</dc:title>
  <dc:creator>MediaTek Inc.</dc:creator>
  <cp:lastModifiedBy>MediaTek Inc.</cp:lastModifiedBy>
  <cp:revision>173</cp:revision>
  <dcterms:created xsi:type="dcterms:W3CDTF">2019-11-21T19:15:22Z</dcterms:created>
  <dcterms:modified xsi:type="dcterms:W3CDTF">2020-11-30T16:14:00Z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